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9" r:id="rId2"/>
    <p:sldId id="270" r:id="rId3"/>
    <p:sldId id="271" r:id="rId4"/>
    <p:sldId id="263" r:id="rId5"/>
    <p:sldId id="272" r:id="rId6"/>
    <p:sldId id="265" r:id="rId7"/>
    <p:sldId id="257" r:id="rId8"/>
    <p:sldId id="266" r:id="rId9"/>
    <p:sldId id="267" r:id="rId10"/>
    <p:sldId id="268" r:id="rId11"/>
    <p:sldId id="256" r:id="rId12"/>
    <p:sldId id="258" r:id="rId13"/>
    <p:sldId id="260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74" autoAdjust="0"/>
    <p:restoredTop sz="94660"/>
  </p:normalViewPr>
  <p:slideViewPr>
    <p:cSldViewPr>
      <p:cViewPr varScale="1">
        <p:scale>
          <a:sx n="85" d="100"/>
          <a:sy n="85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6DCF10-1D0D-40CA-80B3-C220858859D8}" type="datetimeFigureOut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18C85F-8302-4544-B7CB-220F70A153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2CABEF-DDF7-4660-A865-76E151662F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AD598A-698C-409F-AB62-124B322411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AF5F-55C6-41BD-B00B-5E7F9E226F66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EBD0-364A-46F5-977B-EFFEBE3B8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2F4B-9E74-4BE4-A81B-572A27A02061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B9E5-4F25-4094-87BF-3F89496DC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555C-E196-4A98-9EDB-7066916D401C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5D87-8450-4AAD-83CA-2474DAA301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8D4A-55D8-4CB2-8D78-72524305E389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DE59-8AF8-44CA-946C-47E74C8D6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711B-C437-41BB-90E7-234E9A8DF243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42BD-7756-4E07-AE22-864C8058ED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A3A5-E798-4C7B-93CF-5D53FA8C743C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274D-BB59-4E15-B911-6C0A2AC7A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A003-9B7E-4ACE-BB20-48EFE2373B00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FBA1-173E-49ED-B5B0-3D81C0C91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1D37-D0A1-4E20-9667-D956CBC3A3E1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65C-EF48-458B-9DE4-A7544EC76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12CC-3B11-4C8A-BF48-8B29B1B88ACB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82FA-067E-4231-9F89-AA39FBF36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5786-AF34-4E5E-AEFA-E7E2B8ADF21E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B197-6D04-4A0F-890B-36D5ACBC9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F4CC-AFB5-48BF-A792-F1FBA0072561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0E0B-CE19-47FE-A112-F4C9F1DCF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79053C-A166-4ABD-9D03-14A3E1938D53}" type="datetime1">
              <a:rPr lang="ru-RU"/>
              <a:pPr>
                <a:defRPr/>
              </a:pPr>
              <a:t>20.01.2013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A431CD-25E6-4FD2-B0DA-534A67E13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meridian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908175" y="11255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975" y="741363"/>
            <a:ext cx="6337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Б. О. У. Д. О. Д. Д Д Т «СОВРЕМЕННИК»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ОБЪЕДИНЕНИЕ» НАРОДНОЕ ТВОРЧЕЧТВО»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0275" y="2543175"/>
            <a:ext cx="7124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Trebuchet MS" pitchFamily="34" charset="0"/>
              </a:rPr>
              <a:t>РАБОТА</a:t>
            </a:r>
          </a:p>
          <a:p>
            <a:pPr algn="ctr"/>
            <a:r>
              <a:rPr lang="ru-RU" sz="4400" b="1">
                <a:solidFill>
                  <a:srgbClr val="0070C0"/>
                </a:solidFill>
                <a:latin typeface="Trebuchet MS" pitchFamily="34" charset="0"/>
              </a:rPr>
              <a:t> «НОВОГОДНЯЯ ЕЛОЧКА»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4638" y="4941888"/>
            <a:ext cx="62976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ctr"/>
            <a:r>
              <a:rPr lang="ru-RU" sz="20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АЛЕКСЕЕВА  МАРГАРИТА  АЛЕКСЕЕВНА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7550" y="738188"/>
            <a:ext cx="77041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Пётр Первый специальным указом определил, как отмечать этот день. Вот что говорилось в этом указе: </a:t>
            </a:r>
            <a:r>
              <a:rPr lang="ru-RU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 в знак того доброго начинания и нового столетнего века в веселии друг друга поздравлять с Новым годом. По знатным и проезжим улицам у ворот и домов учинить некоторое украшение из древ и ветвей сосновых, еловых и можжевеловых, чинить стрельбу из небольших пушек и ружей, пускать ракеты, сколько у кого случится, и зажигать огни»</a:t>
            </a:r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 временем еловые и сосновые ветки переместились в городские квартиры.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321050" y="38100"/>
            <a:ext cx="134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тезис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0"/>
            <a:ext cx="4505325" cy="33829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3444875"/>
            <a:ext cx="4584700" cy="3436938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6325" y="1181100"/>
            <a:ext cx="1758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B0F0"/>
                </a:solidFill>
                <a:latin typeface="Trebuchet MS" pitchFamily="34" charset="0"/>
              </a:rPr>
              <a:t>1 этап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725" y="4052888"/>
            <a:ext cx="431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новогодней </a:t>
            </a:r>
          </a:p>
          <a:p>
            <a:endParaRPr 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6713" y="4618038"/>
            <a:ext cx="1241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елочки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-6350"/>
            <a:ext cx="4583113" cy="344487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3157538"/>
            <a:ext cx="4584700" cy="3444875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908050"/>
            <a:ext cx="193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2 этап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6088" y="4510088"/>
            <a:ext cx="3819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Сборка деталей ёлочки</a:t>
            </a:r>
          </a:p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клей п.в.а.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4584700" cy="34448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5" y="3297238"/>
            <a:ext cx="4565650" cy="3427412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5600" y="908050"/>
            <a:ext cx="193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3 этап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488" y="4106863"/>
            <a:ext cx="4162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Вырезание  отверстий  для  шаров, работа с декоративным дыроколом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11188" y="4964113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57150"/>
            <a:ext cx="619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813" y="7116763"/>
            <a:ext cx="6032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89000" y="6861175"/>
            <a:ext cx="60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34050" y="981075"/>
            <a:ext cx="193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0070C0"/>
                </a:solidFill>
                <a:latin typeface="Trebuchet MS" pitchFamily="34" charset="0"/>
              </a:rPr>
              <a:t>4 этап</a:t>
            </a:r>
          </a:p>
        </p:txBody>
      </p:sp>
      <p:pic>
        <p:nvPicPr>
          <p:cNvPr id="2867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3850" y="6705600"/>
            <a:ext cx="603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3" y="49213"/>
            <a:ext cx="4383087" cy="3290887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6738" y="3187700"/>
            <a:ext cx="4754562" cy="3573463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738" y="4070350"/>
            <a:ext cx="3313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ёлочек к украшению шарами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4438650" cy="333533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89313"/>
            <a:ext cx="4584700" cy="34448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139700"/>
            <a:ext cx="4292600" cy="32258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108450"/>
            <a:ext cx="388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подарки для друзей готовы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8463" y="-3175"/>
            <a:ext cx="87122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История праздника Новый Год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Никто не может дать точный ответ на вопрос: когда люди стали праздновать Новый год? Ясно, что история праздника Новый Год уходит в глубь веков.</a:t>
            </a:r>
          </a:p>
          <a:p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Можно с уверенностью сказать, что его праздновали еще до возникновения первых календарей (а это более 6 тысяч лет назад!). Правда, в то время это был исключительно языческий праздник. Люди поклонялись солнцу, как главному божеству от милости, которого зависит жизнь на земле.</a:t>
            </a:r>
          </a:p>
          <a:p>
            <a:endParaRPr lang="ru-RU" sz="320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6238" y="5853113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 </a:t>
            </a:r>
          </a:p>
          <a:p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  </a:t>
            </a:r>
            <a:endParaRPr lang="ru-RU" sz="320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0-tub-ru.yandex.net/i?id=31562630-5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259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im3-tub-ru.yandex.net/i?id=149810614-60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19488"/>
            <a:ext cx="36782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8280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Древние люди считали, что новый год начинается с обновления природы — с наступлением весны. Именно поэтому в Древнем Риме его наступление праздновали 1 марта</a:t>
            </a:r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22538" y="3141663"/>
            <a:ext cx="3554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rebuchet MS" pitchFamily="34" charset="0"/>
              </a:rPr>
              <a:t>Давным-давно...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10800000" flipV="1">
            <a:off x="482600" y="3894138"/>
            <a:ext cx="8137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Начало года надобно искать в глубокой древности. Все языческие народы ознаменовывали его разными богослужебными обрядами — торжественными приношениями и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2600" y="5486400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забавами</a:t>
            </a:r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.</a:t>
            </a:r>
            <a:endParaRPr lang="ru-RU" sz="320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гарита\Documents\рисование\снеговики и ёлки из бумаги\DSC_0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93763"/>
            <a:ext cx="8461375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8"/>
          <p:cNvSpPr txBox="1">
            <a:spLocks noChangeArrowheads="1"/>
          </p:cNvSpPr>
          <p:nvPr/>
        </p:nvSpPr>
        <p:spPr bwMode="auto">
          <a:xfrm>
            <a:off x="4643438" y="323056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7338" y="614363"/>
            <a:ext cx="8713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Греки и римляне ознаменовывали радостными и всенародными играми. Не было народа, который не встречал бы новый год особенным празднеством. Пляска и пиршества следовали за таинственными обрядами</a:t>
            </a:r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3230563"/>
            <a:ext cx="82089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Традиция проводить новогодний праздник с шумными застольями, ночными гуляньями, танцами у елки и фейерверками прижилась в России довольно быстро, чему в немалой степени способствовал Петр I.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8-tub-ru.yandex.net/i?id=113543785-7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354513"/>
            <a:ext cx="1692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250" y="441325"/>
            <a:ext cx="5938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Готовимся к новому году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5188" y="5021263"/>
            <a:ext cx="7307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Подарок сделанный своими руками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547813"/>
            <a:ext cx="5486400" cy="308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3525" y="695325"/>
            <a:ext cx="86407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Слывший большим затейником, Петр ввел в обычай проведение веселых зимних ассамблей с выпивкой, шутихами, «медведями-скоморохами» , катанием на санях по замерзшей реке. При нем в стране впервые появились карнавальные маски: в 1722 году царь устроил пышный маскарад по случаю заключения мира со Швецией. 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44475" y="3865563"/>
            <a:ext cx="8535988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Справедливости ради заметим, что ряженые на Руси появилось давно: историки указывают, что еще Иван Грозный со своими опричниками переодевался подобно скоморохам</a:t>
            </a:r>
            <a:r>
              <a:rPr lang="ru-RU" sz="3200">
                <a:solidFill>
                  <a:srgbClr val="00B050"/>
                </a:solidFill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8925" y="-387350"/>
            <a:ext cx="8712200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  <a:latin typeface="Trebuchet MS" pitchFamily="34" charset="0"/>
              </a:rPr>
              <a:t> </a:t>
            </a:r>
          </a:p>
          <a:p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вот новогодняя елка пробивала себе дорогу с трудом. В допетровские времена она считалась у русских символом смерти: еловыми ветками выстилался путь, по которому двигалась похоронная процессия.</a:t>
            </a:r>
          </a:p>
          <a:p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введения указа Петра I Новый год наши предки встречали либо с березкой, либо с цветущим вишневым деревом, в зависимости от того, когда отмечали праздник — осенью или весной. Украшать дома елками в массовом порядке стали спустя целое столетие после знаменитого указа от 20 декабря 1699 года.</a:t>
            </a:r>
          </a:p>
          <a:p>
            <a:r>
              <a:rPr 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© Олег Абросимов для 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www.astromeridian.</a:t>
            </a:r>
          </a:p>
          <a:p>
            <a:r>
              <a:rPr lang="ru-RU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</a:t>
            </a:r>
            <a:endParaRPr lang="ru-RU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</TotalTime>
  <Words>455</Words>
  <Application>Microsoft Office PowerPoint</Application>
  <PresentationFormat>Экран (4:3)</PresentationFormat>
  <Paragraphs>43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User</cp:lastModifiedBy>
  <cp:revision>63</cp:revision>
  <dcterms:created xsi:type="dcterms:W3CDTF">2012-02-12T08:20:45Z</dcterms:created>
  <dcterms:modified xsi:type="dcterms:W3CDTF">2013-01-20T12:34:55Z</dcterms:modified>
</cp:coreProperties>
</file>