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1" r:id="rId2"/>
    <p:sldId id="257" r:id="rId3"/>
    <p:sldId id="266" r:id="rId4"/>
    <p:sldId id="263" r:id="rId5"/>
    <p:sldId id="264" r:id="rId6"/>
    <p:sldId id="267" r:id="rId7"/>
    <p:sldId id="271" r:id="rId8"/>
    <p:sldId id="270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9F905"/>
    <a:srgbClr val="FF89E0"/>
    <a:srgbClr val="2AF2ED"/>
    <a:srgbClr val="00589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7.wmf"/><Relationship Id="rId4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0297338-814A-43AC-9E6C-7D7ED008B6F4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5D02B0C-4F6A-4BF5-96A4-9565D6352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39D86A9-1321-4985-873C-856101DB67DE}" type="slidenum">
              <a:rPr lang="ru-RU" smtClean="0"/>
              <a:pPr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285992"/>
            <a:ext cx="7358114" cy="21431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714884"/>
            <a:ext cx="6143668" cy="15001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149CE-24F6-4772-985D-237AC14D1F6B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24AF5-FC13-4557-8B0B-6E6FDC6C0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0227-E25C-4961-83B5-C8C7F51AADEF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D9B96-1193-4770-B81E-DFCAC45BFF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D2000-2FB9-4DF3-82C1-45D50C0E01F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DEEA7-3582-40BB-A48F-3DFD37407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53B10-4319-455A-9959-24013E4D665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BF946-85D8-4BE9-93E4-D514F8DE3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FC8E4-5FA9-4F4C-B1CF-1E977B697E1B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FADF8-486B-4933-9C11-20CC916D9B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952B5-B0E7-45DF-96AA-8C23C58CE143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C67F1-29A8-488E-8E28-819FB3E34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464A1-6413-4050-A20F-665E1DF6EFA8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45A3A-5378-420F-957C-120427395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193B8-4A91-4A2E-87AF-8B1F9A45A968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2B897-817F-4605-B9E6-CBCDD41D00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5DBD-A5D9-40BB-A188-1BF808AFDF3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5873F-6307-4A24-B645-1F02F05C4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A3860-A1E7-410E-B4AA-BF1D843D3491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9496E-7E8E-45BC-BCF8-5866521F2D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89EDE-F16C-4347-8822-B4355B24AAB8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F7543-44E4-47EE-9394-D4C6636F8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4D3065-0C8F-4CB2-8DCB-FAC838759B8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BC2298-0E20-48B2-890A-5E8F5E675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>
            <a:prstDash val="solid"/>
          </a:ln>
          <a:solidFill>
            <a:srgbClr val="604A7B"/>
          </a:solidFill>
          <a:effectLst>
            <a:outerShdw blurRad="88000" dist="50800" dir="5040000" algn="tl">
              <a:schemeClr val="accent4">
                <a:tint val="80000"/>
                <a:satMod val="250000"/>
                <a:alpha val="45000"/>
              </a:scheme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604A7B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gif"/><Relationship Id="rId2" Type="http://schemas.openxmlformats.org/officeDocument/2006/relationships/hyperlink" Target="http://smiles.33b.ru/smile.146447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miles.33b.ru/smile.128829.html" TargetMode="External"/><Relationship Id="rId5" Type="http://schemas.openxmlformats.org/officeDocument/2006/relationships/image" Target="../media/image3.gif"/><Relationship Id="rId4" Type="http://schemas.openxmlformats.org/officeDocument/2006/relationships/hyperlink" Target="http://smiles.33b.ru/smile.145550.html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8.jpeg"/><Relationship Id="rId7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smiles.33b.ru/smile.145643.html" TargetMode="External"/><Relationship Id="rId5" Type="http://schemas.openxmlformats.org/officeDocument/2006/relationships/image" Target="../media/image9.gif"/><Relationship Id="rId10" Type="http://schemas.openxmlformats.org/officeDocument/2006/relationships/oleObject" Target="../embeddings/oleObject3.bin"/><Relationship Id="rId4" Type="http://schemas.openxmlformats.org/officeDocument/2006/relationships/hyperlink" Target="http://smiles.33b.ru/smile.145550.html" TargetMode="External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miles.33b.ru/smile.145550.html" TargetMode="Externa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gif"/><Relationship Id="rId5" Type="http://schemas.openxmlformats.org/officeDocument/2006/relationships/hyperlink" Target="http://smiles.33b.ru/smile.128829.html" TargetMode="External"/><Relationship Id="rId4" Type="http://schemas.openxmlformats.org/officeDocument/2006/relationships/image" Target="../media/image23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7" Type="http://schemas.openxmlformats.org/officeDocument/2006/relationships/image" Target="../media/image34.png"/><Relationship Id="rId2" Type="http://schemas.openxmlformats.org/officeDocument/2006/relationships/hyperlink" Target="http://smiles.33b.ru/smile.128829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jpeg"/><Relationship Id="rId4" Type="http://schemas.openxmlformats.org/officeDocument/2006/relationships/image" Target="../media/image31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358062" cy="2143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ln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</a:rPr>
              <a:t>B13          </a:t>
            </a:r>
            <a:r>
              <a:rPr lang="ru-RU" sz="6000" dirty="0" smtClean="0">
                <a:ln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</a:rPr>
              <a:t>                </a:t>
            </a:r>
            <a:r>
              <a:rPr lang="en-US" sz="6000" dirty="0" smtClean="0">
                <a:ln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</a:rPr>
              <a:t>    </a:t>
            </a:r>
            <a:r>
              <a:rPr lang="ru-RU" sz="6000" dirty="0" smtClean="0">
                <a:ln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</a:rPr>
              <a:t>ЕГЭ 2013г. </a:t>
            </a:r>
            <a:endParaRPr lang="ru-RU" sz="6000" dirty="0">
              <a:ln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" name="Picture 6" descr="439d38c33c93624d09466081f922a09d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9338" y="3284538"/>
            <a:ext cx="12382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9a40622f8a77a485ae865365649c4a05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32138" y="3141663"/>
            <a:ext cx="1219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5"/>
          <p:cNvSpPr>
            <a:spLocks noChangeShapeType="1"/>
          </p:cNvSpPr>
          <p:nvPr/>
        </p:nvSpPr>
        <p:spPr bwMode="auto">
          <a:xfrm flipH="1">
            <a:off x="3203575" y="4005263"/>
            <a:ext cx="1331913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0" y="4005263"/>
            <a:ext cx="1476375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 flipH="1" flipV="1">
            <a:off x="4500563" y="393382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" name="Picture 21" descr="5e0d2ec5cd23a33e1bbbf10375c3ccae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3850" y="404813"/>
            <a:ext cx="151288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5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9228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1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6" name="Прямоугольник 23"/>
          <p:cNvSpPr>
            <a:spLocks noChangeArrowheads="1"/>
          </p:cNvSpPr>
          <p:nvPr/>
        </p:nvSpPr>
        <p:spPr bwMode="auto">
          <a:xfrm>
            <a:off x="827088" y="2420938"/>
            <a:ext cx="7540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589A"/>
                </a:solidFill>
                <a:cs typeface="Times New Roman" pitchFamily="18" charset="0"/>
              </a:rPr>
              <a:t>Задачи на движение</a:t>
            </a:r>
            <a:r>
              <a:rPr lang="en-US" sz="3600" b="1">
                <a:solidFill>
                  <a:srgbClr val="00589A"/>
                </a:solidFill>
                <a:cs typeface="Times New Roman" pitchFamily="18" charset="0"/>
              </a:rPr>
              <a:t> </a:t>
            </a:r>
            <a:r>
              <a:rPr lang="ru-RU" sz="3600" b="1">
                <a:solidFill>
                  <a:srgbClr val="00589A"/>
                </a:solidFill>
                <a:cs typeface="Times New Roman" pitchFamily="18" charset="0"/>
              </a:rPr>
              <a:t>по прямой.</a:t>
            </a:r>
            <a:endParaRPr lang="ru-RU" sz="3600" b="1">
              <a:solidFill>
                <a:srgbClr val="00589A"/>
              </a:solidFill>
            </a:endParaRPr>
          </a:p>
        </p:txBody>
      </p:sp>
      <p:sp>
        <p:nvSpPr>
          <p:cNvPr id="9227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1357313" y="4714875"/>
            <a:ext cx="6143625" cy="1500188"/>
          </a:xfrm>
        </p:spPr>
        <p:txBody>
          <a:bodyPr/>
          <a:lstStyle/>
          <a:p>
            <a:r>
              <a:rPr lang="ru-RU" smtClean="0">
                <a:latin typeface="Arial" charset="0"/>
                <a:cs typeface="Arial" charset="0"/>
              </a:rPr>
              <a:t>Болкисева Гульнара Марсельевна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2 0.0185 L 0.82274 0.0393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" y="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4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7218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9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0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1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2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3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4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5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2843213" y="6237288"/>
            <a:ext cx="649287" cy="3603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" name="Group 240"/>
          <p:cNvGrpSpPr>
            <a:grpSpLocks/>
          </p:cNvGrpSpPr>
          <p:nvPr/>
        </p:nvGrpSpPr>
        <p:grpSpPr bwMode="auto">
          <a:xfrm>
            <a:off x="501650" y="1951038"/>
            <a:ext cx="860425" cy="777875"/>
            <a:chOff x="2914" y="2437"/>
            <a:chExt cx="542" cy="490"/>
          </a:xfrm>
        </p:grpSpPr>
        <p:sp>
          <p:nvSpPr>
            <p:cNvPr id="56" name="Text Box 241"/>
            <p:cNvSpPr txBox="1">
              <a:spLocks noChangeArrowheads="1"/>
            </p:cNvSpPr>
            <p:nvPr/>
          </p:nvSpPr>
          <p:spPr bwMode="auto">
            <a:xfrm>
              <a:off x="2914" y="2437"/>
              <a:ext cx="41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240</a:t>
              </a:r>
              <a:endParaRPr lang="ru-RU" sz="22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57" name="Text Box 242"/>
            <p:cNvSpPr txBox="1">
              <a:spLocks noChangeArrowheads="1"/>
            </p:cNvSpPr>
            <p:nvPr/>
          </p:nvSpPr>
          <p:spPr bwMode="auto">
            <a:xfrm>
              <a:off x="2970" y="2658"/>
              <a:ext cx="48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х+1</a:t>
              </a:r>
            </a:p>
          </p:txBody>
        </p:sp>
        <p:sp>
          <p:nvSpPr>
            <p:cNvPr id="7217" name="Freeform 243"/>
            <p:cNvSpPr>
              <a:spLocks/>
            </p:cNvSpPr>
            <p:nvPr/>
          </p:nvSpPr>
          <p:spPr bwMode="auto">
            <a:xfrm>
              <a:off x="2926" y="2704"/>
              <a:ext cx="530" cy="2"/>
            </a:xfrm>
            <a:custGeom>
              <a:avLst/>
              <a:gdLst>
                <a:gd name="T0" fmla="*/ 0 w 530"/>
                <a:gd name="T1" fmla="*/ 2 h 2"/>
                <a:gd name="T2" fmla="*/ 530 w 530"/>
                <a:gd name="T3" fmla="*/ 0 h 2"/>
                <a:gd name="T4" fmla="*/ 0 60000 65536"/>
                <a:gd name="T5" fmla="*/ 0 60000 65536"/>
                <a:gd name="T6" fmla="*/ 0 w 530"/>
                <a:gd name="T7" fmla="*/ 0 h 2"/>
                <a:gd name="T8" fmla="*/ 530 w 53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0" h="2">
                  <a:moveTo>
                    <a:pt x="0" y="2"/>
                  </a:moveTo>
                  <a:lnTo>
                    <a:pt x="5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" name="Oval 244"/>
          <p:cNvSpPr>
            <a:spLocks noChangeArrowheads="1"/>
          </p:cNvSpPr>
          <p:nvPr/>
        </p:nvSpPr>
        <p:spPr bwMode="auto">
          <a:xfrm>
            <a:off x="1438275" y="2095500"/>
            <a:ext cx="458788" cy="457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2"/>
            </a:solidFill>
            <a:round/>
            <a:headEnd type="none" w="lg" len="lg"/>
            <a:tailEnd type="none" w="lg" len="lg"/>
          </a:ln>
          <a:effectLst>
            <a:outerShdw dist="63500" dir="18412194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&lt;</a:t>
            </a:r>
            <a:endParaRPr lang="ru-RU" sz="4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0" name="Text Box 245"/>
          <p:cNvSpPr txBox="1">
            <a:spLocks noChangeArrowheads="1"/>
          </p:cNvSpPr>
          <p:nvPr/>
        </p:nvSpPr>
        <p:spPr bwMode="auto">
          <a:xfrm>
            <a:off x="2835275" y="2146300"/>
            <a:ext cx="5969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+ 1 </a:t>
            </a:r>
          </a:p>
        </p:txBody>
      </p:sp>
      <p:sp>
        <p:nvSpPr>
          <p:cNvPr id="61" name="Text Box 246"/>
          <p:cNvSpPr txBox="1">
            <a:spLocks noChangeArrowheads="1"/>
          </p:cNvSpPr>
          <p:nvPr/>
        </p:nvSpPr>
        <p:spPr bwMode="auto">
          <a:xfrm>
            <a:off x="1835150" y="2133600"/>
            <a:ext cx="685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200" b="1"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</a:p>
        </p:txBody>
      </p:sp>
      <p:grpSp>
        <p:nvGrpSpPr>
          <p:cNvPr id="4" name="Group 247"/>
          <p:cNvGrpSpPr>
            <a:grpSpLocks/>
          </p:cNvGrpSpPr>
          <p:nvPr/>
        </p:nvGrpSpPr>
        <p:grpSpPr bwMode="auto">
          <a:xfrm>
            <a:off x="2073275" y="1993900"/>
            <a:ext cx="735013" cy="722313"/>
            <a:chOff x="2208" y="1824"/>
            <a:chExt cx="463" cy="455"/>
          </a:xfrm>
        </p:grpSpPr>
        <p:sp>
          <p:nvSpPr>
            <p:cNvPr id="63" name="Text Box 248"/>
            <p:cNvSpPr txBox="1">
              <a:spLocks noChangeArrowheads="1"/>
            </p:cNvSpPr>
            <p:nvPr/>
          </p:nvSpPr>
          <p:spPr bwMode="auto">
            <a:xfrm>
              <a:off x="2256" y="2010"/>
              <a:ext cx="37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2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x</a:t>
              </a:r>
              <a:endParaRPr lang="ru-RU" sz="22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7212" name="Group 249"/>
            <p:cNvGrpSpPr>
              <a:grpSpLocks/>
            </p:cNvGrpSpPr>
            <p:nvPr/>
          </p:nvGrpSpPr>
          <p:grpSpPr bwMode="auto">
            <a:xfrm>
              <a:off x="2208" y="1824"/>
              <a:ext cx="463" cy="271"/>
              <a:chOff x="2930" y="1728"/>
              <a:chExt cx="463" cy="271"/>
            </a:xfrm>
          </p:grpSpPr>
          <p:sp>
            <p:nvSpPr>
              <p:cNvPr id="65" name="Text Box 250"/>
              <p:cNvSpPr txBox="1">
                <a:spLocks noChangeArrowheads="1"/>
              </p:cNvSpPr>
              <p:nvPr/>
            </p:nvSpPr>
            <p:spPr bwMode="auto">
              <a:xfrm>
                <a:off x="2930" y="1728"/>
                <a:ext cx="463" cy="2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2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ru-RU" sz="22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240</a:t>
                </a:r>
              </a:p>
            </p:txBody>
          </p:sp>
          <p:sp>
            <p:nvSpPr>
              <p:cNvPr id="7214" name="Freeform 251"/>
              <p:cNvSpPr>
                <a:spLocks/>
              </p:cNvSpPr>
              <p:nvPr/>
            </p:nvSpPr>
            <p:spPr bwMode="auto">
              <a:xfrm>
                <a:off x="2976" y="1952"/>
                <a:ext cx="344" cy="2"/>
              </a:xfrm>
              <a:custGeom>
                <a:avLst/>
                <a:gdLst>
                  <a:gd name="T0" fmla="*/ 0 w 344"/>
                  <a:gd name="T1" fmla="*/ 2 h 2"/>
                  <a:gd name="T2" fmla="*/ 344 w 344"/>
                  <a:gd name="T3" fmla="*/ 0 h 2"/>
                  <a:gd name="T4" fmla="*/ 0 60000 65536"/>
                  <a:gd name="T5" fmla="*/ 0 60000 65536"/>
                  <a:gd name="T6" fmla="*/ 0 w 344"/>
                  <a:gd name="T7" fmla="*/ 0 h 2"/>
                  <a:gd name="T8" fmla="*/ 344 w 34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4" h="2">
                    <a:moveTo>
                      <a:pt x="0" y="2"/>
                    </a:moveTo>
                    <a:lnTo>
                      <a:pt x="344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" name="Group 89"/>
          <p:cNvGrpSpPr>
            <a:grpSpLocks/>
          </p:cNvGrpSpPr>
          <p:nvPr/>
        </p:nvGrpSpPr>
        <p:grpSpPr bwMode="auto">
          <a:xfrm>
            <a:off x="3995738" y="5300663"/>
            <a:ext cx="655637" cy="712787"/>
            <a:chOff x="2306" y="1932"/>
            <a:chExt cx="413" cy="449"/>
          </a:xfrm>
        </p:grpSpPr>
        <p:sp>
          <p:nvSpPr>
            <p:cNvPr id="80" name="Text Box 90"/>
            <p:cNvSpPr txBox="1">
              <a:spLocks noChangeArrowheads="1"/>
            </p:cNvSpPr>
            <p:nvPr/>
          </p:nvSpPr>
          <p:spPr bwMode="auto">
            <a:xfrm>
              <a:off x="2306" y="1932"/>
              <a:ext cx="41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240</a:t>
              </a:r>
            </a:p>
          </p:txBody>
        </p:sp>
        <p:sp>
          <p:nvSpPr>
            <p:cNvPr id="7209" name="Freeform 91"/>
            <p:cNvSpPr>
              <a:spLocks/>
            </p:cNvSpPr>
            <p:nvPr/>
          </p:nvSpPr>
          <p:spPr bwMode="auto">
            <a:xfrm>
              <a:off x="2384" y="2160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  <a:gd name="T4" fmla="*/ 0 60000 65536"/>
                <a:gd name="T5" fmla="*/ 0 60000 65536"/>
                <a:gd name="T6" fmla="*/ 0 w 248"/>
                <a:gd name="T7" fmla="*/ 0 h 1"/>
                <a:gd name="T8" fmla="*/ 248 w 2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Text Box 92"/>
            <p:cNvSpPr txBox="1">
              <a:spLocks noChangeArrowheads="1"/>
            </p:cNvSpPr>
            <p:nvPr/>
          </p:nvSpPr>
          <p:spPr bwMode="auto">
            <a:xfrm>
              <a:off x="2418" y="2112"/>
              <a:ext cx="21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х</a:t>
              </a:r>
            </a:p>
          </p:txBody>
        </p:sp>
      </p:grpSp>
      <p:grpSp>
        <p:nvGrpSpPr>
          <p:cNvPr id="7" name="Group 93"/>
          <p:cNvGrpSpPr>
            <a:grpSpLocks/>
          </p:cNvGrpSpPr>
          <p:nvPr/>
        </p:nvGrpSpPr>
        <p:grpSpPr bwMode="auto">
          <a:xfrm>
            <a:off x="3995738" y="4581525"/>
            <a:ext cx="698500" cy="762000"/>
            <a:chOff x="2330" y="2326"/>
            <a:chExt cx="440" cy="480"/>
          </a:xfrm>
        </p:grpSpPr>
        <p:sp>
          <p:nvSpPr>
            <p:cNvPr id="84" name="Text Box 94"/>
            <p:cNvSpPr txBox="1">
              <a:spLocks noChangeArrowheads="1"/>
            </p:cNvSpPr>
            <p:nvPr/>
          </p:nvSpPr>
          <p:spPr bwMode="auto">
            <a:xfrm>
              <a:off x="2330" y="2326"/>
              <a:ext cx="41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240</a:t>
              </a:r>
            </a:p>
          </p:txBody>
        </p:sp>
        <p:sp>
          <p:nvSpPr>
            <p:cNvPr id="7206" name="Freeform 95"/>
            <p:cNvSpPr>
              <a:spLocks/>
            </p:cNvSpPr>
            <p:nvPr/>
          </p:nvSpPr>
          <p:spPr bwMode="auto">
            <a:xfrm>
              <a:off x="2408" y="2583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  <a:gd name="T4" fmla="*/ 0 60000 65536"/>
                <a:gd name="T5" fmla="*/ 0 60000 65536"/>
                <a:gd name="T6" fmla="*/ 0 w 248"/>
                <a:gd name="T7" fmla="*/ 0 h 1"/>
                <a:gd name="T8" fmla="*/ 248 w 2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Text Box 96"/>
            <p:cNvSpPr txBox="1">
              <a:spLocks noChangeArrowheads="1"/>
            </p:cNvSpPr>
            <p:nvPr/>
          </p:nvSpPr>
          <p:spPr bwMode="auto">
            <a:xfrm>
              <a:off x="2352" y="2535"/>
              <a:ext cx="41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х+1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4953000" y="4724400"/>
            <a:ext cx="2125663" cy="990600"/>
            <a:chOff x="3269" y="1584"/>
            <a:chExt cx="1339" cy="624"/>
          </a:xfrm>
        </p:grpSpPr>
        <p:sp>
          <p:nvSpPr>
            <p:cNvPr id="7202" name="Freeform 110"/>
            <p:cNvSpPr>
              <a:spLocks/>
            </p:cNvSpPr>
            <p:nvPr/>
          </p:nvSpPr>
          <p:spPr bwMode="auto">
            <a:xfrm flipV="1">
              <a:off x="3312" y="1776"/>
              <a:ext cx="1296" cy="432"/>
            </a:xfrm>
            <a:custGeom>
              <a:avLst/>
              <a:gdLst>
                <a:gd name="T0" fmla="*/ 1731 w 1152"/>
                <a:gd name="T1" fmla="*/ 465 h 424"/>
                <a:gd name="T2" fmla="*/ 2076 w 1152"/>
                <a:gd name="T3" fmla="*/ 465 h 424"/>
                <a:gd name="T4" fmla="*/ 2076 w 1152"/>
                <a:gd name="T5" fmla="*/ 1 h 424"/>
                <a:gd name="T6" fmla="*/ 0 w 1152"/>
                <a:gd name="T7" fmla="*/ 0 h 4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24"/>
                <a:gd name="T14" fmla="*/ 1152 w 1152"/>
                <a:gd name="T15" fmla="*/ 424 h 4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24">
                  <a:moveTo>
                    <a:pt x="961" y="424"/>
                  </a:moveTo>
                  <a:lnTo>
                    <a:pt x="1152" y="424"/>
                  </a:lnTo>
                  <a:lnTo>
                    <a:pt x="1152" y="1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Rectangle 111"/>
            <p:cNvSpPr>
              <a:spLocks noChangeArrowheads="1"/>
            </p:cNvSpPr>
            <p:nvPr/>
          </p:nvSpPr>
          <p:spPr bwMode="auto">
            <a:xfrm rot="29967">
              <a:off x="3269" y="1629"/>
              <a:ext cx="8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На</a:t>
              </a:r>
              <a:r>
                <a:rPr lang="ru-RU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ru-RU" sz="21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r>
                <a:rPr lang="ru-RU" sz="12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час</a:t>
              </a:r>
            </a:p>
          </p:txBody>
        </p:sp>
        <p:sp>
          <p:nvSpPr>
            <p:cNvPr id="93" name="Oval 112"/>
            <p:cNvSpPr>
              <a:spLocks noChangeArrowheads="1"/>
            </p:cNvSpPr>
            <p:nvPr/>
          </p:nvSpPr>
          <p:spPr bwMode="auto">
            <a:xfrm rot="222229">
              <a:off x="4082" y="1584"/>
              <a:ext cx="334" cy="34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>
              <a:outerShdw dist="107763" dir="18900000" algn="ctr" rotWithShape="0">
                <a:srgbClr val="0000FF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4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&lt;</a:t>
              </a:r>
              <a:endParaRPr lang="ru-RU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9" name="Group 116"/>
          <p:cNvGrpSpPr>
            <a:grpSpLocks/>
          </p:cNvGrpSpPr>
          <p:nvPr/>
        </p:nvGrpSpPr>
        <p:grpSpPr bwMode="auto">
          <a:xfrm>
            <a:off x="4716463" y="3429000"/>
            <a:ext cx="3898900" cy="1039813"/>
            <a:chOff x="1248" y="2776"/>
            <a:chExt cx="2456" cy="655"/>
          </a:xfrm>
        </p:grpSpPr>
        <p:sp>
          <p:nvSpPr>
            <p:cNvPr id="95" name="AutoShape 117"/>
            <p:cNvSpPr>
              <a:spLocks noChangeArrowheads="1"/>
            </p:cNvSpPr>
            <p:nvPr/>
          </p:nvSpPr>
          <p:spPr bwMode="auto">
            <a:xfrm>
              <a:off x="1248" y="2776"/>
              <a:ext cx="2448" cy="624"/>
            </a:xfrm>
            <a:prstGeom prst="wedgeRectCallout">
              <a:avLst>
                <a:gd name="adj1" fmla="val -46407"/>
                <a:gd name="adj2" fmla="val 125162"/>
              </a:avLst>
            </a:prstGeom>
            <a:gradFill rotWithShape="1">
              <a:gsLst>
                <a:gs pos="0">
                  <a:srgbClr val="66FFFF">
                    <a:alpha val="95000"/>
                  </a:srgbClr>
                </a:gs>
                <a:gs pos="50000">
                  <a:srgbClr val="C9FFE4">
                    <a:alpha val="95000"/>
                  </a:srgbClr>
                </a:gs>
                <a:gs pos="100000">
                  <a:srgbClr val="66FFFF">
                    <a:alpha val="95000"/>
                  </a:srgbClr>
                </a:gs>
              </a:gsLst>
              <a:lin ang="189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ru-RU" dirty="0"/>
                <a:t>Первый велосипедист прибыл к финишу на 1 ч раньше, т.е. его время в пути на 1час меньше.</a:t>
              </a:r>
            </a:p>
            <a:p>
              <a:pPr>
                <a:defRPr/>
              </a:pPr>
              <a:endPara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grpSp>
          <p:nvGrpSpPr>
            <p:cNvPr id="7199" name="Group 118"/>
            <p:cNvGrpSpPr>
              <a:grpSpLocks/>
            </p:cNvGrpSpPr>
            <p:nvPr/>
          </p:nvGrpSpPr>
          <p:grpSpPr bwMode="auto">
            <a:xfrm>
              <a:off x="3465" y="3104"/>
              <a:ext cx="239" cy="327"/>
              <a:chOff x="4792" y="2064"/>
              <a:chExt cx="239" cy="327"/>
            </a:xfrm>
          </p:grpSpPr>
          <p:sp>
            <p:nvSpPr>
              <p:cNvPr id="7200" name="AutoShape 119"/>
              <p:cNvSpPr>
                <a:spLocks noChangeArrowheads="1"/>
              </p:cNvSpPr>
              <p:nvPr/>
            </p:nvSpPr>
            <p:spPr bwMode="auto">
              <a:xfrm>
                <a:off x="4848" y="2185"/>
                <a:ext cx="144" cy="144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8" name="Text Box 120"/>
              <p:cNvSpPr txBox="1">
                <a:spLocks noChangeArrowheads="1"/>
              </p:cNvSpPr>
              <p:nvPr/>
            </p:nvSpPr>
            <p:spPr bwMode="auto">
              <a:xfrm>
                <a:off x="4792" y="2064"/>
                <a:ext cx="239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8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</a:t>
                </a:r>
              </a:p>
            </p:txBody>
          </p:sp>
        </p:grpSp>
      </p:grpSp>
      <p:sp>
        <p:nvSpPr>
          <p:cNvPr id="7185" name="Прямоугольник 98"/>
          <p:cNvSpPr>
            <a:spLocks noChangeArrowheads="1"/>
          </p:cNvSpPr>
          <p:nvPr/>
        </p:nvSpPr>
        <p:spPr bwMode="auto">
          <a:xfrm>
            <a:off x="611188" y="188913"/>
            <a:ext cx="8532812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Два велосипедиста одновременно отправились в 240-километровый пробег. Первый ехал со скоростью, на 1 км/ч большей, чем скорость второго, и прибыл к финишу на 1 час раньше второго. Найти скорость велосипедиста, пришедшего к финишу первым. Ответ дайте в км/ч. </a:t>
            </a:r>
          </a:p>
        </p:txBody>
      </p:sp>
      <p:graphicFrame>
        <p:nvGraphicFramePr>
          <p:cNvPr id="100" name="Таблица 99"/>
          <p:cNvGraphicFramePr>
            <a:graphicFrameLocks noGrp="1"/>
          </p:cNvGraphicFramePr>
          <p:nvPr/>
        </p:nvGraphicFramePr>
        <p:xfrm>
          <a:off x="3708400" y="4149725"/>
          <a:ext cx="1080120" cy="1923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435429">
                <a:tc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669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15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339975" y="4941888"/>
          <a:ext cx="546100" cy="558800"/>
        </p:xfrm>
        <a:graphic>
          <a:graphicData uri="http://schemas.openxmlformats.org/presentationml/2006/ole">
            <p:oleObj spid="_x0000_s7170" name="Формула" r:id="rId3" imgW="545760" imgH="558720" progId="Equation.3">
              <p:embed/>
            </p:oleObj>
          </a:graphicData>
        </a:graphic>
      </p:graphicFrame>
      <p:graphicFrame>
        <p:nvGraphicFramePr>
          <p:cNvPr id="102" name="Object 3"/>
          <p:cNvGraphicFramePr>
            <a:graphicFrameLocks noChangeAspect="1"/>
          </p:cNvGraphicFramePr>
          <p:nvPr/>
        </p:nvGraphicFramePr>
        <p:xfrm>
          <a:off x="3635375" y="1989138"/>
          <a:ext cx="4032250" cy="360362"/>
        </p:xfrm>
        <a:graphic>
          <a:graphicData uri="http://schemas.openxmlformats.org/presentationml/2006/ole">
            <p:oleObj spid="_x0000_s7171" name="Формула" r:id="rId4" imgW="2793960" imgH="266400" progId="Equation.3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39750" y="2852738"/>
          <a:ext cx="2366963" cy="431800"/>
        </p:xfrm>
        <a:graphic>
          <a:graphicData uri="http://schemas.openxmlformats.org/presentationml/2006/ole">
            <p:oleObj spid="_x0000_s7172" name="Формула" r:id="rId5" imgW="1600200" imgH="29196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492500" y="2781300"/>
          <a:ext cx="4967288" cy="442913"/>
        </p:xfrm>
        <a:graphic>
          <a:graphicData uri="http://schemas.openxmlformats.org/presentationml/2006/ole">
            <p:oleObj spid="_x0000_s7173" name="Формула" r:id="rId6" imgW="3263760" imgH="304560" progId="Equation.3">
              <p:embed/>
            </p:oleObj>
          </a:graphicData>
        </a:graphic>
      </p:graphicFrame>
      <p:sp>
        <p:nvSpPr>
          <p:cNvPr id="8270" name="Rectangle 78"/>
          <p:cNvSpPr>
            <a:spLocks noChangeArrowheads="1"/>
          </p:cNvSpPr>
          <p:nvPr/>
        </p:nvSpPr>
        <p:spPr bwMode="auto">
          <a:xfrm>
            <a:off x="1476375" y="36449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x + 1 = 16</a:t>
            </a:r>
            <a:endParaRPr lang="ru-RU" b="1"/>
          </a:p>
        </p:txBody>
      </p:sp>
      <p:sp>
        <p:nvSpPr>
          <p:cNvPr id="8271" name="Rectangle 79"/>
          <p:cNvSpPr>
            <a:spLocks noChangeArrowheads="1"/>
          </p:cNvSpPr>
          <p:nvPr/>
        </p:nvSpPr>
        <p:spPr bwMode="auto">
          <a:xfrm>
            <a:off x="611188" y="1412875"/>
            <a:ext cx="2376487" cy="4318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7.40741E-7 C -0.00972 -0.02292 -0.01945 -0.0456 -0.03889 -0.05555 C -0.05833 -0.06551 -0.09601 -0.06829 -0.11667 -0.05926 C -0.13733 -0.05023 -0.15313 -0.01296 -0.16285 -0.00069 " pathEditMode="relative" rAng="0" ptsTypes="aaaa">
                                      <p:cBhvr>
                                        <p:cTn id="7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3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42 -0.00023 L 5.55556E-7 -1.48148E-6 " pathEditMode="relative" ptsTypes="AA"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0" grpId="0"/>
      <p:bldP spid="60" grpId="1"/>
      <p:bldP spid="61" grpId="0"/>
      <p:bldP spid="8270" grpId="0"/>
      <p:bldP spid="82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>
          <a:xfrm>
            <a:off x="6156325" y="2205038"/>
            <a:ext cx="1944688" cy="3603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50825" y="2205038"/>
            <a:ext cx="1296988" cy="360362"/>
          </a:xfrm>
          <a:prstGeom prst="roundRect">
            <a:avLst/>
          </a:prstGeom>
          <a:solidFill>
            <a:srgbClr val="FF89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250825" y="1916113"/>
            <a:ext cx="8497888" cy="360362"/>
          </a:xfrm>
          <a:prstGeom prst="roundRect">
            <a:avLst/>
          </a:prstGeom>
          <a:solidFill>
            <a:srgbClr val="FF89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7451725" y="1557338"/>
            <a:ext cx="1368425" cy="358775"/>
          </a:xfrm>
          <a:prstGeom prst="roundRect">
            <a:avLst/>
          </a:prstGeom>
          <a:solidFill>
            <a:srgbClr val="FF89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850" y="1557338"/>
            <a:ext cx="7056438" cy="431800"/>
          </a:xfrm>
          <a:prstGeom prst="roundRect">
            <a:avLst/>
          </a:prstGeom>
          <a:solidFill>
            <a:srgbClr val="39F9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7164388" y="1268413"/>
            <a:ext cx="1295400" cy="360362"/>
          </a:xfrm>
          <a:prstGeom prst="roundRect">
            <a:avLst/>
          </a:prstGeom>
          <a:solidFill>
            <a:srgbClr val="39F9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95288" y="1268413"/>
            <a:ext cx="6769100" cy="431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7" name="Содержимое 2"/>
          <p:cNvSpPr>
            <a:spLocks noGrp="1"/>
          </p:cNvSpPr>
          <p:nvPr>
            <p:ph idx="1"/>
          </p:nvPr>
        </p:nvSpPr>
        <p:spPr>
          <a:xfrm>
            <a:off x="358775" y="908050"/>
            <a:ext cx="8785225" cy="244951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000" b="1" smtClean="0">
                <a:latin typeface="Arial" charset="0"/>
                <a:cs typeface="Arial" charset="0"/>
              </a:rPr>
              <a:t>Из пункта A в пункт B одновременно выехали два автомобиля. Первый проехал с постоянной скоростью весь путь. Второй проехал первую половину пути со скоростью 24 км/ч, а вторую половину пути — со скоростью, на 16 км/ч большей скорости первого, в результате чего прибыл в пункт В одновременно с первым автомобилем. Найдите скорость первого автомобиля. Ответ дайте в км/ч. </a:t>
            </a: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496300" y="5786438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39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051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611188" y="3500438"/>
            <a:ext cx="7705725" cy="0"/>
          </a:xfrm>
          <a:prstGeom prst="line">
            <a:avLst/>
          </a:prstGeom>
          <a:noFill/>
          <a:ln w="57150">
            <a:solidFill>
              <a:srgbClr val="00589A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 flipV="1">
            <a:off x="684213" y="4724400"/>
            <a:ext cx="4032250" cy="0"/>
          </a:xfrm>
          <a:prstGeom prst="line">
            <a:avLst/>
          </a:prstGeom>
          <a:noFill/>
          <a:ln w="57150">
            <a:solidFill>
              <a:srgbClr val="00589A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pic>
        <p:nvPicPr>
          <p:cNvPr id="39" name="Picture 7" descr="9a40622f8a77a485ae865365649c4a05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050265" flipH="1">
            <a:off x="395288" y="2997200"/>
            <a:ext cx="9175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4" descr="d0dc6a5813b6ca2e05ad86bb782eed5e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4221163"/>
            <a:ext cx="12954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4211638" y="3644900"/>
            <a:ext cx="88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Х</a:t>
            </a:r>
            <a:r>
              <a:rPr lang="en-US" b="1"/>
              <a:t> </a:t>
            </a:r>
            <a:r>
              <a:rPr lang="ru-RU" b="1"/>
              <a:t>км/ч</a:t>
            </a:r>
            <a:endParaRPr lang="ru-RU"/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4211638" y="2852738"/>
            <a:ext cx="690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</a:t>
            </a:r>
            <a:r>
              <a:rPr lang="ru-RU" b="1"/>
              <a:t> км</a:t>
            </a:r>
            <a:endParaRPr lang="ru-RU"/>
          </a:p>
        </p:txBody>
      </p:sp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2411413" y="4005263"/>
          <a:ext cx="228600" cy="558800"/>
        </p:xfrm>
        <a:graphic>
          <a:graphicData uri="http://schemas.openxmlformats.org/presentationml/2006/ole">
            <p:oleObj spid="_x0000_s1026" name="Формула" r:id="rId8" imgW="228600" imgH="55872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084888" y="4005263"/>
          <a:ext cx="228600" cy="558800"/>
        </p:xfrm>
        <a:graphic>
          <a:graphicData uri="http://schemas.openxmlformats.org/presentationml/2006/ole">
            <p:oleObj spid="_x0000_s1027" name="Формула" r:id="rId9" imgW="228600" imgH="558720" progId="Equation.3">
              <p:embed/>
            </p:oleObj>
          </a:graphicData>
        </a:graphic>
      </p:graphicFrame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2124075" y="4941888"/>
            <a:ext cx="99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24 км/ч</a:t>
            </a:r>
            <a:endParaRPr lang="ru-RU"/>
          </a:p>
        </p:txBody>
      </p:sp>
      <p:sp>
        <p:nvSpPr>
          <p:cNvPr id="52" name="Line 18"/>
          <p:cNvSpPr>
            <a:spLocks noChangeShapeType="1"/>
          </p:cNvSpPr>
          <p:nvPr/>
        </p:nvSpPr>
        <p:spPr bwMode="auto">
          <a:xfrm flipV="1">
            <a:off x="4572000" y="4724400"/>
            <a:ext cx="3744913" cy="0"/>
          </a:xfrm>
          <a:prstGeom prst="line">
            <a:avLst/>
          </a:prstGeom>
          <a:noFill/>
          <a:ln w="57150">
            <a:solidFill>
              <a:srgbClr val="00589A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5867400" y="4868863"/>
            <a:ext cx="14335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(Х+16)</a:t>
            </a:r>
            <a:r>
              <a:rPr lang="en-US" b="1"/>
              <a:t> </a:t>
            </a:r>
            <a:r>
              <a:rPr lang="ru-RU" b="1"/>
              <a:t>км/ч</a:t>
            </a:r>
            <a:endParaRPr lang="ru-RU"/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2987675" y="5516563"/>
            <a:ext cx="771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t</a:t>
            </a:r>
            <a:r>
              <a:rPr lang="en-US" b="1" baseline="-25000"/>
              <a:t>2</a:t>
            </a:r>
            <a:endParaRPr lang="ru-RU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572000" y="5373688"/>
          <a:ext cx="546100" cy="558800"/>
        </p:xfrm>
        <a:graphic>
          <a:graphicData uri="http://schemas.openxmlformats.org/presentationml/2006/ole">
            <p:oleObj spid="_x0000_s1028" name="Формула" r:id="rId10" imgW="545760" imgH="558720" progId="Equation.3">
              <p:embed/>
            </p:oleObj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1475656" y="260648"/>
            <a:ext cx="6091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Прототип задания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B13 (№ 26578)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50289E-6 L 0.76684 -1.50289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12139E-6 L 0.40156 -0.0057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955 -0.00578 L 0.79931 -0.00578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700"/>
                            </p:stCondLst>
                            <p:childTnLst>
                              <p:par>
                                <p:cTn id="9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700"/>
                            </p:stCondLst>
                            <p:childTnLst>
                              <p:par>
                                <p:cTn id="100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1" grpId="0" animBg="1"/>
      <p:bldP spid="51" grpId="1" animBg="1"/>
      <p:bldP spid="50" grpId="0" animBg="1"/>
      <p:bldP spid="50" grpId="1" animBg="1"/>
      <p:bldP spid="49" grpId="0" animBg="1"/>
      <p:bldP spid="49" grpId="1" animBg="1"/>
      <p:bldP spid="45" grpId="0" animBg="1"/>
      <p:bldP spid="45" grpId="1" animBg="1"/>
      <p:bldP spid="44" grpId="0" animBg="1"/>
      <p:bldP spid="44" grpId="1" animBg="1"/>
      <p:bldP spid="42" grpId="0" animBg="1"/>
      <p:bldP spid="42" grpId="1" animBg="1"/>
      <p:bldP spid="36" grpId="0" animBg="1"/>
      <p:bldP spid="37" grpId="0" animBg="1"/>
      <p:bldP spid="41" grpId="0"/>
      <p:bldP spid="41" grpId="1"/>
      <p:bldP spid="41" grpId="2"/>
      <p:bldP spid="43" grpId="0"/>
      <p:bldP spid="48" grpId="0"/>
      <p:bldP spid="52" grpId="0" animBg="1"/>
      <p:bldP spid="53" grpId="0"/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2068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0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1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2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3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4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5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58" name="Содержимое 2"/>
          <p:cNvSpPr>
            <a:spLocks noGrp="1"/>
          </p:cNvSpPr>
          <p:nvPr>
            <p:ph idx="1"/>
          </p:nvPr>
        </p:nvSpPr>
        <p:spPr>
          <a:xfrm>
            <a:off x="395288" y="260350"/>
            <a:ext cx="8353425" cy="23764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000" b="1" smtClean="0">
                <a:latin typeface="Arial" charset="0"/>
                <a:cs typeface="Arial" charset="0"/>
              </a:rPr>
              <a:t>Из пункта A в пункт B одновременно выехали два автомобиля. Первый проехал с постоянной скоростью весь путь. Второй проехал первую половину пути со скоростью 24 км/ч, а вторую половину пути — со скоростью, на 16 км/ч большей скорости первого, в результате чего прибыл в пункт В одновременно с первым автомобилем. Найдите скорость первого автомобиля. Ответ дайте в км/ч. 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611188" y="2565400"/>
          <a:ext cx="1625600" cy="812800"/>
        </p:xfrm>
        <a:graphic>
          <a:graphicData uri="http://schemas.openxmlformats.org/presentationml/2006/ole">
            <p:oleObj spid="_x0000_s2050" name="Формула" r:id="rId4" imgW="1625400" imgH="812520" progId="Equation.3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771775" y="2708275"/>
          <a:ext cx="2286000" cy="609600"/>
        </p:xfrm>
        <a:graphic>
          <a:graphicData uri="http://schemas.openxmlformats.org/presentationml/2006/ole">
            <p:oleObj spid="_x0000_s2051" name="Формула" r:id="rId5" imgW="2286000" imgH="60948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6097588" y="2781300"/>
          <a:ext cx="2260600" cy="609600"/>
        </p:xfrm>
        <a:graphic>
          <a:graphicData uri="http://schemas.openxmlformats.org/presentationml/2006/ole">
            <p:oleObj spid="_x0000_s2052" name="Формула" r:id="rId6" imgW="2260440" imgH="609480" progId="Equation.3">
              <p:embed/>
            </p:oleObj>
          </a:graphicData>
        </a:graphic>
      </p:graphicFrame>
      <p:cxnSp>
        <p:nvCxnSpPr>
          <p:cNvPr id="37" name="Прямая соединительная линия 36"/>
          <p:cNvCxnSpPr/>
          <p:nvPr/>
        </p:nvCxnSpPr>
        <p:spPr>
          <a:xfrm flipH="1">
            <a:off x="5076825" y="2708275"/>
            <a:ext cx="142875" cy="7207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5148263" y="2852738"/>
            <a:ext cx="415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:</a:t>
            </a:r>
            <a:r>
              <a:rPr lang="en-US" b="1"/>
              <a:t>S</a:t>
            </a:r>
            <a:endParaRPr lang="ru-RU"/>
          </a:p>
        </p:txBody>
      </p:sp>
      <p:sp>
        <p:nvSpPr>
          <p:cNvPr id="39" name="Дуга 38"/>
          <p:cNvSpPr/>
          <p:nvPr/>
        </p:nvSpPr>
        <p:spPr>
          <a:xfrm rot="8581082">
            <a:off x="5932488" y="2097088"/>
            <a:ext cx="576262" cy="6477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Дуга 39"/>
          <p:cNvSpPr/>
          <p:nvPr/>
        </p:nvSpPr>
        <p:spPr>
          <a:xfrm rot="9120227">
            <a:off x="6650038" y="2032000"/>
            <a:ext cx="673100" cy="7366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Дуга 40"/>
          <p:cNvSpPr/>
          <p:nvPr/>
        </p:nvSpPr>
        <p:spPr>
          <a:xfrm rot="9131840">
            <a:off x="7688263" y="2017713"/>
            <a:ext cx="647700" cy="865187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Прямоугольник 41"/>
          <p:cNvSpPr>
            <a:spLocks noChangeArrowheads="1"/>
          </p:cNvSpPr>
          <p:nvPr/>
        </p:nvSpPr>
        <p:spPr bwMode="auto">
          <a:xfrm rot="1019177">
            <a:off x="5795963" y="2349500"/>
            <a:ext cx="8016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48(x+16)</a:t>
            </a:r>
            <a:endParaRPr lang="ru-RU" sz="1200"/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 rot="755893">
            <a:off x="6619875" y="2352675"/>
            <a:ext cx="742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x(x+16</a:t>
            </a:r>
            <a:r>
              <a:rPr lang="en-US" b="1"/>
              <a:t>)</a:t>
            </a:r>
            <a:endParaRPr lang="ru-RU"/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 rot="924142">
            <a:off x="7840663" y="2546350"/>
            <a:ext cx="439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24x</a:t>
            </a:r>
            <a:endParaRPr lang="ru-RU" sz="120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755650" y="3644900"/>
          <a:ext cx="3095625" cy="266700"/>
        </p:xfrm>
        <a:graphic>
          <a:graphicData uri="http://schemas.openxmlformats.org/presentationml/2006/ole">
            <p:oleObj spid="_x0000_s2053" name="Формула" r:id="rId7" imgW="2920680" imgH="2664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827088" y="4137025"/>
          <a:ext cx="2921000" cy="292100"/>
        </p:xfrm>
        <a:graphic>
          <a:graphicData uri="http://schemas.openxmlformats.org/presentationml/2006/ole">
            <p:oleObj spid="_x0000_s2054" name="Формула" r:id="rId8" imgW="2920680" imgH="291960" progId="Equation.3">
              <p:embed/>
            </p:oleObj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827088" y="4652963"/>
          <a:ext cx="1943100" cy="292100"/>
        </p:xfrm>
        <a:graphic>
          <a:graphicData uri="http://schemas.openxmlformats.org/presentationml/2006/ole">
            <p:oleObj spid="_x0000_s2055" name="Формула" r:id="rId9" imgW="1942920" imgH="291960" progId="Equation.3">
              <p:embed/>
            </p:oleObj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635375" y="4581525"/>
          <a:ext cx="2520950" cy="609600"/>
        </p:xfrm>
        <a:graphic>
          <a:graphicData uri="http://schemas.openxmlformats.org/presentationml/2006/ole">
            <p:oleObj spid="_x0000_s2056" name="Формула" r:id="rId10" imgW="2476440" imgH="609480" progId="Equation.3">
              <p:embed/>
            </p:oleObj>
          </a:graphicData>
        </a:graphic>
      </p:graphicFrame>
      <p:sp>
        <p:nvSpPr>
          <p:cNvPr id="49" name="Управляющая кнопка: далее 48">
            <a:hlinkClick r:id="" action="ppaction://hlinkshowjump?jump=nextslide" highlightClick="1"/>
          </p:cNvPr>
          <p:cNvSpPr/>
          <p:nvPr/>
        </p:nvSpPr>
        <p:spPr>
          <a:xfrm>
            <a:off x="3779838" y="6165850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3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3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3779838" y="6165850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80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3083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4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5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6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7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8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9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0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042988" y="2852738"/>
          <a:ext cx="2146300" cy="1524000"/>
        </p:xfrm>
        <a:graphic>
          <a:graphicData uri="http://schemas.openxmlformats.org/presentationml/2006/ole">
            <p:oleObj spid="_x0000_s3074" name="Формула" r:id="rId3" imgW="2145960" imgH="1523880" progId="Equation.3">
              <p:embed/>
            </p:oleObj>
          </a:graphicData>
        </a:graphic>
      </p:graphicFrame>
      <p:sp>
        <p:nvSpPr>
          <p:cNvPr id="3081" name="Прямоугольник 33"/>
          <p:cNvSpPr>
            <a:spLocks noChangeArrowheads="1"/>
          </p:cNvSpPr>
          <p:nvPr/>
        </p:nvSpPr>
        <p:spPr bwMode="auto">
          <a:xfrm>
            <a:off x="539750" y="260350"/>
            <a:ext cx="8280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Из пункта A в пункт B одновременно выехали два автомобиля. Первый проехал с постоянной скоростью весь путь. Второй проехал первую половину пути со скоростью, меньшей скорости первого на 13 км/ч, а вторую половину пути — со скоростью 78 км/ч, в результате чего прибыл в пункт В одновременно с первым автомобилем. Найдите скорость первого автомобиля, если известно, что она больше 48 км/ч. Ответ дайте в км/ч.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042988" y="4581525"/>
          <a:ext cx="2133600" cy="609600"/>
        </p:xfrm>
        <a:graphic>
          <a:graphicData uri="http://schemas.openxmlformats.org/presentationml/2006/ole">
            <p:oleObj spid="_x0000_s3075" name="Формула" r:id="rId4" imgW="2133360" imgH="60948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637088" y="2924175"/>
          <a:ext cx="3398837" cy="266700"/>
        </p:xfrm>
        <a:graphic>
          <a:graphicData uri="http://schemas.openxmlformats.org/presentationml/2006/ole">
            <p:oleObj spid="_x0000_s3076" name="Формула" r:id="rId5" imgW="3301920" imgH="266400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946650" y="3422650"/>
          <a:ext cx="2349500" cy="266700"/>
        </p:xfrm>
        <a:graphic>
          <a:graphicData uri="http://schemas.openxmlformats.org/presentationml/2006/ole">
            <p:oleObj spid="_x0000_s3077" name="Формула" r:id="rId6" imgW="2349360" imgH="26640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548188" y="3867150"/>
          <a:ext cx="3863975" cy="685800"/>
        </p:xfrm>
        <a:graphic>
          <a:graphicData uri="http://schemas.openxmlformats.org/presentationml/2006/ole">
            <p:oleObj spid="_x0000_s3078" name="Формула" r:id="rId7" imgW="3340080" imgH="685800" progId="Equation.3">
              <p:embed/>
            </p:oleObj>
          </a:graphicData>
        </a:graphic>
      </p:graphicFrame>
      <p:sp>
        <p:nvSpPr>
          <p:cNvPr id="4136" name="Line 40"/>
          <p:cNvSpPr>
            <a:spLocks noChangeShapeType="1"/>
          </p:cNvSpPr>
          <p:nvPr/>
        </p:nvSpPr>
        <p:spPr bwMode="auto">
          <a:xfrm>
            <a:off x="5651500" y="2565400"/>
            <a:ext cx="280828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3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3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3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755650" y="1412875"/>
            <a:ext cx="6264275" cy="360363"/>
          </a:xfrm>
          <a:prstGeom prst="roundRect">
            <a:avLst/>
          </a:prstGeom>
          <a:solidFill>
            <a:srgbClr val="2AF2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3348038" y="1916113"/>
            <a:ext cx="4464050" cy="5048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Выноска 2 46"/>
          <p:cNvSpPr/>
          <p:nvPr/>
        </p:nvSpPr>
        <p:spPr>
          <a:xfrm rot="10800000">
            <a:off x="7667625" y="4292600"/>
            <a:ext cx="936625" cy="720725"/>
          </a:xfrm>
          <a:prstGeom prst="borderCallout2">
            <a:avLst>
              <a:gd name="adj1" fmla="val 18750"/>
              <a:gd name="adj2" fmla="val -8333"/>
              <a:gd name="adj3" fmla="val 215083"/>
              <a:gd name="adj4" fmla="val 1350"/>
              <a:gd name="adj5" fmla="val 365830"/>
              <a:gd name="adj6" fmla="val 44410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3779838" y="6165850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4103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4115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0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1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1331640" y="260648"/>
            <a:ext cx="67739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+mn-cs"/>
              </a:rPr>
              <a:t>Прототип задания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+mn-cs"/>
              </a:rPr>
              <a:t>B13 (№ 26580</a:t>
            </a:r>
            <a:r>
              <a:rPr lang="en-US" b="1" dirty="0">
                <a:cs typeface="+mn-cs"/>
              </a:rPr>
              <a:t>)</a:t>
            </a:r>
          </a:p>
        </p:txBody>
      </p:sp>
      <p:sp>
        <p:nvSpPr>
          <p:cNvPr id="4105" name="Прямоугольник 33"/>
          <p:cNvSpPr>
            <a:spLocks noChangeArrowheads="1"/>
          </p:cNvSpPr>
          <p:nvPr/>
        </p:nvSpPr>
        <p:spPr bwMode="auto">
          <a:xfrm>
            <a:off x="250825" y="765175"/>
            <a:ext cx="88931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Из пункта А в пункт В, расстояние между которыми 75 км, одновременно выехали автомобилист и велосипедист. Известно, что за час автомобилист проезжает на 40 км больше, чем велосипедист. Определите скорость велосипедиста, если известно, что он прибыл в пункт В на 6 часов позже автомобилиста. Ответ дайте в км/ч. </a:t>
            </a: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>
            <a:off x="611188" y="3789363"/>
            <a:ext cx="7705725" cy="0"/>
          </a:xfrm>
          <a:prstGeom prst="line">
            <a:avLst/>
          </a:prstGeom>
          <a:noFill/>
          <a:ln w="57150">
            <a:solidFill>
              <a:srgbClr val="00589A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 flipV="1">
            <a:off x="684213" y="4941888"/>
            <a:ext cx="7632700" cy="71437"/>
          </a:xfrm>
          <a:prstGeom prst="line">
            <a:avLst/>
          </a:prstGeom>
          <a:noFill/>
          <a:ln w="57150">
            <a:solidFill>
              <a:srgbClr val="00589A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pic>
        <p:nvPicPr>
          <p:cNvPr id="37" name="Picture 7" descr="9a40622f8a77a485ae865365649c4a05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1050265" flipH="1">
            <a:off x="395288" y="3284538"/>
            <a:ext cx="917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4211638" y="3933825"/>
            <a:ext cx="14335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(X+40) </a:t>
            </a:r>
            <a:r>
              <a:rPr lang="ru-RU" b="1"/>
              <a:t>км/ч</a:t>
            </a:r>
            <a:endParaRPr lang="ru-RU"/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4211638" y="3141663"/>
            <a:ext cx="7921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75</a:t>
            </a:r>
            <a:r>
              <a:rPr lang="ru-RU" b="1"/>
              <a:t> км</a:t>
            </a:r>
            <a:endParaRPr lang="ru-RU"/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3708400" y="5084763"/>
            <a:ext cx="887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X </a:t>
            </a:r>
            <a:r>
              <a:rPr lang="ru-RU" b="1"/>
              <a:t>км/ч</a:t>
            </a:r>
            <a:endParaRPr lang="ru-RU"/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3924300" y="4508500"/>
            <a:ext cx="727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75</a:t>
            </a:r>
            <a:r>
              <a:rPr lang="ru-RU" b="1"/>
              <a:t>км</a:t>
            </a:r>
            <a:endParaRPr lang="ru-RU"/>
          </a:p>
        </p:txBody>
      </p:sp>
      <p:pic>
        <p:nvPicPr>
          <p:cNvPr id="46" name="Picture 9" descr="5e0d2ec5cd23a33e1bbbf10375c3ccae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9388" y="4605338"/>
            <a:ext cx="792162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1763713" y="5516563"/>
            <a:ext cx="57213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t</a:t>
            </a:r>
            <a:r>
              <a:rPr lang="ru-RU" sz="3200" b="1"/>
              <a:t> </a:t>
            </a:r>
            <a:r>
              <a:rPr lang="ru-RU" b="1"/>
              <a:t>велосипедиста </a:t>
            </a:r>
            <a:r>
              <a:rPr lang="ru-RU" sz="3200" b="1"/>
              <a:t>=</a:t>
            </a:r>
            <a:r>
              <a:rPr lang="en-US" sz="3200" b="1"/>
              <a:t> t</a:t>
            </a:r>
            <a:r>
              <a:rPr lang="ru-RU" sz="3200" b="1"/>
              <a:t> </a:t>
            </a:r>
            <a:r>
              <a:rPr lang="ru-RU" b="1"/>
              <a:t>автомобилиста </a:t>
            </a:r>
            <a:r>
              <a:rPr lang="ru-RU" sz="3200" b="1"/>
              <a:t>+ 6</a:t>
            </a:r>
            <a:r>
              <a:rPr lang="en-US" sz="3200" b="1"/>
              <a:t> </a:t>
            </a:r>
            <a:r>
              <a:rPr lang="ru-RU" sz="3200" b="1"/>
              <a:t> </a:t>
            </a:r>
            <a:r>
              <a:rPr lang="en-US" sz="3200" b="1"/>
              <a:t>  </a:t>
            </a:r>
            <a:endParaRPr lang="ru-RU" sz="3200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7451725" y="5368925"/>
          <a:ext cx="1008063" cy="779463"/>
        </p:xfrm>
        <a:graphic>
          <a:graphicData uri="http://schemas.openxmlformats.org/presentationml/2006/ole">
            <p:oleObj spid="_x0000_s4098" name="Формула" r:id="rId7" imgW="54576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450"/>
                            </p:stCondLst>
                            <p:childTnLst>
                              <p:par>
                                <p:cTn id="4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7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8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350"/>
                            </p:stCondLst>
                            <p:childTnLst>
                              <p:par>
                                <p:cTn id="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50289E-6 L 0.76684 -1.50289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21 -0.02728 L 0.80729 -0.01665 " pathEditMode="relative" rAng="0" ptsTypes="AA">
                                      <p:cBhvr>
                                        <p:cTn id="56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35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8" grpId="0" animBg="1"/>
      <p:bldP spid="47" grpId="0" animBg="1"/>
      <p:bldP spid="35" grpId="0" animBg="1"/>
      <p:bldP spid="36" grpId="0" animBg="1"/>
      <p:bldP spid="39" grpId="0"/>
      <p:bldP spid="39" grpId="1"/>
      <p:bldP spid="39" grpId="2"/>
      <p:bldP spid="40" grpId="0"/>
      <p:bldP spid="43" grpId="0"/>
      <p:bldP spid="45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8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5135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6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2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617538" y="2636838"/>
          <a:ext cx="1549400" cy="558800"/>
        </p:xfrm>
        <a:graphic>
          <a:graphicData uri="http://schemas.openxmlformats.org/presentationml/2006/ole">
            <p:oleObj spid="_x0000_s5122" name="Формула" r:id="rId3" imgW="1549080" imgH="558720" progId="Equation.3">
              <p:embed/>
            </p:oleObj>
          </a:graphicData>
        </a:graphic>
      </p:graphicFrame>
      <p:sp>
        <p:nvSpPr>
          <p:cNvPr id="5129" name="Прямоугольник 32"/>
          <p:cNvSpPr>
            <a:spLocks noChangeArrowheads="1"/>
          </p:cNvSpPr>
          <p:nvPr/>
        </p:nvSpPr>
        <p:spPr bwMode="auto">
          <a:xfrm>
            <a:off x="468313" y="188913"/>
            <a:ext cx="820737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Из пункта А в пункт В, расстояние между которыми 75 км, одновременно выехали автомобилист и велосипедист. Известно, что за час автомобилист проезжает на 40 км больше, чем велосипедист. Определите скорость велосипедиста, если известно, что он прибыл в пункт В на 6 часов позже автомобилиста. Ответ дайте в км/ч.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916238" y="2781300"/>
          <a:ext cx="3095625" cy="266700"/>
        </p:xfrm>
        <a:graphic>
          <a:graphicData uri="http://schemas.openxmlformats.org/presentationml/2006/ole">
            <p:oleObj spid="_x0000_s5123" name="Формула" r:id="rId4" imgW="2946240" imgH="26640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916238" y="3284538"/>
          <a:ext cx="3289300" cy="292100"/>
        </p:xfrm>
        <a:graphic>
          <a:graphicData uri="http://schemas.openxmlformats.org/presentationml/2006/ole">
            <p:oleObj spid="_x0000_s5124" name="Формула" r:id="rId5" imgW="3288960" imgH="291960" progId="Equation.3">
              <p:embed/>
            </p:oleObj>
          </a:graphicData>
        </a:graphic>
      </p:graphicFrame>
      <p:cxnSp>
        <p:nvCxnSpPr>
          <p:cNvPr id="38" name="Прямая соединительная линия 37"/>
          <p:cNvCxnSpPr/>
          <p:nvPr/>
        </p:nvCxnSpPr>
        <p:spPr>
          <a:xfrm flipV="1">
            <a:off x="2987675" y="3284538"/>
            <a:ext cx="431800" cy="3603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427538" y="3284538"/>
            <a:ext cx="360362" cy="3603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916238" y="3716338"/>
          <a:ext cx="2425700" cy="292100"/>
        </p:xfrm>
        <a:graphic>
          <a:graphicData uri="http://schemas.openxmlformats.org/presentationml/2006/ole">
            <p:oleObj spid="_x0000_s5125" name="Формула" r:id="rId6" imgW="2425680" imgH="291960" progId="Equation.3">
              <p:embed/>
            </p:oleObj>
          </a:graphicData>
        </a:graphic>
      </p:graphicFrame>
      <p:cxnSp>
        <p:nvCxnSpPr>
          <p:cNvPr id="45" name="Прямая соединительная линия 44"/>
          <p:cNvCxnSpPr/>
          <p:nvPr/>
        </p:nvCxnSpPr>
        <p:spPr>
          <a:xfrm flipH="1">
            <a:off x="5435600" y="3644900"/>
            <a:ext cx="144463" cy="504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5580063" y="3716338"/>
            <a:ext cx="454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: 6</a:t>
            </a:r>
            <a:endParaRPr lang="ru-RU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916238" y="4292600"/>
          <a:ext cx="2082800" cy="292100"/>
        </p:xfrm>
        <a:graphic>
          <a:graphicData uri="http://schemas.openxmlformats.org/presentationml/2006/ole">
            <p:oleObj spid="_x0000_s5126" name="Формула" r:id="rId7" imgW="2082600" imgH="291960" progId="Equation.3">
              <p:embed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916238" y="4724400"/>
          <a:ext cx="2565400" cy="698500"/>
        </p:xfrm>
        <a:graphic>
          <a:graphicData uri="http://schemas.openxmlformats.org/presentationml/2006/ole">
            <p:oleObj spid="_x0000_s5127" name="Формула" r:id="rId8" imgW="2565360" imgH="698400" progId="Equation.3">
              <p:embed/>
            </p:oleObj>
          </a:graphicData>
        </a:graphic>
      </p:graphicFrame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3779838" y="6165850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3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3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Скругленный прямоугольник 36"/>
          <p:cNvSpPr/>
          <p:nvPr/>
        </p:nvSpPr>
        <p:spPr>
          <a:xfrm>
            <a:off x="2124075" y="2133600"/>
            <a:ext cx="6119813" cy="431800"/>
          </a:xfrm>
          <a:prstGeom prst="roundRect">
            <a:avLst/>
          </a:prstGeom>
          <a:solidFill>
            <a:srgbClr val="39F9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72000" y="2420938"/>
            <a:ext cx="3384550" cy="360362"/>
          </a:xfrm>
          <a:prstGeom prst="roundRect">
            <a:avLst/>
          </a:prstGeom>
          <a:solidFill>
            <a:srgbClr val="FF89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5940425" y="1268413"/>
            <a:ext cx="360363" cy="431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79388" y="1916113"/>
            <a:ext cx="1368425" cy="360362"/>
          </a:xfrm>
          <a:prstGeom prst="roundRect">
            <a:avLst/>
          </a:prstGeom>
          <a:solidFill>
            <a:srgbClr val="2AF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79388" y="1557338"/>
            <a:ext cx="8424862" cy="431800"/>
          </a:xfrm>
          <a:prstGeom prst="roundRect">
            <a:avLst/>
          </a:prstGeom>
          <a:solidFill>
            <a:srgbClr val="2AF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732588" y="1196975"/>
            <a:ext cx="2087562" cy="503238"/>
          </a:xfrm>
          <a:prstGeom prst="roundRect">
            <a:avLst/>
          </a:prstGeom>
          <a:solidFill>
            <a:srgbClr val="2AF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248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0267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3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4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91680" y="332656"/>
            <a:ext cx="6091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Прототип задания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B13 (№ 26581)</a:t>
            </a:r>
          </a:p>
        </p:txBody>
      </p:sp>
      <p:sp>
        <p:nvSpPr>
          <p:cNvPr id="10250" name="Прямоугольник 11"/>
          <p:cNvSpPr>
            <a:spLocks noChangeArrowheads="1"/>
          </p:cNvSpPr>
          <p:nvPr/>
        </p:nvSpPr>
        <p:spPr bwMode="auto">
          <a:xfrm>
            <a:off x="179388" y="908050"/>
            <a:ext cx="8640762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Велосипедист выехал с постоянной скоростью из города А в город В, расстояние между которыми равно 70 км. На следующий день он отправился обратно в А со скоростью на 3 км/ч больше прежней. По дороге он сделал остановку на 3 часа. В результате велосипедист затратил на обратный путь столько же времени, сколько на путь из А в В. Найдите скорость велосипедиста на пути из В в А. Ответ дайте в км/ч. </a:t>
            </a:r>
          </a:p>
        </p:txBody>
      </p:sp>
      <p:sp>
        <p:nvSpPr>
          <p:cNvPr id="14" name="Line 18"/>
          <p:cNvSpPr>
            <a:spLocks noChangeShapeType="1"/>
          </p:cNvSpPr>
          <p:nvPr/>
        </p:nvSpPr>
        <p:spPr bwMode="auto">
          <a:xfrm flipV="1">
            <a:off x="827088" y="4941888"/>
            <a:ext cx="7632700" cy="71437"/>
          </a:xfrm>
          <a:prstGeom prst="line">
            <a:avLst/>
          </a:prstGeom>
          <a:noFill/>
          <a:ln w="57150">
            <a:solidFill>
              <a:srgbClr val="00589A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3851275" y="5084763"/>
            <a:ext cx="88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X </a:t>
            </a:r>
            <a:r>
              <a:rPr lang="ru-RU" b="1"/>
              <a:t>км/ч</a:t>
            </a:r>
            <a:endParaRPr lang="ru-RU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4140200" y="6092825"/>
            <a:ext cx="727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70</a:t>
            </a:r>
            <a:r>
              <a:rPr lang="ru-RU" b="1"/>
              <a:t>км</a:t>
            </a:r>
            <a:endParaRPr lang="ru-RU"/>
          </a:p>
        </p:txBody>
      </p:sp>
      <p:pic>
        <p:nvPicPr>
          <p:cNvPr id="17" name="Picture 9" descr="5e0d2ec5cd23a33e1bbbf10375c3ccae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4605338"/>
            <a:ext cx="792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684213" y="5084763"/>
            <a:ext cx="414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А </a:t>
            </a:r>
            <a:endParaRPr lang="ru-RU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8172450" y="5084763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</a:t>
            </a:r>
            <a:endParaRPr lang="ru-RU"/>
          </a:p>
        </p:txBody>
      </p:sp>
      <p:pic>
        <p:nvPicPr>
          <p:cNvPr id="20" name="Picture 9" descr="5e0d2ec5cd23a33e1bbbf10375c3ccae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7451725" y="3860800"/>
            <a:ext cx="91440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Левая фигурная скобка 20"/>
          <p:cNvSpPr/>
          <p:nvPr/>
        </p:nvSpPr>
        <p:spPr>
          <a:xfrm rot="16200000">
            <a:off x="4140201" y="1989137"/>
            <a:ext cx="863600" cy="7343775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995738" y="3284538"/>
            <a:ext cx="1304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(X+3) </a:t>
            </a:r>
            <a:r>
              <a:rPr lang="ru-RU" b="1"/>
              <a:t>км/ч</a:t>
            </a: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619250" y="2205038"/>
            <a:ext cx="518477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1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0825" y="260350"/>
            <a:ext cx="56832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427538" y="4365625"/>
            <a:ext cx="449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211638" y="4437063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3924300" y="4581525"/>
            <a:ext cx="898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3 часа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5364163" y="5949950"/>
            <a:ext cx="3024187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t</a:t>
            </a:r>
            <a:r>
              <a:rPr lang="en-US" b="1"/>
              <a:t> </a:t>
            </a:r>
            <a:r>
              <a:rPr lang="ru-RU" b="1"/>
              <a:t>из А в В</a:t>
            </a:r>
            <a:r>
              <a:rPr lang="en-US" b="1"/>
              <a:t> </a:t>
            </a:r>
            <a:r>
              <a:rPr lang="en-US" sz="3600" b="1"/>
              <a:t>=</a:t>
            </a:r>
            <a:r>
              <a:rPr lang="en-US" b="1"/>
              <a:t> </a:t>
            </a:r>
            <a:r>
              <a:rPr lang="en-US" sz="3600" b="1"/>
              <a:t>t</a:t>
            </a:r>
            <a:r>
              <a:rPr lang="en-US" b="1"/>
              <a:t> </a:t>
            </a:r>
            <a:r>
              <a:rPr lang="ru-RU" b="1"/>
              <a:t>из </a:t>
            </a:r>
            <a:r>
              <a:rPr lang="en-US" b="1"/>
              <a:t>B</a:t>
            </a:r>
            <a:r>
              <a:rPr lang="ru-RU" b="1"/>
              <a:t> в </a:t>
            </a:r>
            <a:r>
              <a:rPr lang="en-US" b="1"/>
              <a:t>A  </a:t>
            </a:r>
            <a:endParaRPr lang="ru-RU"/>
          </a:p>
          <a:p>
            <a:r>
              <a:rPr lang="en-US" b="1"/>
              <a:t>  </a:t>
            </a:r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2843213" y="6237288"/>
            <a:ext cx="649287" cy="3603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00"/>
                            </p:stCondLst>
                            <p:childTnLst>
                              <p:par>
                                <p:cTn id="47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700"/>
                            </p:stCondLst>
                            <p:childTnLst>
                              <p:par>
                                <p:cTn id="53" presetID="3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062 -0.02728 L 0.8467 -0.01665 " pathEditMode="relative" rAng="0" ptsTypes="AA">
                                      <p:cBhvr>
                                        <p:cTn id="59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50289E-6 L -0.37274 0.00277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4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8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9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0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1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2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4" dur="1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5" dur="1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6" dur="1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3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900"/>
                            </p:stCondLst>
                            <p:childTnLst>
                              <p:par>
                                <p:cTn id="15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400"/>
                            </p:stCondLst>
                            <p:childTnLst>
                              <p:par>
                                <p:cTn id="154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15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7" dur="3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3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274 0.00277 L -0.77448 0.00277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" y="0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5" grpId="0" animBg="1"/>
      <p:bldP spid="35" grpId="1" animBg="1"/>
      <p:bldP spid="35" grpId="2" animBg="1"/>
      <p:bldP spid="35" grpId="3" animBg="1"/>
      <p:bldP spid="34" grpId="0" animBg="1"/>
      <p:bldP spid="34" grpId="1" animBg="1"/>
      <p:bldP spid="25" grpId="0" animBg="1"/>
      <p:bldP spid="25" grpId="1" animBg="1"/>
      <p:bldP spid="24" grpId="0" animBg="1"/>
      <p:bldP spid="24" grpId="1" animBg="1"/>
      <p:bldP spid="23" grpId="0" animBg="1"/>
      <p:bldP spid="23" grpId="1" animBg="1"/>
      <p:bldP spid="14" grpId="0" animBg="1"/>
      <p:bldP spid="15" grpId="0"/>
      <p:bldP spid="15" grpId="1"/>
      <p:bldP spid="15" grpId="2"/>
      <p:bldP spid="15" grpId="3"/>
      <p:bldP spid="16" grpId="0"/>
      <p:bldP spid="18" grpId="0"/>
      <p:bldP spid="19" grpId="0"/>
      <p:bldP spid="21" grpId="0" animBg="1"/>
      <p:bldP spid="22" grpId="0"/>
      <p:bldP spid="33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Скругленный прямоугольник 49"/>
          <p:cNvSpPr/>
          <p:nvPr/>
        </p:nvSpPr>
        <p:spPr>
          <a:xfrm>
            <a:off x="611188" y="1700213"/>
            <a:ext cx="5976937" cy="43338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6153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6167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8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9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0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3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4" name="Прямоугольник 10"/>
          <p:cNvSpPr>
            <a:spLocks noChangeArrowheads="1"/>
          </p:cNvSpPr>
          <p:nvPr/>
        </p:nvSpPr>
        <p:spPr bwMode="auto">
          <a:xfrm>
            <a:off x="323850" y="333375"/>
            <a:ext cx="86407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Велосипедист выехал с постоянной скоростью из города А в город В, расстояние между которыми равно 70 км. На следующий день он отправился обратно в А со скоростью на 3 км/ч больше прежней. По дороге он сделал остановку на 3 часа. В результате велосипедист затратил на обратный путь столько же времени, сколько на путь из А в В. Найдите скорость велосипедиста на пути из В в А. Ответ дайте в</a:t>
            </a:r>
            <a:r>
              <a:rPr lang="en-US" b="1"/>
              <a:t> </a:t>
            </a:r>
            <a:r>
              <a:rPr lang="ru-RU" b="1"/>
              <a:t>км/ч. 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84213" y="2708275"/>
          <a:ext cx="1435100" cy="558800"/>
        </p:xfrm>
        <a:graphic>
          <a:graphicData uri="http://schemas.openxmlformats.org/presentationml/2006/ole">
            <p:oleObj spid="_x0000_s6146" name="Формула" r:id="rId3" imgW="1434960" imgH="558720" progId="Equation.3">
              <p:embed/>
            </p:oleObj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3779838" y="6165850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924300" y="2781300"/>
          <a:ext cx="2717800" cy="266700"/>
        </p:xfrm>
        <a:graphic>
          <a:graphicData uri="http://schemas.openxmlformats.org/presentationml/2006/ole">
            <p:oleObj spid="_x0000_s6147" name="Формула" r:id="rId4" imgW="2717640" imgH="266400" progId="Equation.3">
              <p:embed/>
            </p:oleObj>
          </a:graphicData>
        </a:graphic>
      </p:graphicFrame>
      <p:sp>
        <p:nvSpPr>
          <p:cNvPr id="15" name="Дуга 14"/>
          <p:cNvSpPr/>
          <p:nvPr/>
        </p:nvSpPr>
        <p:spPr>
          <a:xfrm rot="9308601">
            <a:off x="461963" y="1857375"/>
            <a:ext cx="936625" cy="8636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 rot="400315">
            <a:off x="611188" y="2276475"/>
            <a:ext cx="576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x+3</a:t>
            </a:r>
            <a:endParaRPr lang="ru-RU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403350" y="2276475"/>
            <a:ext cx="30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endParaRPr lang="ru-RU"/>
          </a:p>
        </p:txBody>
      </p:sp>
      <p:sp>
        <p:nvSpPr>
          <p:cNvPr id="18" name="Дуга 17"/>
          <p:cNvSpPr/>
          <p:nvPr/>
        </p:nvSpPr>
        <p:spPr>
          <a:xfrm rot="9261814">
            <a:off x="1182688" y="1514475"/>
            <a:ext cx="1081087" cy="1223963"/>
          </a:xfrm>
          <a:prstGeom prst="arc">
            <a:avLst>
              <a:gd name="adj1" fmla="val 17542411"/>
              <a:gd name="adj2" fmla="val 2062725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 rot="1960357">
            <a:off x="1795463" y="2406650"/>
            <a:ext cx="85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x(x+3)</a:t>
            </a:r>
            <a:endParaRPr lang="ru-RU"/>
          </a:p>
        </p:txBody>
      </p:sp>
      <p:sp>
        <p:nvSpPr>
          <p:cNvPr id="20" name="Дуга 19"/>
          <p:cNvSpPr/>
          <p:nvPr/>
        </p:nvSpPr>
        <p:spPr>
          <a:xfrm rot="8600635">
            <a:off x="1773238" y="1689100"/>
            <a:ext cx="863600" cy="1223963"/>
          </a:xfrm>
          <a:prstGeom prst="arc">
            <a:avLst>
              <a:gd name="adj1" fmla="val 16200000"/>
              <a:gd name="adj2" fmla="val 2157091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68313" y="3644900"/>
          <a:ext cx="2832100" cy="292100"/>
        </p:xfrm>
        <a:graphic>
          <a:graphicData uri="http://schemas.openxmlformats.org/presentationml/2006/ole">
            <p:oleObj spid="_x0000_s6148" name="Формула" r:id="rId5" imgW="2831760" imgH="29196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4498975" y="3644900"/>
          <a:ext cx="1968500" cy="292100"/>
        </p:xfrm>
        <a:graphic>
          <a:graphicData uri="http://schemas.openxmlformats.org/presentationml/2006/ole">
            <p:oleObj spid="_x0000_s6149" name="Формула" r:id="rId6" imgW="1968480" imgH="291960" progId="Equation.3">
              <p:embed/>
            </p:oleObj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>
          <a:xfrm flipV="1">
            <a:off x="539750" y="3573463"/>
            <a:ext cx="287338" cy="5032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763713" y="3573463"/>
            <a:ext cx="360362" cy="431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6732588" y="3429000"/>
            <a:ext cx="71437" cy="647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6804025" y="3573463"/>
            <a:ext cx="454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: 3</a:t>
            </a:r>
            <a:endParaRPr lang="ru-RU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042988" y="4437063"/>
          <a:ext cx="1600200" cy="292100"/>
        </p:xfrm>
        <a:graphic>
          <a:graphicData uri="http://schemas.openxmlformats.org/presentationml/2006/ole">
            <p:oleObj spid="_x0000_s6150" name="Формула" r:id="rId7" imgW="1600200" imgH="29196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3563938" y="4365625"/>
          <a:ext cx="2590800" cy="698500"/>
        </p:xfrm>
        <a:graphic>
          <a:graphicData uri="http://schemas.openxmlformats.org/presentationml/2006/ole">
            <p:oleObj spid="_x0000_s6151" name="Формула" r:id="rId8" imgW="2590560" imgH="698400" progId="Equation.3">
              <p:embed/>
            </p:oleObj>
          </a:graphicData>
        </a:graphic>
      </p:graphicFrame>
      <p:sp>
        <p:nvSpPr>
          <p:cNvPr id="51" name="Прямоугольник 50"/>
          <p:cNvSpPr>
            <a:spLocks noChangeArrowheads="1"/>
          </p:cNvSpPr>
          <p:nvPr/>
        </p:nvSpPr>
        <p:spPr bwMode="auto">
          <a:xfrm>
            <a:off x="4787900" y="4724400"/>
            <a:ext cx="186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x+3 = 7 + 3 = 10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3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16" grpId="0"/>
      <p:bldP spid="17" grpId="0"/>
      <p:bldP spid="19" grpId="0"/>
      <p:bldP spid="30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Прямоугольник 124"/>
          <p:cNvSpPr/>
          <p:nvPr/>
        </p:nvSpPr>
        <p:spPr>
          <a:xfrm>
            <a:off x="0" y="1412875"/>
            <a:ext cx="4427538" cy="431800"/>
          </a:xfrm>
          <a:prstGeom prst="rect">
            <a:avLst/>
          </a:prstGeom>
          <a:solidFill>
            <a:srgbClr val="39F9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4" name="Прямоугольник 123"/>
          <p:cNvSpPr/>
          <p:nvPr/>
        </p:nvSpPr>
        <p:spPr>
          <a:xfrm>
            <a:off x="3348038" y="1125538"/>
            <a:ext cx="4968875" cy="358775"/>
          </a:xfrm>
          <a:prstGeom prst="rect">
            <a:avLst/>
          </a:prstGeom>
          <a:solidFill>
            <a:srgbClr val="39F9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8" name="Прямоугольник 122"/>
          <p:cNvSpPr>
            <a:spLocks noChangeArrowheads="1"/>
          </p:cNvSpPr>
          <p:nvPr/>
        </p:nvSpPr>
        <p:spPr bwMode="auto">
          <a:xfrm>
            <a:off x="250825" y="765175"/>
            <a:ext cx="864235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Два велосипедиста одновременно отправились в 240-километровый пробег. Первый ехал со скоростью, на 1 км/ч большей, чем скорость второго, и прибыл к финишу на 1 час раньше второго. Найти скорость велосипедиста, пришедшего к финишу первым. Ответ дайте в км/ч. </a:t>
            </a:r>
          </a:p>
        </p:txBody>
      </p:sp>
      <p:grpSp>
        <p:nvGrpSpPr>
          <p:cNvPr id="11269" name="Group 4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11325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6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7" name="Freeform 7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8" name="Freeform 8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9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0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1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2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270" name="Group 203"/>
          <p:cNvGrpSpPr>
            <a:grpSpLocks/>
          </p:cNvGrpSpPr>
          <p:nvPr/>
        </p:nvGrpSpPr>
        <p:grpSpPr bwMode="auto">
          <a:xfrm>
            <a:off x="774700" y="4114800"/>
            <a:ext cx="8045450" cy="1252538"/>
            <a:chOff x="-228" y="3472"/>
            <a:chExt cx="6181" cy="632"/>
          </a:xfrm>
        </p:grpSpPr>
        <p:sp>
          <p:nvSpPr>
            <p:cNvPr id="11323" name="Rectangle 204"/>
            <p:cNvSpPr>
              <a:spLocks noChangeArrowheads="1"/>
            </p:cNvSpPr>
            <p:nvPr/>
          </p:nvSpPr>
          <p:spPr bwMode="auto">
            <a:xfrm rot="-356004">
              <a:off x="-228" y="3674"/>
              <a:ext cx="6181" cy="223"/>
            </a:xfrm>
            <a:prstGeom prst="rect">
              <a:avLst/>
            </a:prstGeom>
            <a:gradFill rotWithShape="1">
              <a:gsLst>
                <a:gs pos="0">
                  <a:srgbClr val="B2B2B2"/>
                </a:gs>
                <a:gs pos="50000">
                  <a:srgbClr val="4D4D4D"/>
                </a:gs>
                <a:gs pos="100000">
                  <a:srgbClr val="B2B2B2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9600" b="1">
                <a:latin typeface="Times New Roman" pitchFamily="18" charset="0"/>
              </a:endParaRPr>
            </a:p>
          </p:txBody>
        </p:sp>
        <p:sp>
          <p:nvSpPr>
            <p:cNvPr id="11324" name="Freeform 205"/>
            <p:cNvSpPr>
              <a:spLocks/>
            </p:cNvSpPr>
            <p:nvPr/>
          </p:nvSpPr>
          <p:spPr bwMode="auto">
            <a:xfrm>
              <a:off x="-200" y="3472"/>
              <a:ext cx="6096" cy="632"/>
            </a:xfrm>
            <a:custGeom>
              <a:avLst/>
              <a:gdLst>
                <a:gd name="T0" fmla="*/ 0 w 6096"/>
                <a:gd name="T1" fmla="*/ 632 h 632"/>
                <a:gd name="T2" fmla="*/ 6096 w 6096"/>
                <a:gd name="T3" fmla="*/ 0 h 632"/>
                <a:gd name="T4" fmla="*/ 0 60000 65536"/>
                <a:gd name="T5" fmla="*/ 0 60000 65536"/>
                <a:gd name="T6" fmla="*/ 0 w 6096"/>
                <a:gd name="T7" fmla="*/ 0 h 632"/>
                <a:gd name="T8" fmla="*/ 6096 w 6096"/>
                <a:gd name="T9" fmla="*/ 632 h 6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096" h="632">
                  <a:moveTo>
                    <a:pt x="0" y="632"/>
                  </a:moveTo>
                  <a:lnTo>
                    <a:pt x="6096" y="0"/>
                  </a:lnTo>
                </a:path>
              </a:pathLst>
            </a:custGeom>
            <a:gradFill rotWithShape="1">
              <a:gsLst>
                <a:gs pos="0">
                  <a:srgbClr val="B2B2B2"/>
                </a:gs>
                <a:gs pos="50000">
                  <a:srgbClr val="4D4D4D"/>
                </a:gs>
                <a:gs pos="100000">
                  <a:srgbClr val="B2B2B2"/>
                </a:gs>
              </a:gsLst>
              <a:lin ang="18900000" scaled="1"/>
            </a:gradFill>
            <a:ln w="38100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271" name="Group 181"/>
          <p:cNvGrpSpPr>
            <a:grpSpLocks/>
          </p:cNvGrpSpPr>
          <p:nvPr/>
        </p:nvGrpSpPr>
        <p:grpSpPr bwMode="auto">
          <a:xfrm>
            <a:off x="7553325" y="3009900"/>
            <a:ext cx="1322388" cy="1284288"/>
            <a:chOff x="904" y="1320"/>
            <a:chExt cx="1016" cy="648"/>
          </a:xfrm>
        </p:grpSpPr>
        <p:grpSp>
          <p:nvGrpSpPr>
            <p:cNvPr id="11313" name="Group 182"/>
            <p:cNvGrpSpPr>
              <a:grpSpLocks/>
            </p:cNvGrpSpPr>
            <p:nvPr/>
          </p:nvGrpSpPr>
          <p:grpSpPr bwMode="auto">
            <a:xfrm>
              <a:off x="904" y="1872"/>
              <a:ext cx="192" cy="96"/>
              <a:chOff x="1792" y="4000"/>
              <a:chExt cx="352" cy="160"/>
            </a:xfrm>
          </p:grpSpPr>
          <p:sp>
            <p:nvSpPr>
              <p:cNvPr id="11320" name="Oval 183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1" name="Oval 184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2" name="Oval 185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314" name="Freeform 186"/>
            <p:cNvSpPr>
              <a:spLocks/>
            </p:cNvSpPr>
            <p:nvPr/>
          </p:nvSpPr>
          <p:spPr bwMode="auto">
            <a:xfrm>
              <a:off x="978" y="1344"/>
              <a:ext cx="851" cy="542"/>
            </a:xfrm>
            <a:custGeom>
              <a:avLst/>
              <a:gdLst>
                <a:gd name="T0" fmla="*/ 11 w 851"/>
                <a:gd name="T1" fmla="*/ 261 h 542"/>
                <a:gd name="T2" fmla="*/ 189 w 851"/>
                <a:gd name="T3" fmla="*/ 261 h 542"/>
                <a:gd name="T4" fmla="*/ 846 w 851"/>
                <a:gd name="T5" fmla="*/ 261 h 542"/>
                <a:gd name="T6" fmla="*/ 851 w 851"/>
                <a:gd name="T7" fmla="*/ 524 h 542"/>
                <a:gd name="T8" fmla="*/ 846 w 851"/>
                <a:gd name="T9" fmla="*/ 0 h 542"/>
                <a:gd name="T10" fmla="*/ 0 w 851"/>
                <a:gd name="T11" fmla="*/ 9 h 542"/>
                <a:gd name="T12" fmla="*/ 32 w 851"/>
                <a:gd name="T13" fmla="*/ 542 h 5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51"/>
                <a:gd name="T22" fmla="*/ 0 h 542"/>
                <a:gd name="T23" fmla="*/ 851 w 851"/>
                <a:gd name="T24" fmla="*/ 542 h 5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51" h="542">
                  <a:moveTo>
                    <a:pt x="11" y="261"/>
                  </a:moveTo>
                  <a:lnTo>
                    <a:pt x="189" y="261"/>
                  </a:lnTo>
                  <a:lnTo>
                    <a:pt x="846" y="261"/>
                  </a:lnTo>
                  <a:lnTo>
                    <a:pt x="851" y="524"/>
                  </a:lnTo>
                  <a:lnTo>
                    <a:pt x="846" y="0"/>
                  </a:lnTo>
                  <a:lnTo>
                    <a:pt x="0" y="9"/>
                  </a:lnTo>
                  <a:lnTo>
                    <a:pt x="32" y="542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" name="Text Box 187"/>
            <p:cNvSpPr txBox="1">
              <a:spLocks noChangeArrowheads="1"/>
            </p:cNvSpPr>
            <p:nvPr/>
          </p:nvSpPr>
          <p:spPr bwMode="auto">
            <a:xfrm>
              <a:off x="992" y="1320"/>
              <a:ext cx="928" cy="288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финиш</a:t>
              </a: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grpSp>
          <p:nvGrpSpPr>
            <p:cNvPr id="11316" name="Group 188"/>
            <p:cNvGrpSpPr>
              <a:grpSpLocks/>
            </p:cNvGrpSpPr>
            <p:nvPr/>
          </p:nvGrpSpPr>
          <p:grpSpPr bwMode="auto">
            <a:xfrm>
              <a:off x="1728" y="1872"/>
              <a:ext cx="192" cy="96"/>
              <a:chOff x="1792" y="4000"/>
              <a:chExt cx="352" cy="160"/>
            </a:xfrm>
          </p:grpSpPr>
          <p:sp>
            <p:nvSpPr>
              <p:cNvPr id="11317" name="Oval 189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8" name="Oval 190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9" name="Oval 191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1272" name="Group 192"/>
          <p:cNvGrpSpPr>
            <a:grpSpLocks/>
          </p:cNvGrpSpPr>
          <p:nvPr/>
        </p:nvGrpSpPr>
        <p:grpSpPr bwMode="auto">
          <a:xfrm>
            <a:off x="466725" y="3771900"/>
            <a:ext cx="1322388" cy="1284288"/>
            <a:chOff x="904" y="1320"/>
            <a:chExt cx="1016" cy="648"/>
          </a:xfrm>
        </p:grpSpPr>
        <p:grpSp>
          <p:nvGrpSpPr>
            <p:cNvPr id="11303" name="Group 193"/>
            <p:cNvGrpSpPr>
              <a:grpSpLocks/>
            </p:cNvGrpSpPr>
            <p:nvPr/>
          </p:nvGrpSpPr>
          <p:grpSpPr bwMode="auto">
            <a:xfrm>
              <a:off x="904" y="1872"/>
              <a:ext cx="192" cy="96"/>
              <a:chOff x="1792" y="4000"/>
              <a:chExt cx="352" cy="160"/>
            </a:xfrm>
          </p:grpSpPr>
          <p:sp>
            <p:nvSpPr>
              <p:cNvPr id="11310" name="Oval 194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1" name="Oval 195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2" name="Oval 196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304" name="Freeform 197"/>
            <p:cNvSpPr>
              <a:spLocks/>
            </p:cNvSpPr>
            <p:nvPr/>
          </p:nvSpPr>
          <p:spPr bwMode="auto">
            <a:xfrm>
              <a:off x="978" y="1344"/>
              <a:ext cx="851" cy="542"/>
            </a:xfrm>
            <a:custGeom>
              <a:avLst/>
              <a:gdLst>
                <a:gd name="T0" fmla="*/ 11 w 851"/>
                <a:gd name="T1" fmla="*/ 261 h 542"/>
                <a:gd name="T2" fmla="*/ 189 w 851"/>
                <a:gd name="T3" fmla="*/ 261 h 542"/>
                <a:gd name="T4" fmla="*/ 846 w 851"/>
                <a:gd name="T5" fmla="*/ 261 h 542"/>
                <a:gd name="T6" fmla="*/ 851 w 851"/>
                <a:gd name="T7" fmla="*/ 524 h 542"/>
                <a:gd name="T8" fmla="*/ 846 w 851"/>
                <a:gd name="T9" fmla="*/ 0 h 542"/>
                <a:gd name="T10" fmla="*/ 0 w 851"/>
                <a:gd name="T11" fmla="*/ 9 h 542"/>
                <a:gd name="T12" fmla="*/ 32 w 851"/>
                <a:gd name="T13" fmla="*/ 542 h 5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51"/>
                <a:gd name="T22" fmla="*/ 0 h 542"/>
                <a:gd name="T23" fmla="*/ 851 w 851"/>
                <a:gd name="T24" fmla="*/ 542 h 5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51" h="542">
                  <a:moveTo>
                    <a:pt x="11" y="261"/>
                  </a:moveTo>
                  <a:lnTo>
                    <a:pt x="189" y="261"/>
                  </a:lnTo>
                  <a:lnTo>
                    <a:pt x="846" y="261"/>
                  </a:lnTo>
                  <a:lnTo>
                    <a:pt x="851" y="524"/>
                  </a:lnTo>
                  <a:lnTo>
                    <a:pt x="846" y="0"/>
                  </a:lnTo>
                  <a:lnTo>
                    <a:pt x="0" y="9"/>
                  </a:lnTo>
                  <a:lnTo>
                    <a:pt x="32" y="542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Text Box 198"/>
            <p:cNvSpPr txBox="1">
              <a:spLocks noChangeArrowheads="1"/>
            </p:cNvSpPr>
            <p:nvPr/>
          </p:nvSpPr>
          <p:spPr bwMode="auto">
            <a:xfrm>
              <a:off x="992" y="1320"/>
              <a:ext cx="928" cy="288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старт</a:t>
              </a:r>
              <a:r>
                <a:rPr lang="en-US" sz="2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endParaRPr lang="ru-RU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grpSp>
          <p:nvGrpSpPr>
            <p:cNvPr id="11306" name="Group 199"/>
            <p:cNvGrpSpPr>
              <a:grpSpLocks/>
            </p:cNvGrpSpPr>
            <p:nvPr/>
          </p:nvGrpSpPr>
          <p:grpSpPr bwMode="auto">
            <a:xfrm>
              <a:off x="1728" y="1872"/>
              <a:ext cx="192" cy="96"/>
              <a:chOff x="1792" y="4000"/>
              <a:chExt cx="352" cy="160"/>
            </a:xfrm>
          </p:grpSpPr>
          <p:sp>
            <p:nvSpPr>
              <p:cNvPr id="11307" name="Oval 200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8" name="Oval 201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9" name="Oval 202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85" name="Rectangle 207"/>
          <p:cNvSpPr>
            <a:spLocks noChangeArrowheads="1"/>
          </p:cNvSpPr>
          <p:nvPr/>
        </p:nvSpPr>
        <p:spPr bwMode="auto">
          <a:xfrm rot="21298179">
            <a:off x="4533900" y="5346700"/>
            <a:ext cx="1481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240 км</a:t>
            </a:r>
          </a:p>
        </p:txBody>
      </p:sp>
      <p:sp>
        <p:nvSpPr>
          <p:cNvPr id="11274" name="AutoShape 208"/>
          <p:cNvSpPr>
            <a:spLocks/>
          </p:cNvSpPr>
          <p:nvPr/>
        </p:nvSpPr>
        <p:spPr bwMode="auto">
          <a:xfrm rot="-5727497">
            <a:off x="4791869" y="1556544"/>
            <a:ext cx="381000" cy="6935788"/>
          </a:xfrm>
          <a:prstGeom prst="leftBrace">
            <a:avLst>
              <a:gd name="adj1" fmla="val 231176"/>
              <a:gd name="adj2" fmla="val 49847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" name="Group 209"/>
          <p:cNvGrpSpPr>
            <a:grpSpLocks/>
          </p:cNvGrpSpPr>
          <p:nvPr/>
        </p:nvGrpSpPr>
        <p:grpSpPr bwMode="auto">
          <a:xfrm>
            <a:off x="-804863" y="4114800"/>
            <a:ext cx="914401" cy="1392238"/>
            <a:chOff x="240" y="1680"/>
            <a:chExt cx="702" cy="702"/>
          </a:xfrm>
        </p:grpSpPr>
        <p:grpSp>
          <p:nvGrpSpPr>
            <p:cNvPr id="11299" name="Group 210"/>
            <p:cNvGrpSpPr>
              <a:grpSpLocks/>
            </p:cNvGrpSpPr>
            <p:nvPr/>
          </p:nvGrpSpPr>
          <p:grpSpPr bwMode="auto">
            <a:xfrm>
              <a:off x="240" y="1680"/>
              <a:ext cx="520" cy="396"/>
              <a:chOff x="2688" y="1440"/>
              <a:chExt cx="520" cy="396"/>
            </a:xfrm>
          </p:grpSpPr>
          <p:sp>
            <p:nvSpPr>
              <p:cNvPr id="11301" name="Freeform 211"/>
              <p:cNvSpPr>
                <a:spLocks/>
              </p:cNvSpPr>
              <p:nvPr/>
            </p:nvSpPr>
            <p:spPr bwMode="auto">
              <a:xfrm flipH="1">
                <a:off x="2765" y="1496"/>
                <a:ext cx="323" cy="340"/>
              </a:xfrm>
              <a:custGeom>
                <a:avLst/>
                <a:gdLst>
                  <a:gd name="T0" fmla="*/ 0 w 419"/>
                  <a:gd name="T1" fmla="*/ 42 h 488"/>
                  <a:gd name="T2" fmla="*/ 21 w 419"/>
                  <a:gd name="T3" fmla="*/ 42 h 488"/>
                  <a:gd name="T4" fmla="*/ 19 w 419"/>
                  <a:gd name="T5" fmla="*/ 80 h 488"/>
                  <a:gd name="T6" fmla="*/ 21 w 419"/>
                  <a:gd name="T7" fmla="*/ 42 h 488"/>
                  <a:gd name="T8" fmla="*/ 113 w 419"/>
                  <a:gd name="T9" fmla="*/ 43 h 488"/>
                  <a:gd name="T10" fmla="*/ 100 w 419"/>
                  <a:gd name="T11" fmla="*/ 23 h 488"/>
                  <a:gd name="T12" fmla="*/ 114 w 419"/>
                  <a:gd name="T13" fmla="*/ 0 h 488"/>
                  <a:gd name="T14" fmla="*/ 1 w 419"/>
                  <a:gd name="T15" fmla="*/ 0 h 488"/>
                  <a:gd name="T16" fmla="*/ 2 w 419"/>
                  <a:gd name="T17" fmla="*/ 43 h 48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19"/>
                  <a:gd name="T28" fmla="*/ 0 h 488"/>
                  <a:gd name="T29" fmla="*/ 419 w 419"/>
                  <a:gd name="T30" fmla="*/ 488 h 48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19" h="488">
                    <a:moveTo>
                      <a:pt x="0" y="254"/>
                    </a:moveTo>
                    <a:lnTo>
                      <a:pt x="75" y="256"/>
                    </a:lnTo>
                    <a:lnTo>
                      <a:pt x="72" y="488"/>
                    </a:lnTo>
                    <a:lnTo>
                      <a:pt x="75" y="256"/>
                    </a:lnTo>
                    <a:lnTo>
                      <a:pt x="412" y="258"/>
                    </a:lnTo>
                    <a:lnTo>
                      <a:pt x="369" y="142"/>
                    </a:lnTo>
                    <a:lnTo>
                      <a:pt x="419" y="0"/>
                    </a:lnTo>
                    <a:lnTo>
                      <a:pt x="1" y="0"/>
                    </a:lnTo>
                    <a:lnTo>
                      <a:pt x="3" y="264"/>
                    </a:ln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" name="Text Box 212"/>
              <p:cNvSpPr txBox="1">
                <a:spLocks noChangeArrowheads="1"/>
              </p:cNvSpPr>
              <p:nvPr/>
            </p:nvSpPr>
            <p:spPr bwMode="auto">
              <a:xfrm>
                <a:off x="2688" y="1440"/>
                <a:ext cx="520" cy="288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  <a:r>
                  <a:rPr lang="ru-RU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 </a:t>
                </a:r>
                <a:r>
                  <a:rPr lang="ru-RU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</p:grpSp>
        <p:pic>
          <p:nvPicPr>
            <p:cNvPr id="11300" name="Picture 213" descr="j0303500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 rot="-341430">
              <a:off x="336" y="1920"/>
              <a:ext cx="606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276" name="Group 214"/>
          <p:cNvGrpSpPr>
            <a:grpSpLocks/>
          </p:cNvGrpSpPr>
          <p:nvPr/>
        </p:nvGrpSpPr>
        <p:grpSpPr bwMode="auto">
          <a:xfrm>
            <a:off x="179388" y="5041900"/>
            <a:ext cx="250825" cy="474663"/>
            <a:chOff x="2448" y="2976"/>
            <a:chExt cx="359" cy="457"/>
          </a:xfrm>
        </p:grpSpPr>
        <p:grpSp>
          <p:nvGrpSpPr>
            <p:cNvPr id="11294" name="Group 215"/>
            <p:cNvGrpSpPr>
              <a:grpSpLocks/>
            </p:cNvGrpSpPr>
            <p:nvPr/>
          </p:nvGrpSpPr>
          <p:grpSpPr bwMode="auto">
            <a:xfrm>
              <a:off x="2448" y="3289"/>
              <a:ext cx="308" cy="144"/>
              <a:chOff x="1792" y="4000"/>
              <a:chExt cx="352" cy="160"/>
            </a:xfrm>
          </p:grpSpPr>
          <p:sp>
            <p:nvSpPr>
              <p:cNvPr id="11296" name="Oval 216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31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7" name="Oval 217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31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8" name="Oval 218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31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295" name="Freeform 219"/>
            <p:cNvSpPr>
              <a:spLocks/>
            </p:cNvSpPr>
            <p:nvPr/>
          </p:nvSpPr>
          <p:spPr bwMode="auto">
            <a:xfrm rot="-148727">
              <a:off x="2595" y="2976"/>
              <a:ext cx="212" cy="336"/>
            </a:xfrm>
            <a:custGeom>
              <a:avLst/>
              <a:gdLst>
                <a:gd name="T0" fmla="*/ 0 w 454"/>
                <a:gd name="T1" fmla="*/ 28 h 544"/>
                <a:gd name="T2" fmla="*/ 10 w 454"/>
                <a:gd name="T3" fmla="*/ 28 h 544"/>
                <a:gd name="T4" fmla="*/ 0 w 454"/>
                <a:gd name="T5" fmla="*/ 0 h 544"/>
                <a:gd name="T6" fmla="*/ 0 w 454"/>
                <a:gd name="T7" fmla="*/ 49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4"/>
                <a:gd name="T13" fmla="*/ 0 h 544"/>
                <a:gd name="T14" fmla="*/ 454 w 454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220"/>
          <p:cNvGrpSpPr>
            <a:grpSpLocks/>
          </p:cNvGrpSpPr>
          <p:nvPr/>
        </p:nvGrpSpPr>
        <p:grpSpPr bwMode="auto">
          <a:xfrm>
            <a:off x="-881063" y="4143375"/>
            <a:ext cx="914401" cy="1392238"/>
            <a:chOff x="1728" y="1440"/>
            <a:chExt cx="702" cy="702"/>
          </a:xfrm>
        </p:grpSpPr>
        <p:grpSp>
          <p:nvGrpSpPr>
            <p:cNvPr id="11290" name="Group 221"/>
            <p:cNvGrpSpPr>
              <a:grpSpLocks/>
            </p:cNvGrpSpPr>
            <p:nvPr/>
          </p:nvGrpSpPr>
          <p:grpSpPr bwMode="auto">
            <a:xfrm>
              <a:off x="1728" y="1440"/>
              <a:ext cx="520" cy="396"/>
              <a:chOff x="3504" y="1200"/>
              <a:chExt cx="520" cy="396"/>
            </a:xfrm>
          </p:grpSpPr>
          <p:sp>
            <p:nvSpPr>
              <p:cNvPr id="11292" name="Freeform 222"/>
              <p:cNvSpPr>
                <a:spLocks/>
              </p:cNvSpPr>
              <p:nvPr/>
            </p:nvSpPr>
            <p:spPr bwMode="auto">
              <a:xfrm flipH="1">
                <a:off x="3581" y="1256"/>
                <a:ext cx="323" cy="340"/>
              </a:xfrm>
              <a:custGeom>
                <a:avLst/>
                <a:gdLst>
                  <a:gd name="T0" fmla="*/ 0 w 419"/>
                  <a:gd name="T1" fmla="*/ 42 h 488"/>
                  <a:gd name="T2" fmla="*/ 21 w 419"/>
                  <a:gd name="T3" fmla="*/ 42 h 488"/>
                  <a:gd name="T4" fmla="*/ 19 w 419"/>
                  <a:gd name="T5" fmla="*/ 80 h 488"/>
                  <a:gd name="T6" fmla="*/ 21 w 419"/>
                  <a:gd name="T7" fmla="*/ 42 h 488"/>
                  <a:gd name="T8" fmla="*/ 113 w 419"/>
                  <a:gd name="T9" fmla="*/ 43 h 488"/>
                  <a:gd name="T10" fmla="*/ 100 w 419"/>
                  <a:gd name="T11" fmla="*/ 23 h 488"/>
                  <a:gd name="T12" fmla="*/ 114 w 419"/>
                  <a:gd name="T13" fmla="*/ 0 h 488"/>
                  <a:gd name="T14" fmla="*/ 1 w 419"/>
                  <a:gd name="T15" fmla="*/ 0 h 488"/>
                  <a:gd name="T16" fmla="*/ 2 w 419"/>
                  <a:gd name="T17" fmla="*/ 43 h 48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19"/>
                  <a:gd name="T28" fmla="*/ 0 h 488"/>
                  <a:gd name="T29" fmla="*/ 419 w 419"/>
                  <a:gd name="T30" fmla="*/ 488 h 48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19" h="488">
                    <a:moveTo>
                      <a:pt x="0" y="254"/>
                    </a:moveTo>
                    <a:lnTo>
                      <a:pt x="75" y="256"/>
                    </a:lnTo>
                    <a:lnTo>
                      <a:pt x="72" y="488"/>
                    </a:lnTo>
                    <a:lnTo>
                      <a:pt x="75" y="256"/>
                    </a:lnTo>
                    <a:lnTo>
                      <a:pt x="412" y="258"/>
                    </a:lnTo>
                    <a:lnTo>
                      <a:pt x="369" y="142"/>
                    </a:lnTo>
                    <a:lnTo>
                      <a:pt x="419" y="0"/>
                    </a:lnTo>
                    <a:lnTo>
                      <a:pt x="1" y="0"/>
                    </a:lnTo>
                    <a:lnTo>
                      <a:pt x="3" y="264"/>
                    </a:lnTo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Text Box 223"/>
              <p:cNvSpPr txBox="1">
                <a:spLocks noChangeArrowheads="1"/>
              </p:cNvSpPr>
              <p:nvPr/>
            </p:nvSpPr>
            <p:spPr bwMode="auto">
              <a:xfrm>
                <a:off x="3504" y="1200"/>
                <a:ext cx="520" cy="288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  <a:r>
                  <a:rPr lang="ru-RU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 </a:t>
                </a:r>
                <a:r>
                  <a:rPr lang="ru-RU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r>
                  <a:rPr lang="en-US" sz="2400" b="1" i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endParaRPr lang="ru-RU" sz="2400" b="1" i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pic>
          <p:nvPicPr>
            <p:cNvPr id="11291" name="Picture 224" descr="j0303500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 rot="-341430">
              <a:off x="1824" y="1680"/>
              <a:ext cx="606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" name="Group 225"/>
          <p:cNvGrpSpPr>
            <a:grpSpLocks/>
          </p:cNvGrpSpPr>
          <p:nvPr/>
        </p:nvGrpSpPr>
        <p:grpSpPr bwMode="auto">
          <a:xfrm>
            <a:off x="8081963" y="3733800"/>
            <a:ext cx="676275" cy="949325"/>
            <a:chOff x="1136" y="3304"/>
            <a:chExt cx="520" cy="479"/>
          </a:xfrm>
        </p:grpSpPr>
        <p:grpSp>
          <p:nvGrpSpPr>
            <p:cNvPr id="11284" name="Group 226"/>
            <p:cNvGrpSpPr>
              <a:grpSpLocks/>
            </p:cNvGrpSpPr>
            <p:nvPr/>
          </p:nvGrpSpPr>
          <p:grpSpPr bwMode="auto">
            <a:xfrm>
              <a:off x="1173" y="3687"/>
              <a:ext cx="207" cy="96"/>
              <a:chOff x="1792" y="4000"/>
              <a:chExt cx="352" cy="160"/>
            </a:xfrm>
          </p:grpSpPr>
          <p:sp>
            <p:nvSpPr>
              <p:cNvPr id="11287" name="Oval 227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31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8" name="Oval 228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31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9" name="Oval 229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31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285" name="Freeform 230"/>
            <p:cNvSpPr>
              <a:spLocks/>
            </p:cNvSpPr>
            <p:nvPr/>
          </p:nvSpPr>
          <p:spPr bwMode="auto">
            <a:xfrm>
              <a:off x="1213" y="3360"/>
              <a:ext cx="323" cy="340"/>
            </a:xfrm>
            <a:custGeom>
              <a:avLst/>
              <a:gdLst>
                <a:gd name="T0" fmla="*/ 0 w 419"/>
                <a:gd name="T1" fmla="*/ 42 h 488"/>
                <a:gd name="T2" fmla="*/ 21 w 419"/>
                <a:gd name="T3" fmla="*/ 42 h 488"/>
                <a:gd name="T4" fmla="*/ 19 w 419"/>
                <a:gd name="T5" fmla="*/ 80 h 488"/>
                <a:gd name="T6" fmla="*/ 21 w 419"/>
                <a:gd name="T7" fmla="*/ 42 h 488"/>
                <a:gd name="T8" fmla="*/ 113 w 419"/>
                <a:gd name="T9" fmla="*/ 43 h 488"/>
                <a:gd name="T10" fmla="*/ 100 w 419"/>
                <a:gd name="T11" fmla="*/ 23 h 488"/>
                <a:gd name="T12" fmla="*/ 114 w 419"/>
                <a:gd name="T13" fmla="*/ 0 h 488"/>
                <a:gd name="T14" fmla="*/ 1 w 419"/>
                <a:gd name="T15" fmla="*/ 0 h 488"/>
                <a:gd name="T16" fmla="*/ 2 w 419"/>
                <a:gd name="T17" fmla="*/ 43 h 4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19"/>
                <a:gd name="T28" fmla="*/ 0 h 488"/>
                <a:gd name="T29" fmla="*/ 419 w 419"/>
                <a:gd name="T30" fmla="*/ 488 h 4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19" h="488">
                  <a:moveTo>
                    <a:pt x="0" y="254"/>
                  </a:moveTo>
                  <a:lnTo>
                    <a:pt x="75" y="256"/>
                  </a:lnTo>
                  <a:lnTo>
                    <a:pt x="72" y="488"/>
                  </a:lnTo>
                  <a:lnTo>
                    <a:pt x="75" y="256"/>
                  </a:lnTo>
                  <a:lnTo>
                    <a:pt x="412" y="258"/>
                  </a:lnTo>
                  <a:lnTo>
                    <a:pt x="369" y="142"/>
                  </a:lnTo>
                  <a:lnTo>
                    <a:pt x="419" y="0"/>
                  </a:lnTo>
                  <a:lnTo>
                    <a:pt x="1" y="0"/>
                  </a:lnTo>
                  <a:lnTo>
                    <a:pt x="3" y="264"/>
                  </a:lnTo>
                </a:path>
              </a:pathLst>
            </a:cu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" name="Text Box 231"/>
            <p:cNvSpPr txBox="1">
              <a:spLocks noChangeArrowheads="1"/>
            </p:cNvSpPr>
            <p:nvPr/>
          </p:nvSpPr>
          <p:spPr bwMode="auto">
            <a:xfrm>
              <a:off x="1136" y="3304"/>
              <a:ext cx="520" cy="23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2400" b="1" i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1ч</a:t>
              </a:r>
              <a:r>
                <a:rPr lang="en-US" sz="2400" b="1" i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ru-RU" sz="2400" b="1" i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22" name="Прямоугольник 121"/>
          <p:cNvSpPr/>
          <p:nvPr/>
        </p:nvSpPr>
        <p:spPr>
          <a:xfrm>
            <a:off x="1331640" y="188640"/>
            <a:ext cx="67739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+mn-cs"/>
              </a:rPr>
              <a:t>Прототип задания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+mn-cs"/>
              </a:rPr>
              <a:t>B13 (№ 26583</a:t>
            </a:r>
            <a:r>
              <a:rPr lang="en-US" b="1" dirty="0">
                <a:cs typeface="+mn-cs"/>
              </a:rPr>
              <a:t>)</a:t>
            </a:r>
          </a:p>
        </p:txBody>
      </p:sp>
      <p:sp>
        <p:nvSpPr>
          <p:cNvPr id="126" name="Прямоугольник 125"/>
          <p:cNvSpPr>
            <a:spLocks noChangeArrowheads="1"/>
          </p:cNvSpPr>
          <p:nvPr/>
        </p:nvSpPr>
        <p:spPr bwMode="auto">
          <a:xfrm>
            <a:off x="323850" y="2420938"/>
            <a:ext cx="51006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Х км/ч –скорость  второго велосипедиста, </a:t>
            </a:r>
            <a:endParaRPr lang="ru-RU"/>
          </a:p>
        </p:txBody>
      </p:sp>
      <p:sp>
        <p:nvSpPr>
          <p:cNvPr id="127" name="Прямоугольник 126"/>
          <p:cNvSpPr>
            <a:spLocks noChangeArrowheads="1"/>
          </p:cNvSpPr>
          <p:nvPr/>
        </p:nvSpPr>
        <p:spPr bwMode="auto">
          <a:xfrm>
            <a:off x="250825" y="2781300"/>
            <a:ext cx="62468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(Х +1) км/ч –скорость  первого велосипедиста. </a:t>
            </a:r>
            <a:endParaRPr lang="ru-RU"/>
          </a:p>
        </p:txBody>
      </p:sp>
      <p:sp>
        <p:nvSpPr>
          <p:cNvPr id="148" name="Управляющая кнопка: далее 147">
            <a:hlinkClick r:id="" action="ppaction://hlinkshowjump?jump=nextslide" highlightClick="1"/>
          </p:cNvPr>
          <p:cNvSpPr/>
          <p:nvPr/>
        </p:nvSpPr>
        <p:spPr>
          <a:xfrm>
            <a:off x="3779838" y="6165850"/>
            <a:ext cx="647700" cy="3587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9" name="AutoShape 117"/>
          <p:cNvSpPr>
            <a:spLocks noChangeArrowheads="1"/>
          </p:cNvSpPr>
          <p:nvPr/>
        </p:nvSpPr>
        <p:spPr bwMode="auto">
          <a:xfrm>
            <a:off x="5651500" y="2060575"/>
            <a:ext cx="3241675" cy="1152525"/>
          </a:xfrm>
          <a:prstGeom prst="wedgeRectCallout">
            <a:avLst>
              <a:gd name="adj1" fmla="val 35775"/>
              <a:gd name="adj2" fmla="val 112630"/>
            </a:avLst>
          </a:prstGeom>
          <a:gradFill rotWithShape="1">
            <a:gsLst>
              <a:gs pos="0">
                <a:srgbClr val="66FFFF">
                  <a:alpha val="95000"/>
                </a:srgbClr>
              </a:gs>
              <a:gs pos="50000">
                <a:srgbClr val="C9FFE4">
                  <a:alpha val="95000"/>
                </a:srgbClr>
              </a:gs>
              <a:gs pos="100000">
                <a:srgbClr val="66FFFF">
                  <a:alpha val="95000"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Первый велосипедист прибыл к финишу на 1 ч раньше, т.е. его время в пути на 1 час меньше.</a:t>
            </a:r>
          </a:p>
          <a:p>
            <a:pPr>
              <a:defRPr/>
            </a:pP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023 L 0.37448 -0.05926 L 0.83525 -0.12593 L 1.11233 -0.16204 " pathEditMode="relative" ptsTypes="AAAA">
                                      <p:cBhvr>
                                        <p:cTn id="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L 1.58073 -0.2187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" y="-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5" grpId="1" animBg="1"/>
      <p:bldP spid="124" grpId="0" animBg="1"/>
      <p:bldP spid="124" grpId="1" animBg="1"/>
      <p:bldP spid="126" grpId="0"/>
      <p:bldP spid="127" grpId="0"/>
      <p:bldP spid="149" grpId="0" animBg="1"/>
    </p:bldLst>
  </p:timing>
</p:sld>
</file>

<file path=ppt/theme/theme1.xml><?xml version="1.0" encoding="utf-8"?>
<a:theme xmlns:a="http://schemas.openxmlformats.org/drawingml/2006/main" name="Презентация ЯРКАЯ">
  <a:themeElements>
    <a:clrScheme name="Другая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6D9F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ЯРКАЯ</Template>
  <TotalTime>1132</TotalTime>
  <Words>627</Words>
  <Application>Microsoft Office PowerPoint</Application>
  <PresentationFormat>Экран (4:3)</PresentationFormat>
  <Paragraphs>71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Symbol</vt:lpstr>
      <vt:lpstr>Презентация ЯРКАЯ</vt:lpstr>
      <vt:lpstr>Формула</vt:lpstr>
      <vt:lpstr>Microsoft Equation 3.0</vt:lpstr>
      <vt:lpstr>B13                              ЕГЭ 2013г.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revaz</cp:lastModifiedBy>
  <cp:revision>117</cp:revision>
  <dcterms:created xsi:type="dcterms:W3CDTF">2011-07-18T03:46:14Z</dcterms:created>
  <dcterms:modified xsi:type="dcterms:W3CDTF">2013-03-02T21:35:56Z</dcterms:modified>
</cp:coreProperties>
</file>