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6" r:id="rId12"/>
    <p:sldId id="26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FC7"/>
    <a:srgbClr val="8FF999"/>
    <a:srgbClr val="FFABD5"/>
    <a:srgbClr val="005A9E"/>
    <a:srgbClr val="9FE6FF"/>
    <a:srgbClr val="71DAFF"/>
    <a:srgbClr val="FF5BAD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11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6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4" Type="http://schemas.openxmlformats.org/officeDocument/2006/relationships/image" Target="../media/image5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25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12" Type="http://schemas.openxmlformats.org/officeDocument/2006/relationships/image" Target="../media/image24.wmf"/><Relationship Id="rId2" Type="http://schemas.openxmlformats.org/officeDocument/2006/relationships/image" Target="../media/image11.wmf"/><Relationship Id="rId16" Type="http://schemas.openxmlformats.org/officeDocument/2006/relationships/image" Target="../media/image28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11" Type="http://schemas.openxmlformats.org/officeDocument/2006/relationships/image" Target="../media/image23.wmf"/><Relationship Id="rId5" Type="http://schemas.openxmlformats.org/officeDocument/2006/relationships/image" Target="../media/image6.wmf"/><Relationship Id="rId15" Type="http://schemas.openxmlformats.org/officeDocument/2006/relationships/image" Target="../media/image27.wmf"/><Relationship Id="rId10" Type="http://schemas.openxmlformats.org/officeDocument/2006/relationships/image" Target="../media/image22.wmf"/><Relationship Id="rId4" Type="http://schemas.openxmlformats.org/officeDocument/2006/relationships/image" Target="../media/image5.wmf"/><Relationship Id="rId9" Type="http://schemas.openxmlformats.org/officeDocument/2006/relationships/image" Target="../media/image15.wmf"/><Relationship Id="rId1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32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12" Type="http://schemas.openxmlformats.org/officeDocument/2006/relationships/image" Target="../media/image31.wmf"/><Relationship Id="rId2" Type="http://schemas.openxmlformats.org/officeDocument/2006/relationships/image" Target="../media/image11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11" Type="http://schemas.openxmlformats.org/officeDocument/2006/relationships/image" Target="../media/image30.wmf"/><Relationship Id="rId5" Type="http://schemas.openxmlformats.org/officeDocument/2006/relationships/image" Target="../media/image6.wmf"/><Relationship Id="rId10" Type="http://schemas.openxmlformats.org/officeDocument/2006/relationships/image" Target="../media/image29.wmf"/><Relationship Id="rId4" Type="http://schemas.openxmlformats.org/officeDocument/2006/relationships/image" Target="../media/image5.wmf"/><Relationship Id="rId9" Type="http://schemas.openxmlformats.org/officeDocument/2006/relationships/image" Target="../media/image15.wmf"/><Relationship Id="rId1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37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12" Type="http://schemas.openxmlformats.org/officeDocument/2006/relationships/image" Target="../media/image36.wmf"/><Relationship Id="rId2" Type="http://schemas.openxmlformats.org/officeDocument/2006/relationships/image" Target="../media/image11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11" Type="http://schemas.openxmlformats.org/officeDocument/2006/relationships/image" Target="../media/image35.wmf"/><Relationship Id="rId5" Type="http://schemas.openxmlformats.org/officeDocument/2006/relationships/image" Target="../media/image6.wmf"/><Relationship Id="rId10" Type="http://schemas.openxmlformats.org/officeDocument/2006/relationships/image" Target="../media/image34.wmf"/><Relationship Id="rId4" Type="http://schemas.openxmlformats.org/officeDocument/2006/relationships/image" Target="../media/image5.wmf"/><Relationship Id="rId9" Type="http://schemas.openxmlformats.org/officeDocument/2006/relationships/image" Target="../media/image15.wmf"/><Relationship Id="rId1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41.wmf"/><Relationship Id="rId2" Type="http://schemas.openxmlformats.org/officeDocument/2006/relationships/image" Target="../media/image39.wmf"/><Relationship Id="rId1" Type="http://schemas.openxmlformats.org/officeDocument/2006/relationships/image" Target="../media/image2.wmf"/><Relationship Id="rId6" Type="http://schemas.openxmlformats.org/officeDocument/2006/relationships/image" Target="../media/image40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45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12" Type="http://schemas.openxmlformats.org/officeDocument/2006/relationships/image" Target="../media/image44.wmf"/><Relationship Id="rId2" Type="http://schemas.openxmlformats.org/officeDocument/2006/relationships/image" Target="../media/image11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11" Type="http://schemas.openxmlformats.org/officeDocument/2006/relationships/image" Target="../media/image43.wmf"/><Relationship Id="rId5" Type="http://schemas.openxmlformats.org/officeDocument/2006/relationships/image" Target="../media/image6.wmf"/><Relationship Id="rId10" Type="http://schemas.openxmlformats.org/officeDocument/2006/relationships/image" Target="../media/image42.wmf"/><Relationship Id="rId4" Type="http://schemas.openxmlformats.org/officeDocument/2006/relationships/image" Target="../media/image5.wmf"/><Relationship Id="rId9" Type="http://schemas.openxmlformats.org/officeDocument/2006/relationships/image" Target="../media/image15.wmf"/><Relationship Id="rId1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20DBBAB-CD19-4461-B171-8521EE801CA9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54D213D-6483-4B2A-A9AA-6913F3F623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65C714-27C5-4CBA-B20C-6A0FFDA7290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5F84E3-7AA5-4298-8D31-F06F65D04A4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539F4-9CAB-4BB0-9E93-4EEBDCB58F5A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FD067-3468-4111-B3D5-47F38D194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38D4-0CF1-4B11-B99E-035F5F71DBD2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1C300-92B7-4892-8ADA-E17705ACF2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72690-D199-4885-95D9-82258DF0DF63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99F7A-4ACD-460B-A0F8-91F008AA8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D7A89-D417-47C5-917A-03127193792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F8A5E-43E5-4A5D-88FD-016B87C2F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8FDE6-A97D-48DA-8FB3-E07082479E54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6D2E0-4ED8-4169-8350-0928982EC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D83C2-3EFF-482C-A2FF-0537A481A646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97B96-9B73-4833-904A-B36EDDF5C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C55C5-58E7-4BA1-9E9F-2A8AC581B6E3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A6C6C-5446-43B5-AC7B-C7F417A4E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5ADE9-4687-4F0F-93FC-251CFDFB0563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67F5C-4026-4DB7-AE77-1931FA252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D8531-AA8C-40C9-BC1B-3A59A32C1C1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B5625-2572-4A49-94AA-50650746EF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3DB29-150B-4666-BDB8-A21C366D03E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B58A6-8EA5-42A2-8609-CBC600C509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B1B41-CF26-49E4-9D26-FE3F5064F7AC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7A43B-0AA6-41F4-A08E-793D70D7B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02B2C9-4BC7-4789-B2AA-544C78A76F41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ACE64D-B555-4AFA-A9D2-9B54DCB2B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2.bin"/><Relationship Id="rId5" Type="http://schemas.openxmlformats.org/officeDocument/2006/relationships/oleObject" Target="../embeddings/oleObject101.bin"/><Relationship Id="rId4" Type="http://schemas.openxmlformats.org/officeDocument/2006/relationships/oleObject" Target="../embeddings/oleObject10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06.bin"/><Relationship Id="rId4" Type="http://schemas.openxmlformats.org/officeDocument/2006/relationships/oleObject" Target="../embeddings/oleObject10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20.bin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2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5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54.bin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8.bin"/><Relationship Id="rId14" Type="http://schemas.openxmlformats.org/officeDocument/2006/relationships/oleObject" Target="../embeddings/oleObject5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oleObject" Target="../embeddings/oleObject66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60.bin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8.bin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57.bin"/><Relationship Id="rId9" Type="http://schemas.openxmlformats.org/officeDocument/2006/relationships/oleObject" Target="../embeddings/oleObject62.bin"/><Relationship Id="rId14" Type="http://schemas.openxmlformats.org/officeDocument/2006/relationships/oleObject" Target="../embeddings/oleObject6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0.bin"/><Relationship Id="rId9" Type="http://schemas.openxmlformats.org/officeDocument/2006/relationships/oleObject" Target="../embeddings/oleObject7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oleObject" Target="../embeddings/oleObject87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81.bin"/><Relationship Id="rId12" Type="http://schemas.openxmlformats.org/officeDocument/2006/relationships/oleObject" Target="../embeddings/oleObject86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0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0.bin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9.bin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78.bin"/><Relationship Id="rId9" Type="http://schemas.openxmlformats.org/officeDocument/2006/relationships/oleObject" Target="../embeddings/oleObject83.bin"/><Relationship Id="rId14" Type="http://schemas.openxmlformats.org/officeDocument/2006/relationships/oleObject" Target="../embeddings/oleObject8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4.bin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3.bin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5300663"/>
            <a:ext cx="6337300" cy="127635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Работа учителя математики</a:t>
            </a:r>
          </a:p>
        </p:txBody>
      </p:sp>
      <p:grpSp>
        <p:nvGrpSpPr>
          <p:cNvPr id="13315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1331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1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1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16" name="WordArt 1"/>
          <p:cNvSpPr>
            <a:spLocks noChangeArrowheads="1" noChangeShapeType="1" noTextEdit="1"/>
          </p:cNvSpPr>
          <p:nvPr/>
        </p:nvSpPr>
        <p:spPr bwMode="auto">
          <a:xfrm>
            <a:off x="323850" y="765175"/>
            <a:ext cx="8640763" cy="3654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600" b="1" kern="1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0099FF"/>
                    </a:gs>
                    <a:gs pos="100000">
                      <a:srgbClr val="0000FF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Задачи на </a:t>
            </a:r>
          </a:p>
          <a:p>
            <a:pPr algn="ctr"/>
            <a:r>
              <a:rPr lang="ru-RU" sz="6600" b="1" kern="1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0099FF"/>
                    </a:gs>
                    <a:gs pos="100000">
                      <a:srgbClr val="0000FF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арифметическую </a:t>
            </a:r>
          </a:p>
          <a:p>
            <a:pPr algn="ctr"/>
            <a:r>
              <a:rPr lang="ru-RU" sz="6600" b="1" kern="10">
                <a:ln w="254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0099FF"/>
                    </a:gs>
                    <a:gs pos="100000">
                      <a:srgbClr val="0000FF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прогрессию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2"/>
          <p:cNvSpPr txBox="1">
            <a:spLocks noChangeArrowheads="1"/>
          </p:cNvSpPr>
          <p:nvPr/>
        </p:nvSpPr>
        <p:spPr bwMode="auto">
          <a:xfrm>
            <a:off x="250825" y="549275"/>
            <a:ext cx="8686800" cy="144621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Calibri" pitchFamily="34" charset="0"/>
              </a:rPr>
              <a:t>Бизнесмен Бубликов получил в 2000 году прибыль в размере 5000 рублей. Каждый следующий год его прибыль увеличивалась на 300% по сравнению с предыдущим годом. Сколько рублей заработал Бубликов за 2003 год?</a:t>
            </a:r>
          </a:p>
        </p:txBody>
      </p:sp>
      <p:sp>
        <p:nvSpPr>
          <p:cNvPr id="25636" name="Freeform 36"/>
          <p:cNvSpPr>
            <a:spLocks/>
          </p:cNvSpPr>
          <p:nvPr/>
        </p:nvSpPr>
        <p:spPr bwMode="auto">
          <a:xfrm>
            <a:off x="187325" y="919163"/>
            <a:ext cx="6921500" cy="698500"/>
          </a:xfrm>
          <a:custGeom>
            <a:avLst/>
            <a:gdLst>
              <a:gd name="T0" fmla="*/ 1930400 w 4360"/>
              <a:gd name="T1" fmla="*/ 0 h 440"/>
              <a:gd name="T2" fmla="*/ 1816100 w 4360"/>
              <a:gd name="T3" fmla="*/ 355600 h 440"/>
              <a:gd name="T4" fmla="*/ 0 w 4360"/>
              <a:gd name="T5" fmla="*/ 381000 h 440"/>
              <a:gd name="T6" fmla="*/ 76200 w 4360"/>
              <a:gd name="T7" fmla="*/ 698500 h 440"/>
              <a:gd name="T8" fmla="*/ 5473699 w 4360"/>
              <a:gd name="T9" fmla="*/ 698500 h 440"/>
              <a:gd name="T10" fmla="*/ 5308599 w 4360"/>
              <a:gd name="T11" fmla="*/ 381000 h 440"/>
              <a:gd name="T12" fmla="*/ 6807200 w 4360"/>
              <a:gd name="T13" fmla="*/ 342900 h 440"/>
              <a:gd name="T14" fmla="*/ 6921500 w 4360"/>
              <a:gd name="T15" fmla="*/ 0 h 44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360"/>
              <a:gd name="T25" fmla="*/ 0 h 440"/>
              <a:gd name="T26" fmla="*/ 4360 w 4360"/>
              <a:gd name="T27" fmla="*/ 440 h 44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360" h="440">
                <a:moveTo>
                  <a:pt x="1216" y="0"/>
                </a:moveTo>
                <a:lnTo>
                  <a:pt x="1144" y="224"/>
                </a:lnTo>
                <a:lnTo>
                  <a:pt x="0" y="240"/>
                </a:lnTo>
                <a:lnTo>
                  <a:pt x="48" y="440"/>
                </a:lnTo>
                <a:lnTo>
                  <a:pt x="3448" y="440"/>
                </a:lnTo>
                <a:lnTo>
                  <a:pt x="3344" y="240"/>
                </a:lnTo>
                <a:lnTo>
                  <a:pt x="4288" y="216"/>
                </a:lnTo>
                <a:lnTo>
                  <a:pt x="4360" y="0"/>
                </a:lnTo>
              </a:path>
            </a:pathLst>
          </a:custGeom>
          <a:solidFill>
            <a:srgbClr val="66FFFF">
              <a:alpha val="50980"/>
            </a:srgbClr>
          </a:solidFill>
          <a:ln w="9525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62" name="Oval 62"/>
          <p:cNvSpPr>
            <a:spLocks noChangeArrowheads="1"/>
          </p:cNvSpPr>
          <p:nvPr/>
        </p:nvSpPr>
        <p:spPr bwMode="auto">
          <a:xfrm>
            <a:off x="414338" y="1301750"/>
            <a:ext cx="381000" cy="304800"/>
          </a:xfrm>
          <a:prstGeom prst="ellipse">
            <a:avLst/>
          </a:prstGeom>
          <a:solidFill>
            <a:srgbClr val="FF0000">
              <a:alpha val="29019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9224" name="Group 3"/>
          <p:cNvGrpSpPr>
            <a:grpSpLocks/>
          </p:cNvGrpSpPr>
          <p:nvPr/>
        </p:nvGrpSpPr>
        <p:grpSpPr bwMode="auto">
          <a:xfrm>
            <a:off x="63500" y="76200"/>
            <a:ext cx="8991600" cy="6705600"/>
            <a:chOff x="168" y="176"/>
            <a:chExt cx="5408" cy="3928"/>
          </a:xfrm>
        </p:grpSpPr>
        <p:sp>
          <p:nvSpPr>
            <p:cNvPr id="9241" name="Freeform 4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2" name="Freeform 5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3" name="Freeform 6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4" name="Freeform 7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5" name="Freeform 8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6" name="Freeform 9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7" name="Freeform 10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Freeform 11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5" name="Text Box 33"/>
          <p:cNvSpPr txBox="1">
            <a:spLocks noChangeArrowheads="1"/>
          </p:cNvSpPr>
          <p:nvPr/>
        </p:nvSpPr>
        <p:spPr bwMode="auto">
          <a:xfrm>
            <a:off x="1258888" y="0"/>
            <a:ext cx="6091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99586)</a:t>
            </a:r>
          </a:p>
        </p:txBody>
      </p:sp>
      <p:sp>
        <p:nvSpPr>
          <p:cNvPr id="25641" name="Rectangle 41"/>
          <p:cNvSpPr>
            <a:spLocks noChangeArrowheads="1"/>
          </p:cNvSpPr>
          <p:nvPr/>
        </p:nvSpPr>
        <p:spPr bwMode="auto">
          <a:xfrm>
            <a:off x="295275" y="2774950"/>
            <a:ext cx="58912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увеличили на 300%, т.е. 100%+300%=400%</a:t>
            </a:r>
          </a:p>
        </p:txBody>
      </p:sp>
      <p:sp>
        <p:nvSpPr>
          <p:cNvPr id="25642" name="Rectangle 42"/>
          <p:cNvSpPr>
            <a:spLocks noChangeArrowheads="1"/>
          </p:cNvSpPr>
          <p:nvPr/>
        </p:nvSpPr>
        <p:spPr bwMode="auto">
          <a:xfrm>
            <a:off x="295275" y="2468563"/>
            <a:ext cx="20574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>
                <a:latin typeface="+mn-lt"/>
                <a:cs typeface="+mn-cs"/>
              </a:rPr>
              <a:t>Число </a:t>
            </a:r>
            <a:r>
              <a:rPr lang="ru-RU" sz="2200" b="1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5000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523875" y="3459163"/>
            <a:ext cx="2286000" cy="427037"/>
            <a:chOff x="288" y="1872"/>
            <a:chExt cx="1440" cy="269"/>
          </a:xfrm>
        </p:grpSpPr>
        <p:sp>
          <p:nvSpPr>
            <p:cNvPr id="25646" name="Rectangle 46"/>
            <p:cNvSpPr>
              <a:spLocks noChangeArrowheads="1"/>
            </p:cNvSpPr>
            <p:nvPr/>
          </p:nvSpPr>
          <p:spPr bwMode="auto">
            <a:xfrm>
              <a:off x="288" y="1872"/>
              <a:ext cx="144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5000</a:t>
              </a:r>
              <a:r>
                <a:rPr lang="ru-RU" sz="2200" dirty="0">
                  <a:latin typeface="+mn-lt"/>
                  <a:cs typeface="+mn-cs"/>
                </a:rPr>
                <a:t>   4 = 20000</a:t>
              </a:r>
            </a:p>
          </p:txBody>
        </p:sp>
        <p:graphicFrame>
          <p:nvGraphicFramePr>
            <p:cNvPr id="9220" name="Object 4"/>
            <p:cNvGraphicFramePr>
              <a:graphicFrameLocks noChangeAspect="1"/>
            </p:cNvGraphicFramePr>
            <p:nvPr/>
          </p:nvGraphicFramePr>
          <p:xfrm>
            <a:off x="720" y="1960"/>
            <a:ext cx="120" cy="120"/>
          </p:xfrm>
          <a:graphic>
            <a:graphicData uri="http://schemas.openxmlformats.org/presentationml/2006/ole">
              <p:oleObj spid="_x0000_s9220" name="Формула" r:id="rId4" imgW="75960" imgH="75960" progId="Equation.3">
                <p:embed/>
              </p:oleObj>
            </a:graphicData>
          </a:graphic>
        </p:graphicFrame>
      </p:grp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4876800" y="2209800"/>
            <a:ext cx="15986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Проценты</a:t>
            </a:r>
          </a:p>
        </p:txBody>
      </p:sp>
      <p:sp>
        <p:nvSpPr>
          <p:cNvPr id="25649" name="Rectangle 49"/>
          <p:cNvSpPr>
            <a:spLocks noChangeArrowheads="1"/>
          </p:cNvSpPr>
          <p:nvPr/>
        </p:nvSpPr>
        <p:spPr bwMode="auto">
          <a:xfrm>
            <a:off x="7305675" y="2163763"/>
            <a:ext cx="10001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Часть</a:t>
            </a:r>
          </a:p>
        </p:txBody>
      </p:sp>
      <p:sp>
        <p:nvSpPr>
          <p:cNvPr id="25650" name="Rectangle 50"/>
          <p:cNvSpPr>
            <a:spLocks noChangeArrowheads="1"/>
          </p:cNvSpPr>
          <p:nvPr/>
        </p:nvSpPr>
        <p:spPr bwMode="auto">
          <a:xfrm>
            <a:off x="7305675" y="2697163"/>
            <a:ext cx="5810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= 4</a:t>
            </a:r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23875" y="4068763"/>
            <a:ext cx="2590800" cy="427037"/>
            <a:chOff x="288" y="2256"/>
            <a:chExt cx="1632" cy="269"/>
          </a:xfrm>
        </p:grpSpPr>
        <p:sp>
          <p:nvSpPr>
            <p:cNvPr id="25652" name="Rectangle 52"/>
            <p:cNvSpPr>
              <a:spLocks noChangeArrowheads="1"/>
            </p:cNvSpPr>
            <p:nvPr/>
          </p:nvSpPr>
          <p:spPr bwMode="auto">
            <a:xfrm>
              <a:off x="288" y="2256"/>
              <a:ext cx="163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20000</a:t>
              </a:r>
              <a:r>
                <a:rPr lang="ru-RU" sz="2200" dirty="0">
                  <a:latin typeface="+mn-lt"/>
                  <a:cs typeface="+mn-cs"/>
                </a:rPr>
                <a:t>    4 = 80000</a:t>
              </a:r>
            </a:p>
          </p:txBody>
        </p:sp>
        <p:graphicFrame>
          <p:nvGraphicFramePr>
            <p:cNvPr id="9219" name="Object 3"/>
            <p:cNvGraphicFramePr>
              <a:graphicFrameLocks noChangeAspect="1"/>
            </p:cNvGraphicFramePr>
            <p:nvPr/>
          </p:nvGraphicFramePr>
          <p:xfrm>
            <a:off x="840" y="2344"/>
            <a:ext cx="120" cy="120"/>
          </p:xfrm>
          <a:graphic>
            <a:graphicData uri="http://schemas.openxmlformats.org/presentationml/2006/ole">
              <p:oleObj spid="_x0000_s9219" name="Формула" r:id="rId5" imgW="75960" imgH="75960" progId="Equation.3">
                <p:embed/>
              </p:oleObj>
            </a:graphicData>
          </a:graphic>
        </p:graphicFrame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523875" y="4754563"/>
            <a:ext cx="2590800" cy="427037"/>
            <a:chOff x="288" y="2688"/>
            <a:chExt cx="1632" cy="269"/>
          </a:xfrm>
        </p:grpSpPr>
        <p:sp>
          <p:nvSpPr>
            <p:cNvPr id="25654" name="Rectangle 54"/>
            <p:cNvSpPr>
              <a:spLocks noChangeArrowheads="1"/>
            </p:cNvSpPr>
            <p:nvPr/>
          </p:nvSpPr>
          <p:spPr bwMode="auto">
            <a:xfrm>
              <a:off x="288" y="2688"/>
              <a:ext cx="163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  <a:cs typeface="+mn-cs"/>
                </a:rPr>
                <a:t>80000</a:t>
              </a:r>
              <a:r>
                <a:rPr lang="ru-RU" sz="2200" dirty="0">
                  <a:latin typeface="+mn-lt"/>
                  <a:cs typeface="+mn-cs"/>
                </a:rPr>
                <a:t>    4 = 320000</a:t>
              </a:r>
            </a:p>
          </p:txBody>
        </p:sp>
        <p:graphicFrame>
          <p:nvGraphicFramePr>
            <p:cNvPr id="9218" name="Object 2"/>
            <p:cNvGraphicFramePr>
              <a:graphicFrameLocks noChangeAspect="1"/>
            </p:cNvGraphicFramePr>
            <p:nvPr/>
          </p:nvGraphicFramePr>
          <p:xfrm>
            <a:off x="840" y="2776"/>
            <a:ext cx="120" cy="120"/>
          </p:xfrm>
          <a:graphic>
            <a:graphicData uri="http://schemas.openxmlformats.org/presentationml/2006/ole">
              <p:oleObj spid="_x0000_s9218" name="Формула" r:id="rId6" imgW="75960" imgH="75960" progId="Equation.3">
                <p:embed/>
              </p:oleObj>
            </a:graphicData>
          </a:graphic>
        </p:graphicFrame>
      </p:grpSp>
      <p:sp>
        <p:nvSpPr>
          <p:cNvPr id="25659" name="Rectangle 59"/>
          <p:cNvSpPr>
            <a:spLocks noChangeArrowheads="1"/>
          </p:cNvSpPr>
          <p:nvPr/>
        </p:nvSpPr>
        <p:spPr bwMode="auto">
          <a:xfrm>
            <a:off x="2670175" y="3459163"/>
            <a:ext cx="42306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(р.)  составит прибыль в 2001г.</a:t>
            </a:r>
          </a:p>
        </p:txBody>
      </p:sp>
      <p:sp>
        <p:nvSpPr>
          <p:cNvPr id="25660" name="Rectangle 60"/>
          <p:cNvSpPr>
            <a:spLocks noChangeArrowheads="1"/>
          </p:cNvSpPr>
          <p:nvPr/>
        </p:nvSpPr>
        <p:spPr bwMode="auto">
          <a:xfrm>
            <a:off x="2886075" y="4068763"/>
            <a:ext cx="42306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(р.)  составит прибыль в 2002г.</a:t>
            </a:r>
          </a:p>
        </p:txBody>
      </p:sp>
      <p:sp>
        <p:nvSpPr>
          <p:cNvPr id="25661" name="Rectangle 61"/>
          <p:cNvSpPr>
            <a:spLocks noChangeArrowheads="1"/>
          </p:cNvSpPr>
          <p:nvPr/>
        </p:nvSpPr>
        <p:spPr bwMode="auto">
          <a:xfrm>
            <a:off x="3038475" y="4754563"/>
            <a:ext cx="42306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>
                <a:latin typeface="Calibri" pitchFamily="34" charset="0"/>
              </a:rPr>
              <a:t>(р.)  составит прибыль в 2003г.</a:t>
            </a:r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6156325" y="6308725"/>
            <a:ext cx="1871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Ответ: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320000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6" grpId="0" animBg="1"/>
      <p:bldP spid="25662" grpId="0" animBg="1"/>
      <p:bldP spid="25662" grpId="1" animBg="1"/>
      <p:bldP spid="25641" grpId="0"/>
      <p:bldP spid="25642" grpId="0"/>
      <p:bldP spid="25648" grpId="0"/>
      <p:bldP spid="25649" grpId="0"/>
      <p:bldP spid="25650" grpId="0"/>
      <p:bldP spid="25659" grpId="0"/>
      <p:bldP spid="25660" grpId="0"/>
      <p:bldP spid="25661" grpId="0"/>
      <p:bldP spid="38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10250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1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5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6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5" name="Прямоугольник 29"/>
          <p:cNvSpPr>
            <a:spLocks noChangeArrowheads="1"/>
          </p:cNvSpPr>
          <p:nvPr/>
        </p:nvSpPr>
        <p:spPr bwMode="auto">
          <a:xfrm>
            <a:off x="1619250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99587)</a:t>
            </a:r>
          </a:p>
        </p:txBody>
      </p:sp>
      <p:sp>
        <p:nvSpPr>
          <p:cNvPr id="10246" name="Прямоугольник 30"/>
          <p:cNvSpPr>
            <a:spLocks noChangeArrowheads="1"/>
          </p:cNvSpPr>
          <p:nvPr/>
        </p:nvSpPr>
        <p:spPr bwMode="auto">
          <a:xfrm>
            <a:off x="179388" y="404813"/>
            <a:ext cx="896461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Компания "Альфа" начала инвестировать средства в перспективную отрасль в 2001 году, имея капитал в размере 5000 долларов. Каждый год, начиная с 2002 года, она получала прибыль, которая составляла 200% от капитала предыдущего года. А компания "Бета" начала инвестировать средства в другую отрасль в 2003 году, имея капитал в размере 10000 долларов, и, начиная с 2004 года, ежегодно получала прибыль, составляющую 400% от капитала предыдущего года. На сколько долларов капитал одной из компаний был больше капитала другой к концу 2006 года, если прибыль из оборота не изымалась?</a:t>
            </a:r>
          </a:p>
        </p:txBody>
      </p:sp>
      <p:sp>
        <p:nvSpPr>
          <p:cNvPr id="10247" name="Прямоугольник 33"/>
          <p:cNvSpPr>
            <a:spLocks noChangeArrowheads="1"/>
          </p:cNvSpPr>
          <p:nvPr/>
        </p:nvSpPr>
        <p:spPr bwMode="auto">
          <a:xfrm>
            <a:off x="250825" y="3357563"/>
            <a:ext cx="78501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Пусть вкладчик открыл сберегательный счет и положил на него S</a:t>
            </a:r>
            <a:r>
              <a:rPr lang="ru-RU" b="1" baseline="-25000">
                <a:latin typeface="Calibri" pitchFamily="34" charset="0"/>
              </a:rPr>
              <a:t>0</a:t>
            </a:r>
            <a:r>
              <a:rPr lang="ru-RU" b="1">
                <a:latin typeface="Calibri" pitchFamily="34" charset="0"/>
              </a:rPr>
              <a:t> рублей.</a:t>
            </a:r>
          </a:p>
        </p:txBody>
      </p:sp>
      <p:sp>
        <p:nvSpPr>
          <p:cNvPr id="10248" name="Прямоугольник 34"/>
          <p:cNvSpPr>
            <a:spLocks noChangeArrowheads="1"/>
          </p:cNvSpPr>
          <p:nvPr/>
        </p:nvSpPr>
        <p:spPr bwMode="auto">
          <a:xfrm>
            <a:off x="250825" y="3644900"/>
            <a:ext cx="8642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И банк обязуется выплатить вкладчику в конце каждого года р% от первоначальной суммы S</a:t>
            </a:r>
            <a:r>
              <a:rPr lang="ru-RU" b="1" baseline="-25000">
                <a:latin typeface="Calibri" pitchFamily="34" charset="0"/>
              </a:rPr>
              <a:t>0</a:t>
            </a:r>
            <a:r>
              <a:rPr lang="ru-RU" b="1">
                <a:latin typeface="Calibri" pitchFamily="34" charset="0"/>
              </a:rPr>
              <a:t>.</a:t>
            </a:r>
          </a:p>
        </p:txBody>
      </p:sp>
      <p:sp>
        <p:nvSpPr>
          <p:cNvPr id="10249" name="Прямоугольник 35"/>
          <p:cNvSpPr>
            <a:spLocks noChangeArrowheads="1"/>
          </p:cNvSpPr>
          <p:nvPr/>
        </p:nvSpPr>
        <p:spPr bwMode="auto">
          <a:xfrm>
            <a:off x="250825" y="4271963"/>
            <a:ext cx="86423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Если вкладчик не снимет со счета сумму начисленных процентов, то эта сумма присоединяется к основному вкладу, а в конце следующего года банк будет начислять р% уже на новую, увеличенную сумму. Это означает, что банк станет теперь начислять проценты не только на основной вклад, S</a:t>
            </a:r>
            <a:r>
              <a:rPr lang="ru-RU" b="1" baseline="-25000">
                <a:latin typeface="Calibri" pitchFamily="34" charset="0"/>
              </a:rPr>
              <a:t>0</a:t>
            </a:r>
            <a:r>
              <a:rPr lang="ru-RU" b="1">
                <a:latin typeface="Calibri" pitchFamily="34" charset="0"/>
              </a:rPr>
              <a:t>, но и на проценты, которые на него полагаются. </a:t>
            </a:r>
          </a:p>
        </p:txBody>
      </p:sp>
      <p:graphicFrame>
        <p:nvGraphicFramePr>
          <p:cNvPr id="10242" name="Object 1"/>
          <p:cNvGraphicFramePr>
            <a:graphicFrameLocks noChangeAspect="1"/>
          </p:cNvGraphicFramePr>
          <p:nvPr/>
        </p:nvGraphicFramePr>
        <p:xfrm>
          <a:off x="3276600" y="5661025"/>
          <a:ext cx="3095625" cy="969963"/>
        </p:xfrm>
        <a:graphic>
          <a:graphicData uri="http://schemas.openxmlformats.org/presentationml/2006/ole">
            <p:oleObj spid="_x0000_s10242" name="Формула" r:id="rId3" imgW="1930320" imgH="622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Овал 31"/>
          <p:cNvSpPr/>
          <p:nvPr/>
        </p:nvSpPr>
        <p:spPr>
          <a:xfrm>
            <a:off x="7667625" y="2060575"/>
            <a:ext cx="649288" cy="360363"/>
          </a:xfrm>
          <a:prstGeom prst="ellipse">
            <a:avLst/>
          </a:prstGeom>
          <a:solidFill>
            <a:srgbClr val="FF8FC7"/>
          </a:solidFill>
          <a:ln>
            <a:solidFill>
              <a:srgbClr val="FF8F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0825" y="2349500"/>
            <a:ext cx="3384550" cy="358775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859338" y="2060575"/>
            <a:ext cx="3744912" cy="360363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227763" y="1125538"/>
            <a:ext cx="720725" cy="287337"/>
          </a:xfrm>
          <a:prstGeom prst="ellipse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388" y="1484313"/>
            <a:ext cx="2305050" cy="2889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388" y="1196975"/>
            <a:ext cx="8713787" cy="3603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867400" y="836613"/>
            <a:ext cx="2808288" cy="3603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11276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11291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6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8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27988" y="6237288"/>
            <a:ext cx="576262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78" name="Прямоугольник 13"/>
          <p:cNvSpPr>
            <a:spLocks noChangeArrowheads="1"/>
          </p:cNvSpPr>
          <p:nvPr/>
        </p:nvSpPr>
        <p:spPr bwMode="auto">
          <a:xfrm>
            <a:off x="1619250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99587)</a:t>
            </a:r>
          </a:p>
        </p:txBody>
      </p:sp>
      <p:sp>
        <p:nvSpPr>
          <p:cNvPr id="11279" name="Прямоугольник 14"/>
          <p:cNvSpPr>
            <a:spLocks noChangeArrowheads="1"/>
          </p:cNvSpPr>
          <p:nvPr/>
        </p:nvSpPr>
        <p:spPr bwMode="auto">
          <a:xfrm>
            <a:off x="179388" y="476250"/>
            <a:ext cx="8964612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Компания "Альфа" начала инвестировать средства в перспективную отрасль в 2001 году, имея капитал в размере 5000 долларов. Каждый год, начиная с 2002 года, она получала прибыль, которая составляла 200% от капитала предыдущего года. А компания "Бета" начала инвестировать средства в другую отрасль в 2003 году, имея капитал в размере 10000 долларов, и, начиная с 2004 года, ежегодно получала прибыль, составляющую 400% от капитала предыдущего года. На сколько долларов капитал одной из компаний был больше капитала другой к концу 2006 года, если прибыль из оборота не изымалась?</a:t>
            </a: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5263" y="3500438"/>
            <a:ext cx="8948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Значит  капитал  каждый год составлял 100%+200%=300% от капитала прошлого года </a:t>
            </a:r>
            <a:endParaRPr lang="ru-RU">
              <a:latin typeface="Calibri" pitchFamily="34" charset="0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79388" y="3789363"/>
            <a:ext cx="61166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В конце 2006года на счете компании «Альфа» было сумма</a:t>
            </a:r>
            <a:endParaRPr lang="ru-RU">
              <a:latin typeface="Calibri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40200" y="765175"/>
            <a:ext cx="576263" cy="431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3635375" y="4221163"/>
          <a:ext cx="4824413" cy="622300"/>
        </p:xfrm>
        <a:graphic>
          <a:graphicData uri="http://schemas.openxmlformats.org/presentationml/2006/ole">
            <p:oleObj spid="_x0000_s11266" name="Формула" r:id="rId3" imgW="4597200" imgH="622080" progId="Equation.3">
              <p:embed/>
            </p:oleObj>
          </a:graphicData>
        </a:graphic>
      </p:graphicFrame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250825" y="4508500"/>
            <a:ext cx="882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«Бета»</a:t>
            </a:r>
            <a:endParaRPr lang="ru-RU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250825" y="3213100"/>
            <a:ext cx="1079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«Альфа»</a:t>
            </a:r>
            <a:endParaRPr lang="ru-RU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339725" y="4797425"/>
            <a:ext cx="8804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Значит  капитал  каждый год составлял 100%+400%=500% от капитала прошлого года </a:t>
            </a:r>
            <a:endParaRPr lang="ru-RU">
              <a:latin typeface="Calibri" pitchFamily="34" charset="0"/>
            </a:endParaRP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323850" y="5084763"/>
            <a:ext cx="7200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В конце 2006года на счете компании «Бета» было сумма</a:t>
            </a:r>
            <a:endParaRPr lang="ru-RU">
              <a:latin typeface="Calibri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084888" y="1700213"/>
            <a:ext cx="863600" cy="36036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5" name="Object 6"/>
          <p:cNvGraphicFramePr>
            <a:graphicFrameLocks noChangeAspect="1"/>
          </p:cNvGraphicFramePr>
          <p:nvPr/>
        </p:nvGraphicFramePr>
        <p:xfrm>
          <a:off x="3779838" y="5445125"/>
          <a:ext cx="4752975" cy="622300"/>
        </p:xfrm>
        <a:graphic>
          <a:graphicData uri="http://schemas.openxmlformats.org/presentationml/2006/ole">
            <p:oleObj spid="_x0000_s11267" name="Формула" r:id="rId4" imgW="4381200" imgH="622080" progId="Equation.3">
              <p:embed/>
            </p:oleObj>
          </a:graphicData>
        </a:graphic>
      </p:graphicFrame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323850" y="6021388"/>
            <a:ext cx="6480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Капитал компании «Бета» больше капитала «Альфа» на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827088" y="6381750"/>
          <a:ext cx="2808287" cy="228600"/>
        </p:xfrm>
        <a:graphic>
          <a:graphicData uri="http://schemas.openxmlformats.org/presentationml/2006/ole">
            <p:oleObj spid="_x0000_s11268" name="Формула" r:id="rId5" imgW="2679480" imgH="228600" progId="Equation.3">
              <p:embed/>
            </p:oleObj>
          </a:graphicData>
        </a:graphic>
      </p:graphicFrame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6156325" y="6308725"/>
            <a:ext cx="1871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Ответ: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35000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3708400" y="6308725"/>
            <a:ext cx="1154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долларов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28" grpId="0" animBg="1"/>
      <p:bldP spid="28" grpId="1" animBg="1"/>
      <p:bldP spid="27" grpId="0" animBg="1"/>
      <p:bldP spid="27" grpId="1" animBg="1"/>
      <p:bldP spid="23" grpId="0" animBg="1"/>
      <p:bldP spid="23" grpId="1" animBg="1"/>
      <p:bldP spid="19" grpId="0" animBg="1"/>
      <p:bldP spid="19" grpId="1" animBg="1"/>
      <p:bldP spid="18" grpId="0" animBg="1"/>
      <p:bldP spid="18" grpId="1" animBg="1"/>
      <p:bldP spid="17" grpId="0" animBg="1"/>
      <p:bldP spid="17" grpId="1" animBg="1"/>
      <p:bldP spid="21" grpId="0"/>
      <p:bldP spid="22" grpId="0"/>
      <p:bldP spid="24" grpId="0" animBg="1"/>
      <p:bldP spid="24" grpId="1" animBg="1"/>
      <p:bldP spid="26" grpId="0"/>
      <p:bldP spid="29" grpId="0"/>
      <p:bldP spid="30" grpId="0"/>
      <p:bldP spid="33" grpId="0"/>
      <p:bldP spid="34" grpId="0" animBg="1"/>
      <p:bldP spid="34" grpId="1" animBg="1"/>
      <p:bldP spid="36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Скругленный прямоугольник 41"/>
          <p:cNvSpPr/>
          <p:nvPr/>
        </p:nvSpPr>
        <p:spPr>
          <a:xfrm>
            <a:off x="0" y="1484313"/>
            <a:ext cx="6372225" cy="36036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79388" y="1196975"/>
            <a:ext cx="7056437" cy="360363"/>
          </a:xfrm>
          <a:prstGeom prst="roundRect">
            <a:avLst/>
          </a:prstGeom>
          <a:solidFill>
            <a:srgbClr val="00B0F0">
              <a:alpha val="50196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092950" y="981075"/>
            <a:ext cx="1655763" cy="287338"/>
          </a:xfrm>
          <a:prstGeom prst="roundRect">
            <a:avLst/>
          </a:prstGeom>
          <a:solidFill>
            <a:srgbClr val="00B0F0">
              <a:alpha val="50196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79388" y="908050"/>
            <a:ext cx="5400675" cy="360363"/>
          </a:xfrm>
          <a:prstGeom prst="roundRect">
            <a:avLst/>
          </a:prstGeom>
          <a:solidFill>
            <a:srgbClr val="FF5BAD">
              <a:alpha val="65098"/>
            </a:srgbClr>
          </a:solidFill>
          <a:ln>
            <a:solidFill>
              <a:srgbClr val="FF5B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50825" y="549275"/>
            <a:ext cx="5834063" cy="358775"/>
          </a:xfrm>
          <a:prstGeom prst="roundRect">
            <a:avLst/>
          </a:prstGeom>
          <a:solidFill>
            <a:srgbClr val="2DF340">
              <a:alpha val="61176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41" name="Прямоугольник 3"/>
          <p:cNvSpPr>
            <a:spLocks noChangeArrowheads="1"/>
          </p:cNvSpPr>
          <p:nvPr/>
        </p:nvSpPr>
        <p:spPr bwMode="auto">
          <a:xfrm>
            <a:off x="1476375" y="0"/>
            <a:ext cx="6089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99579)</a:t>
            </a:r>
          </a:p>
        </p:txBody>
      </p:sp>
      <p:grpSp>
        <p:nvGrpSpPr>
          <p:cNvPr id="1042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1052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9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3" name="Прямоугольник 13"/>
          <p:cNvSpPr>
            <a:spLocks noChangeArrowheads="1"/>
          </p:cNvSpPr>
          <p:nvPr/>
        </p:nvSpPr>
        <p:spPr bwMode="auto">
          <a:xfrm>
            <a:off x="250825" y="549275"/>
            <a:ext cx="88931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5A9E"/>
                </a:solidFill>
                <a:latin typeface="Calibri" pitchFamily="34" charset="0"/>
              </a:rPr>
              <a:t>Бригада маляров красит забор длиной 240 метров, ежедневно увеличивая норму покраски на одно и то же число метров. Известно, что за первый и последний день в сумме бригада покрасила 60 метров забора. Определите, сколько дней бригада маляров красила весь забор.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23850" y="1989138"/>
            <a:ext cx="8820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Решается с помощью арифметической прогрессии</a:t>
            </a:r>
            <a:r>
              <a:rPr lang="en-US" b="1">
                <a:latin typeface="Calibri" pitchFamily="34" charset="0"/>
              </a:rPr>
              <a:t> </a:t>
            </a:r>
            <a:r>
              <a:rPr lang="ru-RU" b="1">
                <a:latin typeface="Calibri" pitchFamily="34" charset="0"/>
              </a:rPr>
              <a:t>по формуле: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611188" y="3068638"/>
            <a:ext cx="949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latin typeface="Calibri" pitchFamily="34" charset="0"/>
              </a:rPr>
              <a:t>S</a:t>
            </a:r>
            <a:r>
              <a:rPr lang="pt-BR" b="1" baseline="-25000">
                <a:latin typeface="Calibri" pitchFamily="34" charset="0"/>
              </a:rPr>
              <a:t>n</a:t>
            </a:r>
            <a:r>
              <a:rPr lang="pt-BR" b="1">
                <a:latin typeface="Calibri" pitchFamily="34" charset="0"/>
              </a:rPr>
              <a:t> =</a:t>
            </a:r>
            <a:r>
              <a:rPr lang="ru-RU" b="1">
                <a:latin typeface="Calibri" pitchFamily="34" charset="0"/>
              </a:rPr>
              <a:t> 240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308850" y="549275"/>
            <a:ext cx="1439863" cy="431800"/>
          </a:xfrm>
          <a:prstGeom prst="roundRect">
            <a:avLst/>
          </a:prstGeom>
          <a:solidFill>
            <a:srgbClr val="FF5BAD">
              <a:alpha val="63922"/>
            </a:srgbClr>
          </a:solidFill>
          <a:ln>
            <a:solidFill>
              <a:srgbClr val="FF5B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611188" y="3573463"/>
            <a:ext cx="1241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latin typeface="Calibri" pitchFamily="34" charset="0"/>
              </a:rPr>
              <a:t>a</a:t>
            </a:r>
            <a:r>
              <a:rPr lang="pt-BR" b="1" baseline="-25000">
                <a:latin typeface="Calibri" pitchFamily="34" charset="0"/>
              </a:rPr>
              <a:t>1</a:t>
            </a:r>
            <a:r>
              <a:rPr lang="pt-BR" b="1">
                <a:latin typeface="Calibri" pitchFamily="34" charset="0"/>
              </a:rPr>
              <a:t> + a</a:t>
            </a:r>
            <a:r>
              <a:rPr lang="pt-BR" b="1" baseline="-25000">
                <a:latin typeface="Calibri" pitchFamily="34" charset="0"/>
              </a:rPr>
              <a:t>n</a:t>
            </a:r>
            <a:r>
              <a:rPr lang="pt-BR" b="1">
                <a:latin typeface="Calibri" pitchFamily="34" charset="0"/>
              </a:rPr>
              <a:t> = 60</a:t>
            </a:r>
            <a:endParaRPr lang="ru-RU" b="1">
              <a:latin typeface="Calibri" pitchFamily="34" charset="0"/>
            </a:endParaRPr>
          </a:p>
        </p:txBody>
      </p:sp>
      <p:graphicFrame>
        <p:nvGraphicFramePr>
          <p:cNvPr id="26" name="Object 12"/>
          <p:cNvGraphicFramePr>
            <a:graphicFrameLocks noChangeAspect="1"/>
          </p:cNvGraphicFramePr>
          <p:nvPr/>
        </p:nvGraphicFramePr>
        <p:xfrm>
          <a:off x="4067175" y="3716338"/>
          <a:ext cx="1054100" cy="546100"/>
        </p:xfrm>
        <a:graphic>
          <a:graphicData uri="http://schemas.openxmlformats.org/presentationml/2006/ole">
            <p:oleObj spid="_x0000_s1026" name="Формула" r:id="rId3" imgW="1054080" imgH="545760" progId="Equation.3">
              <p:embed/>
            </p:oleObj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419475" y="2636838"/>
          <a:ext cx="476250" cy="576262"/>
        </p:xfrm>
        <a:graphic>
          <a:graphicData uri="http://schemas.openxmlformats.org/presentationml/2006/ole">
            <p:oleObj spid="_x0000_s1027" name="Формула" r:id="rId4" imgW="241200" imgH="291960" progId="Equation.3">
              <p:embed/>
            </p:oleObj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11638" y="2420938"/>
          <a:ext cx="1008062" cy="463550"/>
        </p:xfrm>
        <a:graphic>
          <a:graphicData uri="http://schemas.openxmlformats.org/presentationml/2006/ole">
            <p:oleObj spid="_x0000_s1028" name="Формула" r:id="rId5" imgW="634680" imgH="291960" progId="Equation.3">
              <p:embed/>
            </p:oleObj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5435600" y="2708275"/>
          <a:ext cx="288925" cy="377825"/>
        </p:xfrm>
        <a:graphic>
          <a:graphicData uri="http://schemas.openxmlformats.org/presentationml/2006/ole">
            <p:oleObj spid="_x0000_s1029" name="Формула" r:id="rId6" imgW="164880" imgH="177480" progId="Equation.3">
              <p:embed/>
            </p:oleObj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4284663" y="2924175"/>
            <a:ext cx="792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3851275" y="2781300"/>
          <a:ext cx="377825" cy="287338"/>
        </p:xfrm>
        <a:graphic>
          <a:graphicData uri="http://schemas.openxmlformats.org/presentationml/2006/ole">
            <p:oleObj spid="_x0000_s1030" name="Формула" r:id="rId7" imgW="177480" imgH="126720" progId="Equation.3">
              <p:embed/>
            </p:oleObj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427538" y="2997200"/>
          <a:ext cx="431800" cy="431800"/>
        </p:xfrm>
        <a:graphic>
          <a:graphicData uri="http://schemas.openxmlformats.org/presentationml/2006/ole">
            <p:oleObj spid="_x0000_s1031" name="Формула" r:id="rId8" imgW="152280" imgH="215640" progId="Equation.3">
              <p:embed/>
            </p:oleObj>
          </a:graphicData>
        </a:graphic>
      </p:graphicFrame>
      <p:graphicFrame>
        <p:nvGraphicFramePr>
          <p:cNvPr id="36" name="Object 18"/>
          <p:cNvGraphicFramePr>
            <a:graphicFrameLocks noChangeAspect="1"/>
          </p:cNvGraphicFramePr>
          <p:nvPr/>
        </p:nvGraphicFramePr>
        <p:xfrm>
          <a:off x="1476375" y="3573463"/>
          <a:ext cx="431800" cy="369887"/>
        </p:xfrm>
        <a:graphic>
          <a:graphicData uri="http://schemas.openxmlformats.org/presentationml/2006/ole">
            <p:oleObj spid="_x0000_s1032" name="Формула" r:id="rId9" imgW="266400" imgH="228600" progId="Equation.3">
              <p:embed/>
            </p:oleObj>
          </a:graphicData>
        </a:graphic>
      </p:graphicFrame>
      <p:graphicFrame>
        <p:nvGraphicFramePr>
          <p:cNvPr id="37" name="Object 19"/>
          <p:cNvGraphicFramePr>
            <a:graphicFrameLocks noChangeAspect="1"/>
          </p:cNvGraphicFramePr>
          <p:nvPr/>
        </p:nvGraphicFramePr>
        <p:xfrm>
          <a:off x="1042988" y="2997200"/>
          <a:ext cx="649287" cy="388938"/>
        </p:xfrm>
        <a:graphic>
          <a:graphicData uri="http://schemas.openxmlformats.org/presentationml/2006/ole">
            <p:oleObj spid="_x0000_s1033" name="Формула" r:id="rId10" imgW="380880" imgH="228600" progId="Equation.3">
              <p:embed/>
            </p:oleObj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4067175" y="4508500"/>
          <a:ext cx="1003300" cy="228600"/>
        </p:xfrm>
        <a:graphic>
          <a:graphicData uri="http://schemas.openxmlformats.org/presentationml/2006/ole">
            <p:oleObj spid="_x0000_s1034" name="Формула" r:id="rId11" imgW="1002960" imgH="228600" progId="Equation.3">
              <p:embed/>
            </p:oleObj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924300" y="5013325"/>
          <a:ext cx="1536700" cy="228600"/>
        </p:xfrm>
        <a:graphic>
          <a:graphicData uri="http://schemas.openxmlformats.org/presentationml/2006/ole">
            <p:oleObj spid="_x0000_s1035" name="Формула" r:id="rId12" imgW="1536480" imgH="228600" progId="Equation.3">
              <p:embed/>
            </p:oleObj>
          </a:graphicData>
        </a:graphic>
      </p:graphicFrame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6227763" y="6237288"/>
            <a:ext cx="971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Ответ. 8</a:t>
            </a:r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5508625" y="4941888"/>
            <a:ext cx="893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(</a:t>
            </a:r>
            <a:r>
              <a:rPr lang="pt-BR" b="1">
                <a:latin typeface="Calibri" pitchFamily="34" charset="0"/>
              </a:rPr>
              <a:t>дней</a:t>
            </a:r>
            <a:r>
              <a:rPr lang="ru-RU" b="1">
                <a:latin typeface="Calibri" pitchFamily="34" charset="0"/>
              </a:rPr>
              <a:t>)</a:t>
            </a:r>
            <a:r>
              <a:rPr lang="pt-BR" b="1">
                <a:latin typeface="Calibri" pitchFamily="34" charset="0"/>
              </a:rPr>
              <a:t>.</a:t>
            </a:r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23699E-6 L 0.32274 -0.15283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-77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15607E-7 L 0.24028 -0.03884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-19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10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4" grpId="0" animBg="1"/>
      <p:bldP spid="24" grpId="1" animBg="1"/>
      <p:bldP spid="23" grpId="0" animBg="1"/>
      <p:bldP spid="23" grpId="1" animBg="1"/>
      <p:bldP spid="22" grpId="0" animBg="1"/>
      <p:bldP spid="22" grpId="1" animBg="1"/>
      <p:bldP spid="20" grpId="0" animBg="1"/>
      <p:bldP spid="20" grpId="1" animBg="1"/>
      <p:bldP spid="16" grpId="0"/>
      <p:bldP spid="19" grpId="0"/>
      <p:bldP spid="21" grpId="0" animBg="1"/>
      <p:bldP spid="21" grpId="1" animBg="1"/>
      <p:bldP spid="25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кругленный прямоугольник 50"/>
          <p:cNvSpPr/>
          <p:nvPr/>
        </p:nvSpPr>
        <p:spPr>
          <a:xfrm>
            <a:off x="1187450" y="1700213"/>
            <a:ext cx="4321175" cy="360362"/>
          </a:xfrm>
          <a:prstGeom prst="roundRect">
            <a:avLst/>
          </a:prstGeom>
          <a:solidFill>
            <a:srgbClr val="FF8FC7"/>
          </a:solidFill>
          <a:ln>
            <a:solidFill>
              <a:srgbClr val="FF8F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50825" y="1989138"/>
            <a:ext cx="2665413" cy="431800"/>
          </a:xfrm>
          <a:prstGeom prst="roundRect">
            <a:avLst/>
          </a:prstGeom>
          <a:solidFill>
            <a:srgbClr val="FFCF37"/>
          </a:solidFill>
          <a:ln>
            <a:solidFill>
              <a:srgbClr val="FFCF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0825" y="1484313"/>
            <a:ext cx="4897438" cy="288925"/>
          </a:xfrm>
          <a:prstGeom prst="roundRect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651500" y="1125538"/>
            <a:ext cx="2952750" cy="358775"/>
          </a:xfrm>
          <a:prstGeom prst="roundRect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50825" y="1125538"/>
            <a:ext cx="5545138" cy="358775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227763" y="765175"/>
            <a:ext cx="2665412" cy="4318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0825" y="836613"/>
            <a:ext cx="5905500" cy="288925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072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208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0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73" name="Прямоугольник 12"/>
          <p:cNvSpPr>
            <a:spLocks noChangeArrowheads="1"/>
          </p:cNvSpPr>
          <p:nvPr/>
        </p:nvSpPr>
        <p:spPr bwMode="auto">
          <a:xfrm>
            <a:off x="1476375" y="188913"/>
            <a:ext cx="6089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99580)</a:t>
            </a:r>
          </a:p>
        </p:txBody>
      </p:sp>
      <p:sp>
        <p:nvSpPr>
          <p:cNvPr id="2074" name="Прямоугольник 13"/>
          <p:cNvSpPr>
            <a:spLocks noChangeArrowheads="1"/>
          </p:cNvSpPr>
          <p:nvPr/>
        </p:nvSpPr>
        <p:spPr bwMode="auto">
          <a:xfrm>
            <a:off x="179388" y="765175"/>
            <a:ext cx="8785225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Рабочие прокладывают тоннель длиной 500 метров, ежедневно увеличивая норму прокладки на одно и то же число метров. Известно, что за первый день рабочие проложили 3 метра туннеля. Определите, сколько метров туннеля проложили рабочие в последний день, если вся работа была выполнена за 10 дней.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23850" y="2492375"/>
            <a:ext cx="8820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Решается с помощью арифметической прогрессии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23850" y="3068638"/>
            <a:ext cx="172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>
                <a:latin typeface="Calibri" pitchFamily="34" charset="0"/>
              </a:rPr>
              <a:t>S</a:t>
            </a:r>
            <a:r>
              <a:rPr lang="pt-BR" sz="2800" b="1" baseline="-25000">
                <a:latin typeface="Calibri" pitchFamily="34" charset="0"/>
              </a:rPr>
              <a:t>n</a:t>
            </a:r>
            <a:r>
              <a:rPr lang="pt-BR" sz="2800" b="1">
                <a:latin typeface="Calibri" pitchFamily="34" charset="0"/>
              </a:rPr>
              <a:t> = 500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395288" y="3573463"/>
            <a:ext cx="11858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800" b="1">
                <a:latin typeface="Calibri" pitchFamily="34" charset="0"/>
              </a:rPr>
              <a:t>a</a:t>
            </a:r>
            <a:r>
              <a:rPr lang="pt-BR" sz="2800" b="1" baseline="-25000">
                <a:latin typeface="Calibri" pitchFamily="34" charset="0"/>
              </a:rPr>
              <a:t>1</a:t>
            </a:r>
            <a:r>
              <a:rPr lang="pt-BR" sz="2800" b="1">
                <a:latin typeface="Calibri" pitchFamily="34" charset="0"/>
              </a:rPr>
              <a:t> = 3, 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95288" y="4076700"/>
            <a:ext cx="1085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800" b="1">
                <a:latin typeface="Calibri" pitchFamily="34" charset="0"/>
              </a:rPr>
              <a:t>n = 10</a:t>
            </a:r>
            <a:endParaRPr lang="ru-RU" sz="2800">
              <a:latin typeface="Calibri" pitchFamily="34" charset="0"/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627313" y="3141663"/>
          <a:ext cx="476250" cy="574675"/>
        </p:xfrm>
        <a:graphic>
          <a:graphicData uri="http://schemas.openxmlformats.org/presentationml/2006/ole">
            <p:oleObj spid="_x0000_s2050" name="Формула" r:id="rId3" imgW="241200" imgH="291960" progId="Equation.3">
              <p:embed/>
            </p:oleObj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3635375" y="2997200"/>
          <a:ext cx="242888" cy="342900"/>
        </p:xfrm>
        <a:graphic>
          <a:graphicData uri="http://schemas.openxmlformats.org/presentationml/2006/ole">
            <p:oleObj spid="_x0000_s2051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6156325" y="3284538"/>
          <a:ext cx="287338" cy="377825"/>
        </p:xfrm>
        <a:graphic>
          <a:graphicData uri="http://schemas.openxmlformats.org/presentationml/2006/ole">
            <p:oleObj spid="_x0000_s2052" name="Формула" r:id="rId5" imgW="164880" imgH="177480" progId="Equation.3">
              <p:embed/>
            </p:oleObj>
          </a:graphicData>
        </a:graphic>
      </p:graphicFrame>
      <p:cxnSp>
        <p:nvCxnSpPr>
          <p:cNvPr id="29" name="Прямая соединительная линия 28"/>
          <p:cNvCxnSpPr/>
          <p:nvPr/>
        </p:nvCxnSpPr>
        <p:spPr>
          <a:xfrm>
            <a:off x="3635375" y="3429000"/>
            <a:ext cx="22320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3203575" y="3284538"/>
          <a:ext cx="377825" cy="288925"/>
        </p:xfrm>
        <a:graphic>
          <a:graphicData uri="http://schemas.openxmlformats.org/presentationml/2006/ole">
            <p:oleObj spid="_x0000_s2053" name="Формула" r:id="rId6" imgW="177480" imgH="126720" progId="Equation.3">
              <p:embed/>
            </p:oleObj>
          </a:graphicData>
        </a:graphic>
      </p:graphicFrame>
      <p:graphicFrame>
        <p:nvGraphicFramePr>
          <p:cNvPr id="31" name="Object 6"/>
          <p:cNvGraphicFramePr>
            <a:graphicFrameLocks noChangeAspect="1"/>
          </p:cNvGraphicFramePr>
          <p:nvPr/>
        </p:nvGraphicFramePr>
        <p:xfrm>
          <a:off x="4356100" y="3500438"/>
          <a:ext cx="431800" cy="433387"/>
        </p:xfrm>
        <a:graphic>
          <a:graphicData uri="http://schemas.openxmlformats.org/presentationml/2006/ole">
            <p:oleObj spid="_x0000_s2054" name="Формула" r:id="rId7" imgW="152280" imgH="215640" progId="Equation.3">
              <p:embed/>
            </p:oleObj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4572000" y="2997200"/>
          <a:ext cx="874713" cy="360363"/>
        </p:xfrm>
        <a:graphic>
          <a:graphicData uri="http://schemas.openxmlformats.org/presentationml/2006/ole">
            <p:oleObj spid="_x0000_s2055" name="Формула" r:id="rId8" imgW="647640" imgH="26640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508625" y="2924175"/>
          <a:ext cx="382588" cy="420688"/>
        </p:xfrm>
        <a:graphic>
          <a:graphicData uri="http://schemas.openxmlformats.org/presentationml/2006/ole">
            <p:oleObj spid="_x0000_s2056" name="Формула" r:id="rId9" imgW="177480" imgH="228600" progId="Equation.3">
              <p:embed/>
            </p:oleObj>
          </a:graphicData>
        </a:graphic>
      </p:graphicFrame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971550" y="3068638"/>
            <a:ext cx="733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800" b="1">
                <a:latin typeface="Calibri" pitchFamily="34" charset="0"/>
              </a:rPr>
              <a:t>500</a:t>
            </a:r>
            <a:endParaRPr lang="ru-RU" sz="2800" b="1">
              <a:latin typeface="Calibri" pitchFamily="34" charset="0"/>
            </a:endParaRPr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851275" y="2924175"/>
          <a:ext cx="350838" cy="503238"/>
        </p:xfrm>
        <a:graphic>
          <a:graphicData uri="http://schemas.openxmlformats.org/presentationml/2006/ole">
            <p:oleObj spid="_x0000_s2057" name="Формула" r:id="rId10" imgW="203040" imgH="291960" progId="Equation.3">
              <p:embed/>
            </p:oleObj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284663" y="2997200"/>
          <a:ext cx="287337" cy="287338"/>
        </p:xfrm>
        <a:graphic>
          <a:graphicData uri="http://schemas.openxmlformats.org/presentationml/2006/ole">
            <p:oleObj spid="_x0000_s2058" name="Формула" r:id="rId11" imgW="177480" imgH="177480" progId="Equation.3">
              <p:embed/>
            </p:oleObj>
          </a:graphicData>
        </a:graphic>
      </p:graphicFrame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900113" y="3573463"/>
            <a:ext cx="463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800" b="1">
                <a:latin typeface="Calibri" pitchFamily="34" charset="0"/>
              </a:rPr>
              <a:t>·3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1116013" y="4076700"/>
            <a:ext cx="544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</a:rPr>
              <a:t>9 ·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900113" y="4076700"/>
            <a:ext cx="549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</a:rPr>
              <a:t>10</a:t>
            </a:r>
            <a:endParaRPr lang="ru-RU" sz="2800">
              <a:latin typeface="Calibri" pitchFamily="34" charset="0"/>
            </a:endParaRPr>
          </a:p>
        </p:txBody>
      </p:sp>
      <p:graphicFrame>
        <p:nvGraphicFramePr>
          <p:cNvPr id="46" name="Object 11"/>
          <p:cNvGraphicFramePr>
            <a:graphicFrameLocks noChangeAspect="1"/>
          </p:cNvGraphicFramePr>
          <p:nvPr/>
        </p:nvGraphicFramePr>
        <p:xfrm>
          <a:off x="468313" y="4797425"/>
          <a:ext cx="1524000" cy="546100"/>
        </p:xfrm>
        <a:graphic>
          <a:graphicData uri="http://schemas.openxmlformats.org/presentationml/2006/ole">
            <p:oleObj spid="_x0000_s2059" name="Формула" r:id="rId12" imgW="1523880" imgH="545760" progId="Equation.3">
              <p:embed/>
            </p:oleObj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611188" y="5805488"/>
          <a:ext cx="1511300" cy="266700"/>
        </p:xfrm>
        <a:graphic>
          <a:graphicData uri="http://schemas.openxmlformats.org/presentationml/2006/ole">
            <p:oleObj spid="_x0000_s2060" name="Формула" r:id="rId13" imgW="1511280" imgH="266400" progId="Equation.3">
              <p:embed/>
            </p:oleObj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987675" y="4868863"/>
          <a:ext cx="1231900" cy="228600"/>
        </p:xfrm>
        <a:graphic>
          <a:graphicData uri="http://schemas.openxmlformats.org/presentationml/2006/ole">
            <p:oleObj spid="_x0000_s2061" name="Формула" r:id="rId14" imgW="1231560" imgH="228600" progId="Equation.3">
              <p:embed/>
            </p:oleObj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3040063" y="5573713"/>
          <a:ext cx="685800" cy="546100"/>
        </p:xfrm>
        <a:graphic>
          <a:graphicData uri="http://schemas.openxmlformats.org/presentationml/2006/ole">
            <p:oleObj spid="_x0000_s2062" name="Формула" r:id="rId15" imgW="685800" imgH="545760" progId="Equation.3">
              <p:embed/>
            </p:oleObj>
          </a:graphicData>
        </a:graphic>
      </p:graphicFrame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7019925" y="3716338"/>
            <a:ext cx="1654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pt-BR" b="1" baseline="-25000">
                <a:solidFill>
                  <a:srgbClr val="FF0000"/>
                </a:solidFill>
                <a:latin typeface="Calibri" pitchFamily="34" charset="0"/>
              </a:rPr>
              <a:t>n</a:t>
            </a:r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 = a</a:t>
            </a:r>
            <a:r>
              <a:rPr lang="pt-BR" b="1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 + d(n-1)</a:t>
            </a:r>
          </a:p>
        </p:txBody>
      </p:sp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4859338" y="4724400"/>
          <a:ext cx="1282700" cy="546100"/>
        </p:xfrm>
        <a:graphic>
          <a:graphicData uri="http://schemas.openxmlformats.org/presentationml/2006/ole">
            <p:oleObj spid="_x0000_s2063" name="Формула" r:id="rId16" imgW="1282680" imgH="545760" progId="Equation.3">
              <p:embed/>
            </p:oleObj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4932363" y="5732463"/>
          <a:ext cx="1054100" cy="292100"/>
        </p:xfrm>
        <a:graphic>
          <a:graphicData uri="http://schemas.openxmlformats.org/presentationml/2006/ole">
            <p:oleObj spid="_x0000_s2064" name="Формула" r:id="rId17" imgW="1054080" imgH="291960" progId="Equation.3">
              <p:embed/>
            </p:oleObj>
          </a:graphicData>
        </a:graphic>
      </p:graphicFrame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6227763" y="6237288"/>
            <a:ext cx="1087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Ответ.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97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7" name="Управляющая кнопка: далее 46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393 L 0.16459 0.01433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56069E-6 L 0.33091 -0.09642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91329E-6 L 0.40694 -0.17388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-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23699E-6 L 0.57153 -0.13826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3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8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3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3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000"/>
                            </p:stCondLst>
                            <p:childTnLst>
                              <p:par>
                                <p:cTn id="20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206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27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09" dur="500" autoRev="1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0" dur="500" autoRev="1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1" dur="500" autoRev="1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500" autoRev="1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7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2000"/>
                            </p:stCondLst>
                            <p:childTnLst>
                              <p:par>
                                <p:cTn id="2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1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5" grpId="0" animBg="1"/>
      <p:bldP spid="25" grpId="1" animBg="1"/>
      <p:bldP spid="22" grpId="0" animBg="1"/>
      <p:bldP spid="22" grpId="1" animBg="1"/>
      <p:bldP spid="21" grpId="0" animBg="1"/>
      <p:bldP spid="21" grpId="1" animBg="1"/>
      <p:bldP spid="18" grpId="0" animBg="1"/>
      <p:bldP spid="18" grpId="1" animBg="1"/>
      <p:bldP spid="17" grpId="0" animBg="1"/>
      <p:bldP spid="17" grpId="1" animBg="1"/>
      <p:bldP spid="16" grpId="0" animBg="1"/>
      <p:bldP spid="16" grpId="1" animBg="1"/>
      <p:bldP spid="19" grpId="0"/>
      <p:bldP spid="20" grpId="0"/>
      <p:bldP spid="23" grpId="0"/>
      <p:bldP spid="24" grpId="0"/>
      <p:bldP spid="40" grpId="0"/>
      <p:bldP spid="40" grpId="1"/>
      <p:bldP spid="43" grpId="0"/>
      <p:bldP spid="43" grpId="1"/>
      <p:bldP spid="44" grpId="0" build="allAtOnce"/>
      <p:bldP spid="45" grpId="0"/>
      <p:bldP spid="45" grpId="1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250825" y="1700213"/>
            <a:ext cx="2233613" cy="433387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4427538" y="1412875"/>
            <a:ext cx="4392612" cy="360363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076825" y="1700213"/>
            <a:ext cx="2951163" cy="433387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0825" y="1412875"/>
            <a:ext cx="4176713" cy="360363"/>
          </a:xfrm>
          <a:prstGeom prst="roundRect">
            <a:avLst/>
          </a:prstGeom>
          <a:solidFill>
            <a:srgbClr val="FF8FC7"/>
          </a:solidFill>
          <a:ln>
            <a:solidFill>
              <a:srgbClr val="FF8F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0825" y="765175"/>
            <a:ext cx="3241675" cy="4318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3850" y="1125538"/>
            <a:ext cx="6911975" cy="287337"/>
          </a:xfrm>
          <a:prstGeom prst="roundRect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92500" y="836613"/>
            <a:ext cx="4824413" cy="288925"/>
          </a:xfrm>
          <a:prstGeom prst="roundRect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3097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3120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1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2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3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4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5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6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7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98" name="Прямоугольник 12"/>
          <p:cNvSpPr>
            <a:spLocks noChangeArrowheads="1"/>
          </p:cNvSpPr>
          <p:nvPr/>
        </p:nvSpPr>
        <p:spPr bwMode="auto">
          <a:xfrm>
            <a:off x="1476375" y="188913"/>
            <a:ext cx="6089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99581)</a:t>
            </a:r>
          </a:p>
        </p:txBody>
      </p:sp>
      <p:sp>
        <p:nvSpPr>
          <p:cNvPr id="3099" name="Прямоугольник 13"/>
          <p:cNvSpPr>
            <a:spLocks noChangeArrowheads="1"/>
          </p:cNvSpPr>
          <p:nvPr/>
        </p:nvSpPr>
        <p:spPr bwMode="auto">
          <a:xfrm>
            <a:off x="250825" y="765175"/>
            <a:ext cx="87137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Васе надо решить 490 задач. Ежедневно он решает на одно и то же количество задач больше по сравнению с предыдущим днем. Известно, что за первый день Вася решил 5 задач. Определите, сколько задач решил Вася в последний день, если со всеми задачами он справился за 14 дней.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611188" y="2276475"/>
            <a:ext cx="685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Решается с помощью арифметической прогрессии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95288" y="2781300"/>
            <a:ext cx="1192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S</a:t>
            </a:r>
            <a:r>
              <a:rPr lang="pt-BR" sz="2400" b="1" baseline="-25000">
                <a:latin typeface="Calibri" pitchFamily="34" charset="0"/>
              </a:rPr>
              <a:t>n</a:t>
            </a:r>
            <a:r>
              <a:rPr lang="pt-BR" sz="2400" b="1">
                <a:latin typeface="Calibri" pitchFamily="34" charset="0"/>
              </a:rPr>
              <a:t> = 490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539750" y="3429000"/>
            <a:ext cx="95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1</a:t>
            </a:r>
            <a:r>
              <a:rPr lang="pt-BR" sz="2400" b="1">
                <a:latin typeface="Calibri" pitchFamily="34" charset="0"/>
              </a:rPr>
              <a:t> = 5 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539750" y="4076700"/>
            <a:ext cx="95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n = 14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2627313" y="3141663"/>
          <a:ext cx="476250" cy="574675"/>
        </p:xfrm>
        <a:graphic>
          <a:graphicData uri="http://schemas.openxmlformats.org/presentationml/2006/ole">
            <p:oleObj spid="_x0000_s3074" name="Формула" r:id="rId3" imgW="241200" imgH="291960" progId="Equation.3">
              <p:embed/>
            </p:oleObj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3635375" y="2997200"/>
          <a:ext cx="242888" cy="342900"/>
        </p:xfrm>
        <a:graphic>
          <a:graphicData uri="http://schemas.openxmlformats.org/presentationml/2006/ole">
            <p:oleObj spid="_x0000_s3075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6156325" y="3284538"/>
          <a:ext cx="287338" cy="377825"/>
        </p:xfrm>
        <a:graphic>
          <a:graphicData uri="http://schemas.openxmlformats.org/presentationml/2006/ole">
            <p:oleObj spid="_x0000_s3076" name="Формула" r:id="rId5" imgW="164880" imgH="177480" progId="Equation.3">
              <p:embed/>
            </p:oleObj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>
            <a:off x="3635375" y="3429000"/>
            <a:ext cx="22320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3203575" y="3284538"/>
          <a:ext cx="377825" cy="288925"/>
        </p:xfrm>
        <a:graphic>
          <a:graphicData uri="http://schemas.openxmlformats.org/presentationml/2006/ole">
            <p:oleObj spid="_x0000_s3077" name="Формула" r:id="rId6" imgW="177480" imgH="126720" progId="Equation.3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4356100" y="3500438"/>
          <a:ext cx="431800" cy="433387"/>
        </p:xfrm>
        <a:graphic>
          <a:graphicData uri="http://schemas.openxmlformats.org/presentationml/2006/ole">
            <p:oleObj spid="_x0000_s3078" name="Формула" r:id="rId7" imgW="152280" imgH="215640" progId="Equation.3">
              <p:embed/>
            </p:oleObj>
          </a:graphicData>
        </a:graphic>
      </p:graphicFrame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4572000" y="2997200"/>
          <a:ext cx="874713" cy="360363"/>
        </p:xfrm>
        <a:graphic>
          <a:graphicData uri="http://schemas.openxmlformats.org/presentationml/2006/ole">
            <p:oleObj spid="_x0000_s3079" name="Формула" r:id="rId8" imgW="647640" imgH="266400" progId="Equation.3">
              <p:embed/>
            </p:oleObj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5508625" y="2924175"/>
          <a:ext cx="382588" cy="420688"/>
        </p:xfrm>
        <a:graphic>
          <a:graphicData uri="http://schemas.openxmlformats.org/presentationml/2006/ole">
            <p:oleObj spid="_x0000_s3080" name="Формула" r:id="rId9" imgW="177480" imgH="228600" progId="Equation.3">
              <p:embed/>
            </p:oleObj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3851275" y="2924175"/>
          <a:ext cx="350838" cy="503238"/>
        </p:xfrm>
        <a:graphic>
          <a:graphicData uri="http://schemas.openxmlformats.org/presentationml/2006/ole">
            <p:oleObj spid="_x0000_s3081" name="Формула" r:id="rId10" imgW="203040" imgH="291960" progId="Equation.3">
              <p:embed/>
            </p:oleObj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4284663" y="2997200"/>
          <a:ext cx="287337" cy="287338"/>
        </p:xfrm>
        <a:graphic>
          <a:graphicData uri="http://schemas.openxmlformats.org/presentationml/2006/ole">
            <p:oleObj spid="_x0000_s3082" name="Формула" r:id="rId11" imgW="177480" imgH="177480" progId="Equation.3">
              <p:embed/>
            </p:oleObj>
          </a:graphicData>
        </a:graphic>
      </p:graphicFrame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900113" y="2781300"/>
            <a:ext cx="650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490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971550" y="3429000"/>
            <a:ext cx="422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·5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900113" y="4076700"/>
            <a:ext cx="1135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(14 – 1)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971550" y="4076700"/>
            <a:ext cx="49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14</a:t>
            </a:r>
            <a:endParaRPr lang="ru-RU" sz="2400">
              <a:latin typeface="Calibri" pitchFamily="34" charset="0"/>
            </a:endParaRPr>
          </a:p>
        </p:txBody>
      </p:sp>
      <p:graphicFrame>
        <p:nvGraphicFramePr>
          <p:cNvPr id="39" name="Object 11"/>
          <p:cNvGraphicFramePr>
            <a:graphicFrameLocks noChangeAspect="1"/>
          </p:cNvGraphicFramePr>
          <p:nvPr/>
        </p:nvGraphicFramePr>
        <p:xfrm>
          <a:off x="3419475" y="4221163"/>
          <a:ext cx="2049463" cy="647700"/>
        </p:xfrm>
        <a:graphic>
          <a:graphicData uri="http://schemas.openxmlformats.org/presentationml/2006/ole">
            <p:oleObj spid="_x0000_s3083" name="Формула" r:id="rId12" imgW="1726920" imgH="545760" progId="Equation.3">
              <p:embed/>
            </p:oleObj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6443663" y="4365625"/>
          <a:ext cx="1866900" cy="304800"/>
        </p:xfrm>
        <a:graphic>
          <a:graphicData uri="http://schemas.openxmlformats.org/presentationml/2006/ole">
            <p:oleObj spid="_x0000_s3084" name="Формула" r:id="rId13" imgW="1866600" imgH="304560" progId="Equation.3">
              <p:embed/>
            </p:oleObj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611188" y="5157788"/>
          <a:ext cx="1855787" cy="287337"/>
        </p:xfrm>
        <a:graphic>
          <a:graphicData uri="http://schemas.openxmlformats.org/presentationml/2006/ole">
            <p:oleObj spid="_x0000_s3085" name="Формула" r:id="rId14" imgW="1473120" imgH="228600" progId="Equation.3">
              <p:embed/>
            </p:oleObj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3276600" y="5157788"/>
          <a:ext cx="1295400" cy="288925"/>
        </p:xfrm>
        <a:graphic>
          <a:graphicData uri="http://schemas.openxmlformats.org/presentationml/2006/ole">
            <p:oleObj spid="_x0000_s3086" name="Формула" r:id="rId15" imgW="1079280" imgH="241200" progId="Equation.3">
              <p:embed/>
            </p:oleObj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5148263" y="5013325"/>
          <a:ext cx="1409700" cy="584200"/>
        </p:xfrm>
        <a:graphic>
          <a:graphicData uri="http://schemas.openxmlformats.org/presentationml/2006/ole">
            <p:oleObj spid="_x0000_s3087" name="Формула" r:id="rId16" imgW="1409400" imgH="583920" progId="Equation.3">
              <p:embed/>
            </p:oleObj>
          </a:graphicData>
        </a:graphic>
      </p:graphicFrame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2555875" y="5949950"/>
            <a:ext cx="7921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(n-1)</a:t>
            </a: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755650" y="5949950"/>
            <a:ext cx="4476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n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1187450" y="5949950"/>
            <a:ext cx="4079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=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1547813" y="5949950"/>
            <a:ext cx="4413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1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1" name="Прямоугольник 50"/>
          <p:cNvSpPr>
            <a:spLocks noChangeArrowheads="1"/>
          </p:cNvSpPr>
          <p:nvPr/>
        </p:nvSpPr>
        <p:spPr bwMode="auto">
          <a:xfrm>
            <a:off x="1979613" y="602138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+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2339975" y="5949950"/>
            <a:ext cx="3492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d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1042988" y="3429000"/>
            <a:ext cx="350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5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755650" y="5949950"/>
            <a:ext cx="5445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14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2627313" y="5949950"/>
            <a:ext cx="5778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·13</a:t>
            </a:r>
            <a:endParaRPr lang="ru-RU" sz="2400">
              <a:latin typeface="Calibri" pitchFamily="34" charset="0"/>
            </a:endParaRPr>
          </a:p>
        </p:txBody>
      </p:sp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6227763" y="5013325"/>
          <a:ext cx="317500" cy="584200"/>
        </p:xfrm>
        <a:graphic>
          <a:graphicData uri="http://schemas.openxmlformats.org/presentationml/2006/ole">
            <p:oleObj spid="_x0000_s3088" name="Формула" r:id="rId17" imgW="317160" imgH="583920" progId="Equation.3">
              <p:embed/>
            </p:oleObj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3986213" y="5938838"/>
          <a:ext cx="1841500" cy="406400"/>
        </p:xfrm>
        <a:graphic>
          <a:graphicData uri="http://schemas.openxmlformats.org/presentationml/2006/ole">
            <p:oleObj spid="_x0000_s3089" name="Формула" r:id="rId18" imgW="1841400" imgH="406080" progId="Equation.3">
              <p:embed/>
            </p:oleObj>
          </a:graphicData>
        </a:graphic>
      </p:graphicFrame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6588125" y="6308725"/>
            <a:ext cx="1087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Ответ. </a:t>
            </a:r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65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6" name="Управляющая кнопка: далее 55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71676E-6 L 0.17691 0.05041 " pathEditMode="relative" rAng="0" ptsTypes="AA">
                                      <p:cBhvr>
                                        <p:cTn id="1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25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4798E-6 L 0.32292 -0.07538 " pathEditMode="relative" rAng="0" ptsTypes="AA">
                                      <p:cBhvr>
                                        <p:cTn id="1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-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1214E-6 L 0.38594 -0.16971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-85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3699E-6 L 0.56355 -0.12786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500"/>
                            </p:stCondLst>
                            <p:childTnLst>
                              <p:par>
                                <p:cTn id="16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7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2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7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2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9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02312E-6 L 0.06753 0.36508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182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"/>
                            </p:stCondLst>
                            <p:childTnLst>
                              <p:par>
                                <p:cTn id="2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23699E-6 L -0.42674 0.12531 " pathEditMode="relative" rAng="0" ptsTypes="AA">
                                      <p:cBhvr>
                                        <p:cTn id="267" dur="2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500"/>
                            </p:stCondLst>
                            <p:childTnLst>
                              <p:par>
                                <p:cTn id="269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0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7" dur="2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000"/>
                            </p:stCondLst>
                            <p:childTnLst>
                              <p:par>
                                <p:cTn id="2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 animBg="1"/>
      <p:bldP spid="23" grpId="0" animBg="1"/>
      <p:bldP spid="23" grpId="1" animBg="1"/>
      <p:bldP spid="21" grpId="0" animBg="1"/>
      <p:bldP spid="21" grpId="1" animBg="1"/>
      <p:bldP spid="19" grpId="0" animBg="1"/>
      <p:bldP spid="19" grpId="1" animBg="1"/>
      <p:bldP spid="17" grpId="0" animBg="1"/>
      <p:bldP spid="17" grpId="1" animBg="1"/>
      <p:bldP spid="16" grpId="0" animBg="1"/>
      <p:bldP spid="16" grpId="1" animBg="1"/>
      <p:bldP spid="18" grpId="0"/>
      <p:bldP spid="20" grpId="0"/>
      <p:bldP spid="22" grpId="0"/>
      <p:bldP spid="2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47" grpId="0"/>
      <p:bldP spid="47" grpId="1"/>
      <p:bldP spid="48" grpId="0"/>
      <p:bldP spid="48" grpId="1"/>
      <p:bldP spid="49" grpId="0"/>
      <p:bldP spid="50" grpId="0"/>
      <p:bldP spid="50" grpId="1"/>
      <p:bldP spid="51" grpId="0"/>
      <p:bldP spid="52" grpId="0"/>
      <p:bldP spid="52" grpId="1"/>
      <p:bldP spid="53" grpId="0"/>
      <p:bldP spid="53" grpId="1"/>
      <p:bldP spid="54" grpId="0"/>
      <p:bldP spid="55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Овал 56"/>
          <p:cNvSpPr/>
          <p:nvPr/>
        </p:nvSpPr>
        <p:spPr>
          <a:xfrm>
            <a:off x="4572000" y="5805488"/>
            <a:ext cx="215900" cy="287337"/>
          </a:xfrm>
          <a:prstGeom prst="ellipse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3348038" y="5949950"/>
            <a:ext cx="215900" cy="215900"/>
          </a:xfrm>
          <a:prstGeom prst="ellipse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827088" y="6021388"/>
            <a:ext cx="144462" cy="215900"/>
          </a:xfrm>
          <a:prstGeom prst="ellipse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Овальная выноска 53"/>
          <p:cNvSpPr/>
          <p:nvPr/>
        </p:nvSpPr>
        <p:spPr>
          <a:xfrm>
            <a:off x="7235825" y="4941888"/>
            <a:ext cx="1296988" cy="574675"/>
          </a:xfrm>
          <a:prstGeom prst="wedgeEllipseCallout">
            <a:avLst>
              <a:gd name="adj1" fmla="val -248020"/>
              <a:gd name="adj2" fmla="val 121690"/>
            </a:avLst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Овальная выноска 52"/>
          <p:cNvSpPr/>
          <p:nvPr/>
        </p:nvSpPr>
        <p:spPr>
          <a:xfrm>
            <a:off x="468313" y="2924175"/>
            <a:ext cx="1079500" cy="649288"/>
          </a:xfrm>
          <a:prstGeom prst="wedgeEllipseCallout">
            <a:avLst>
              <a:gd name="adj1" fmla="val 260401"/>
              <a:gd name="adj2" fmla="val 394911"/>
            </a:avLst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50825" y="1557338"/>
            <a:ext cx="3384550" cy="358775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284663" y="1268413"/>
            <a:ext cx="3887787" cy="4318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50825" y="1916113"/>
            <a:ext cx="6408738" cy="360362"/>
          </a:xfrm>
          <a:prstGeom prst="roundRect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11638" y="1628775"/>
            <a:ext cx="3529012" cy="287338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380288" y="981075"/>
            <a:ext cx="1008062" cy="360363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9388" y="1268413"/>
            <a:ext cx="4105275" cy="360362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123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4142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3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4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5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6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7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8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9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24" name="Прямоугольник 12"/>
          <p:cNvSpPr>
            <a:spLocks noChangeArrowheads="1"/>
          </p:cNvSpPr>
          <p:nvPr/>
        </p:nvSpPr>
        <p:spPr bwMode="auto">
          <a:xfrm>
            <a:off x="1692275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99582)</a:t>
            </a:r>
          </a:p>
        </p:txBody>
      </p:sp>
      <p:sp>
        <p:nvSpPr>
          <p:cNvPr id="4125" name="Прямоугольник 13"/>
          <p:cNvSpPr>
            <a:spLocks noChangeArrowheads="1"/>
          </p:cNvSpPr>
          <p:nvPr/>
        </p:nvSpPr>
        <p:spPr bwMode="auto">
          <a:xfrm>
            <a:off x="179388" y="620713"/>
            <a:ext cx="87852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Турист идет из одного города в другой, каждый день проходя больше, чем в предыдущий день, на одно и то же расстояние. Известно, что за первый день турист прошел 10 километров. Определите, сколько километров прошел турист за третий день, если весь путь он прошел за 6 дней, а расстояние между городами составляет 120 километров.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95288" y="2420938"/>
            <a:ext cx="4032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Введем арифметическую прогрессию 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95288" y="2997200"/>
            <a:ext cx="1044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= 10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468313" y="3716338"/>
            <a:ext cx="7969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n = 6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468313" y="4508500"/>
            <a:ext cx="1198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S</a:t>
            </a:r>
            <a:r>
              <a:rPr lang="en-US" sz="2400" b="1" baseline="-25000">
                <a:latin typeface="Calibri" pitchFamily="34" charset="0"/>
              </a:rPr>
              <a:t>n</a:t>
            </a:r>
            <a:r>
              <a:rPr lang="en-US" sz="2400" b="1">
                <a:latin typeface="Calibri" pitchFamily="34" charset="0"/>
              </a:rPr>
              <a:t> = 120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4500563" y="2997200"/>
          <a:ext cx="474662" cy="576263"/>
        </p:xfrm>
        <a:graphic>
          <a:graphicData uri="http://schemas.openxmlformats.org/presentationml/2006/ole">
            <p:oleObj spid="_x0000_s4098" name="Формула" r:id="rId3" imgW="241200" imgH="291960" progId="Equation.3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508625" y="2852738"/>
          <a:ext cx="242888" cy="342900"/>
        </p:xfrm>
        <a:graphic>
          <a:graphicData uri="http://schemas.openxmlformats.org/presentationml/2006/ole">
            <p:oleObj spid="_x0000_s4099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/>
        </p:nvGraphicFramePr>
        <p:xfrm>
          <a:off x="8027988" y="3141663"/>
          <a:ext cx="288925" cy="376237"/>
        </p:xfrm>
        <a:graphic>
          <a:graphicData uri="http://schemas.openxmlformats.org/presentationml/2006/ole">
            <p:oleObj spid="_x0000_s4100" name="Формула" r:id="rId5" imgW="164880" imgH="177480" progId="Equation.3">
              <p:embed/>
            </p:oleObj>
          </a:graphicData>
        </a:graphic>
      </p:graphicFrame>
      <p:cxnSp>
        <p:nvCxnSpPr>
          <p:cNvPr id="29" name="Прямая соединительная линия 28"/>
          <p:cNvCxnSpPr/>
          <p:nvPr/>
        </p:nvCxnSpPr>
        <p:spPr>
          <a:xfrm>
            <a:off x="5508625" y="3284538"/>
            <a:ext cx="22320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5076825" y="3141663"/>
          <a:ext cx="376238" cy="287337"/>
        </p:xfrm>
        <a:graphic>
          <a:graphicData uri="http://schemas.openxmlformats.org/presentationml/2006/ole">
            <p:oleObj spid="_x0000_s4101" name="Формула" r:id="rId6" imgW="177480" imgH="126720" progId="Equation.3">
              <p:embed/>
            </p:oleObj>
          </a:graphicData>
        </a:graphic>
      </p:graphicFrame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6227763" y="3357563"/>
          <a:ext cx="431800" cy="431800"/>
        </p:xfrm>
        <a:graphic>
          <a:graphicData uri="http://schemas.openxmlformats.org/presentationml/2006/ole">
            <p:oleObj spid="_x0000_s4102" name="Формула" r:id="rId7" imgW="152280" imgH="215640" progId="Equation.3">
              <p:embed/>
            </p:oleObj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6443663" y="2852738"/>
          <a:ext cx="874712" cy="360362"/>
        </p:xfrm>
        <a:graphic>
          <a:graphicData uri="http://schemas.openxmlformats.org/presentationml/2006/ole">
            <p:oleObj spid="_x0000_s4103" name="Формула" r:id="rId8" imgW="647640" imgH="266400" progId="Equation.3">
              <p:embed/>
            </p:oleObj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7380288" y="2781300"/>
          <a:ext cx="384175" cy="419100"/>
        </p:xfrm>
        <a:graphic>
          <a:graphicData uri="http://schemas.openxmlformats.org/presentationml/2006/ole">
            <p:oleObj spid="_x0000_s4104" name="Формула" r:id="rId9" imgW="177480" imgH="228600" progId="Equation.3">
              <p:embed/>
            </p:oleObj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5724525" y="2781300"/>
          <a:ext cx="350838" cy="503238"/>
        </p:xfrm>
        <a:graphic>
          <a:graphicData uri="http://schemas.openxmlformats.org/presentationml/2006/ole">
            <p:oleObj spid="_x0000_s4105" name="Формула" r:id="rId10" imgW="203040" imgH="291960" progId="Equation.3">
              <p:embed/>
            </p:oleObj>
          </a:graphicData>
        </a:graphic>
      </p:graphicFrame>
      <p:graphicFrame>
        <p:nvGraphicFramePr>
          <p:cNvPr id="35" name="Object 11"/>
          <p:cNvGraphicFramePr>
            <a:graphicFrameLocks noChangeAspect="1"/>
          </p:cNvGraphicFramePr>
          <p:nvPr/>
        </p:nvGraphicFramePr>
        <p:xfrm>
          <a:off x="6227763" y="2852738"/>
          <a:ext cx="288925" cy="288925"/>
        </p:xfrm>
        <a:graphic>
          <a:graphicData uri="http://schemas.openxmlformats.org/presentationml/2006/ole">
            <p:oleObj spid="_x0000_s4106" name="Формула" r:id="rId11" imgW="177480" imgH="177480" progId="Equation.3">
              <p:embed/>
            </p:oleObj>
          </a:graphicData>
        </a:graphic>
      </p:graphicFrame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539750" y="5300663"/>
            <a:ext cx="874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3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=</a:t>
            </a:r>
            <a:r>
              <a:rPr lang="ru-RU" sz="2400" b="1">
                <a:latin typeface="Calibri" pitchFamily="34" charset="0"/>
              </a:rPr>
              <a:t> ?</a:t>
            </a: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971550" y="4508500"/>
            <a:ext cx="733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120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827088" y="2997200"/>
            <a:ext cx="64611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·10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900113" y="3716338"/>
            <a:ext cx="463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</a:rPr>
              <a:t>5·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250825" y="3644900"/>
            <a:ext cx="1152525" cy="6477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971550" y="3716338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Calibri" pitchFamily="34" charset="0"/>
              </a:rPr>
              <a:t>6</a:t>
            </a:r>
            <a:endParaRPr lang="ru-RU" sz="2800">
              <a:latin typeface="Calibri" pitchFamily="34" charset="0"/>
            </a:endParaRPr>
          </a:p>
        </p:txBody>
      </p:sp>
      <p:graphicFrame>
        <p:nvGraphicFramePr>
          <p:cNvPr id="44" name="Object 12"/>
          <p:cNvGraphicFramePr>
            <a:graphicFrameLocks noChangeAspect="1"/>
          </p:cNvGraphicFramePr>
          <p:nvPr/>
        </p:nvGraphicFramePr>
        <p:xfrm>
          <a:off x="2916238" y="4149725"/>
          <a:ext cx="1892300" cy="584200"/>
        </p:xfrm>
        <a:graphic>
          <a:graphicData uri="http://schemas.openxmlformats.org/presentationml/2006/ole">
            <p:oleObj spid="_x0000_s4107" name="Формула" r:id="rId12" imgW="1892160" imgH="583920" progId="Equation.3">
              <p:embed/>
            </p:oleObj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5548313" y="4178300"/>
          <a:ext cx="2019300" cy="342900"/>
        </p:xfrm>
        <a:graphic>
          <a:graphicData uri="http://schemas.openxmlformats.org/presentationml/2006/ole">
            <p:oleObj spid="_x0000_s4108" name="Формула" r:id="rId13" imgW="2019240" imgH="342720" progId="Equation.3">
              <p:embed/>
            </p:oleObj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963863" y="5151438"/>
          <a:ext cx="1816100" cy="279400"/>
        </p:xfrm>
        <a:graphic>
          <a:graphicData uri="http://schemas.openxmlformats.org/presentationml/2006/ole">
            <p:oleObj spid="_x0000_s4109" name="Формула" r:id="rId14" imgW="1815840" imgH="279360" progId="Equation.3">
              <p:embed/>
            </p:oleObj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5651500" y="5157788"/>
          <a:ext cx="1104900" cy="279400"/>
        </p:xfrm>
        <a:graphic>
          <a:graphicData uri="http://schemas.openxmlformats.org/presentationml/2006/ole">
            <p:oleObj spid="_x0000_s4110" name="Формула" r:id="rId15" imgW="1104840" imgH="279360" progId="Equation.3">
              <p:embed/>
            </p:oleObj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7524750" y="5084763"/>
          <a:ext cx="660400" cy="279400"/>
        </p:xfrm>
        <a:graphic>
          <a:graphicData uri="http://schemas.openxmlformats.org/presentationml/2006/ole">
            <p:oleObj spid="_x0000_s4111" name="Формула" r:id="rId16" imgW="660240" imgH="279360" progId="Equation.3">
              <p:embed/>
            </p:oleObj>
          </a:graphicData>
        </a:graphic>
      </p:graphicFrame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611188" y="5805488"/>
            <a:ext cx="2139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n</a:t>
            </a:r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 = a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 + d(n-1)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1" name="Прямоугольник 50"/>
          <p:cNvSpPr>
            <a:spLocks noChangeArrowheads="1"/>
          </p:cNvSpPr>
          <p:nvPr/>
        </p:nvSpPr>
        <p:spPr bwMode="auto">
          <a:xfrm>
            <a:off x="3132138" y="5732463"/>
            <a:ext cx="2170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3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=</a:t>
            </a:r>
            <a:r>
              <a:rPr lang="ru-RU" sz="2400" b="1">
                <a:latin typeface="Calibri" pitchFamily="34" charset="0"/>
              </a:rPr>
              <a:t> 10 +4·(3-1)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5651500" y="5732463"/>
            <a:ext cx="1096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3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=</a:t>
            </a:r>
            <a:r>
              <a:rPr lang="ru-RU" sz="2400" b="1">
                <a:latin typeface="Calibri" pitchFamily="34" charset="0"/>
              </a:rPr>
              <a:t> 18</a:t>
            </a:r>
            <a:r>
              <a:rPr lang="ru-RU" b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>
            <a:off x="6588125" y="6308725"/>
            <a:ext cx="1087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Ответ.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18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0" name="Управляющая кнопка: далее 59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31214E-6 L 0.36945 -0.22682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6185E-6 L 0.52761 -0.03815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" y="-1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60116E-6 L 0.63958 -0.14682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" y="-74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6532E-6 L 0.77534 -0.10104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" y="-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5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5" dur="2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0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2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000"/>
                            </p:stCondLst>
                            <p:childTnLst>
                              <p:par>
                                <p:cTn id="2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000"/>
                            </p:stCondLst>
                            <p:childTnLst>
                              <p:par>
                                <p:cTn id="2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000"/>
                            </p:stCondLst>
                            <p:childTnLst>
                              <p:par>
                                <p:cTn id="2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6" grpId="0" animBg="1"/>
      <p:bldP spid="56" grpId="1" animBg="1"/>
      <p:bldP spid="55" grpId="0" animBg="1"/>
      <p:bldP spid="55" grpId="1" animBg="1"/>
      <p:bldP spid="54" grpId="0" animBg="1"/>
      <p:bldP spid="54" grpId="1" animBg="1"/>
      <p:bldP spid="53" grpId="0" animBg="1"/>
      <p:bldP spid="53" grpId="1" animBg="1"/>
      <p:bldP spid="37" grpId="0" animBg="1"/>
      <p:bldP spid="36" grpId="0" animBg="1"/>
      <p:bldP spid="25" grpId="0" animBg="1"/>
      <p:bldP spid="25" grpId="1" animBg="1"/>
      <p:bldP spid="23" grpId="0" animBg="1"/>
      <p:bldP spid="23" grpId="1" animBg="1"/>
      <p:bldP spid="20" grpId="0" animBg="1"/>
      <p:bldP spid="20" grpId="1" animBg="1"/>
      <p:bldP spid="21" grpId="0" animBg="1"/>
      <p:bldP spid="21" grpId="1" animBg="1"/>
      <p:bldP spid="19" grpId="0"/>
      <p:bldP spid="22" grpId="0"/>
      <p:bldP spid="38" grpId="0"/>
      <p:bldP spid="39" grpId="0"/>
      <p:bldP spid="39" grpId="1"/>
      <p:bldP spid="41" grpId="0"/>
      <p:bldP spid="41" grpId="1"/>
      <p:bldP spid="42" grpId="0" animBg="1"/>
      <p:bldP spid="42" grpId="1" animBg="1"/>
      <p:bldP spid="43" grpId="0"/>
      <p:bldP spid="43" grpId="1"/>
      <p:bldP spid="51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Скругленный прямоугольник 54"/>
          <p:cNvSpPr/>
          <p:nvPr/>
        </p:nvSpPr>
        <p:spPr>
          <a:xfrm>
            <a:off x="250825" y="1484313"/>
            <a:ext cx="3384550" cy="4318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4067175" y="1196975"/>
            <a:ext cx="4392613" cy="36036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79388" y="620713"/>
            <a:ext cx="5976937" cy="360362"/>
          </a:xfrm>
          <a:prstGeom prst="roundRect">
            <a:avLst/>
          </a:prstGeom>
          <a:solidFill>
            <a:srgbClr val="9FE6FF"/>
          </a:solidFill>
          <a:ln>
            <a:solidFill>
              <a:srgbClr val="9FE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140200" y="1484313"/>
            <a:ext cx="4535488" cy="431800"/>
          </a:xfrm>
          <a:prstGeom prst="roundRect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50825" y="1196975"/>
            <a:ext cx="3816350" cy="360363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6875463" y="908050"/>
            <a:ext cx="1873250" cy="360363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5142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5166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7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8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9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0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1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2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3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43" name="Прямоугольник 12"/>
          <p:cNvSpPr>
            <a:spLocks noChangeArrowheads="1"/>
          </p:cNvSpPr>
          <p:nvPr/>
        </p:nvSpPr>
        <p:spPr bwMode="auto">
          <a:xfrm>
            <a:off x="1619250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99583)</a:t>
            </a:r>
          </a:p>
        </p:txBody>
      </p:sp>
      <p:sp>
        <p:nvSpPr>
          <p:cNvPr id="5144" name="Прямоугольник 13"/>
          <p:cNvSpPr>
            <a:spLocks noChangeArrowheads="1"/>
          </p:cNvSpPr>
          <p:nvPr/>
        </p:nvSpPr>
        <p:spPr bwMode="auto">
          <a:xfrm>
            <a:off x="179388" y="549275"/>
            <a:ext cx="8964612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Грузовик перевозит партию щебня массой 210 тонн, ежедневно увеличивая норму перевозки на одно и то же число тонн. Известно, что за первый день было перевезено 2 тонны щебня. Определите, сколько тонн щебня было перевезено на девятый день, если вся работа была выполнена за 14 дней.</a:t>
            </a:r>
          </a:p>
        </p:txBody>
      </p:sp>
      <p:sp>
        <p:nvSpPr>
          <p:cNvPr id="16" name="Овал 15"/>
          <p:cNvSpPr/>
          <p:nvPr/>
        </p:nvSpPr>
        <p:spPr>
          <a:xfrm>
            <a:off x="4500563" y="5373688"/>
            <a:ext cx="215900" cy="287337"/>
          </a:xfrm>
          <a:prstGeom prst="ellipse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419475" y="5516563"/>
            <a:ext cx="215900" cy="215900"/>
          </a:xfrm>
          <a:prstGeom prst="ellipse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27088" y="5589588"/>
            <a:ext cx="144462" cy="215900"/>
          </a:xfrm>
          <a:prstGeom prst="ellipse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ьная выноска 18"/>
          <p:cNvSpPr/>
          <p:nvPr/>
        </p:nvSpPr>
        <p:spPr>
          <a:xfrm>
            <a:off x="7235825" y="4508500"/>
            <a:ext cx="1296988" cy="576263"/>
          </a:xfrm>
          <a:prstGeom prst="wedgeEllipseCallout">
            <a:avLst>
              <a:gd name="adj1" fmla="val -282696"/>
              <a:gd name="adj2" fmla="val 108238"/>
            </a:avLst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ьная выноска 19"/>
          <p:cNvSpPr/>
          <p:nvPr/>
        </p:nvSpPr>
        <p:spPr>
          <a:xfrm>
            <a:off x="468313" y="2492375"/>
            <a:ext cx="1079500" cy="649288"/>
          </a:xfrm>
          <a:prstGeom prst="wedgeEllipseCallout">
            <a:avLst>
              <a:gd name="adj1" fmla="val 257531"/>
              <a:gd name="adj2" fmla="val 409260"/>
            </a:avLst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95288" y="1989138"/>
            <a:ext cx="40322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Введем арифметическую прогрессию 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95288" y="2565400"/>
            <a:ext cx="88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1</a:t>
            </a:r>
            <a:r>
              <a:rPr lang="en-US" sz="2400" b="1">
                <a:latin typeface="Calibri" pitchFamily="34" charset="0"/>
              </a:rPr>
              <a:t> = 2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468313" y="3284538"/>
            <a:ext cx="952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n = 14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468313" y="4076700"/>
            <a:ext cx="1198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S</a:t>
            </a:r>
            <a:r>
              <a:rPr lang="en-US" sz="2400" b="1" baseline="-25000">
                <a:latin typeface="Calibri" pitchFamily="34" charset="0"/>
              </a:rPr>
              <a:t>n</a:t>
            </a:r>
            <a:r>
              <a:rPr lang="en-US" sz="2400" b="1">
                <a:latin typeface="Calibri" pitchFamily="34" charset="0"/>
              </a:rPr>
              <a:t> = 210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500563" y="2565400"/>
          <a:ext cx="474662" cy="576263"/>
        </p:xfrm>
        <a:graphic>
          <a:graphicData uri="http://schemas.openxmlformats.org/presentationml/2006/ole">
            <p:oleObj spid="_x0000_s5122" name="Формула" r:id="rId3" imgW="241200" imgH="291960" progId="Equation.3">
              <p:embed/>
            </p:oleObj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5508625" y="2420938"/>
          <a:ext cx="242888" cy="342900"/>
        </p:xfrm>
        <a:graphic>
          <a:graphicData uri="http://schemas.openxmlformats.org/presentationml/2006/ole">
            <p:oleObj spid="_x0000_s5123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8027988" y="2708275"/>
          <a:ext cx="288925" cy="377825"/>
        </p:xfrm>
        <a:graphic>
          <a:graphicData uri="http://schemas.openxmlformats.org/presentationml/2006/ole">
            <p:oleObj spid="_x0000_s5124" name="Формула" r:id="rId5" imgW="164880" imgH="177480" progId="Equation.3">
              <p:embed/>
            </p:oleObj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>
            <a:off x="5508625" y="2852738"/>
            <a:ext cx="22320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5076825" y="2708275"/>
          <a:ext cx="376238" cy="288925"/>
        </p:xfrm>
        <a:graphic>
          <a:graphicData uri="http://schemas.openxmlformats.org/presentationml/2006/ole">
            <p:oleObj spid="_x0000_s5125" name="Формула" r:id="rId6" imgW="177480" imgH="126720" progId="Equation.3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6227763" y="2924175"/>
          <a:ext cx="431800" cy="433388"/>
        </p:xfrm>
        <a:graphic>
          <a:graphicData uri="http://schemas.openxmlformats.org/presentationml/2006/ole">
            <p:oleObj spid="_x0000_s5126" name="Формула" r:id="rId7" imgW="152280" imgH="215640" progId="Equation.3">
              <p:embed/>
            </p:oleObj>
          </a:graphicData>
        </a:graphic>
      </p:graphicFrame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6443663" y="2420938"/>
          <a:ext cx="874712" cy="360362"/>
        </p:xfrm>
        <a:graphic>
          <a:graphicData uri="http://schemas.openxmlformats.org/presentationml/2006/ole">
            <p:oleObj spid="_x0000_s5127" name="Формула" r:id="rId8" imgW="647640" imgH="266400" progId="Equation.3">
              <p:embed/>
            </p:oleObj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7380288" y="2349500"/>
          <a:ext cx="384175" cy="419100"/>
        </p:xfrm>
        <a:graphic>
          <a:graphicData uri="http://schemas.openxmlformats.org/presentationml/2006/ole">
            <p:oleObj spid="_x0000_s5128" name="Формула" r:id="rId9" imgW="177480" imgH="228600" progId="Equation.3">
              <p:embed/>
            </p:oleObj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5724525" y="2349500"/>
          <a:ext cx="350838" cy="503238"/>
        </p:xfrm>
        <a:graphic>
          <a:graphicData uri="http://schemas.openxmlformats.org/presentationml/2006/ole">
            <p:oleObj spid="_x0000_s5129" name="Формула" r:id="rId10" imgW="203040" imgH="291960" progId="Equation.3">
              <p:embed/>
            </p:oleObj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6227763" y="2420938"/>
          <a:ext cx="288925" cy="287337"/>
        </p:xfrm>
        <a:graphic>
          <a:graphicData uri="http://schemas.openxmlformats.org/presentationml/2006/ole">
            <p:oleObj spid="_x0000_s5130" name="Формула" r:id="rId11" imgW="177480" imgH="177480" progId="Equation.3">
              <p:embed/>
            </p:oleObj>
          </a:graphicData>
        </a:graphic>
      </p:graphicFrame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539750" y="4868863"/>
            <a:ext cx="874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9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=</a:t>
            </a:r>
            <a:r>
              <a:rPr lang="ru-RU" sz="2400" b="1">
                <a:latin typeface="Calibri" pitchFamily="34" charset="0"/>
              </a:rPr>
              <a:t> ?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971550" y="4076700"/>
            <a:ext cx="733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210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827088" y="2565400"/>
            <a:ext cx="4635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·2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900113" y="3284538"/>
            <a:ext cx="549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13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250825" y="3213100"/>
            <a:ext cx="1152525" cy="6477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900113" y="3284538"/>
            <a:ext cx="549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alibri" pitchFamily="34" charset="0"/>
              </a:rPr>
              <a:t>14</a:t>
            </a:r>
            <a:endParaRPr lang="ru-RU" sz="2800">
              <a:latin typeface="Calibri" pitchFamily="34" charset="0"/>
            </a:endParaRPr>
          </a:p>
        </p:txBody>
      </p:sp>
      <p:graphicFrame>
        <p:nvGraphicFramePr>
          <p:cNvPr id="41" name="Object 11"/>
          <p:cNvGraphicFramePr>
            <a:graphicFrameLocks noChangeAspect="1"/>
          </p:cNvGraphicFramePr>
          <p:nvPr/>
        </p:nvGraphicFramePr>
        <p:xfrm>
          <a:off x="2852738" y="3716338"/>
          <a:ext cx="2019300" cy="584200"/>
        </p:xfrm>
        <a:graphic>
          <a:graphicData uri="http://schemas.openxmlformats.org/presentationml/2006/ole">
            <p:oleObj spid="_x0000_s5131" name="Формула" r:id="rId12" imgW="2019240" imgH="583920" progId="Equation.3">
              <p:embed/>
            </p:oleObj>
          </a:graphicData>
        </a:graphic>
      </p:graphicFrame>
      <p:graphicFrame>
        <p:nvGraphicFramePr>
          <p:cNvPr id="42" name="Object 12"/>
          <p:cNvGraphicFramePr>
            <a:graphicFrameLocks noChangeAspect="1"/>
          </p:cNvGraphicFramePr>
          <p:nvPr/>
        </p:nvGraphicFramePr>
        <p:xfrm>
          <a:off x="5548313" y="3746500"/>
          <a:ext cx="2019300" cy="342900"/>
        </p:xfrm>
        <a:graphic>
          <a:graphicData uri="http://schemas.openxmlformats.org/presentationml/2006/ole">
            <p:oleObj spid="_x0000_s5132" name="Формула" r:id="rId13" imgW="2019240" imgH="342720" progId="Equation.3">
              <p:embed/>
            </p:oleObj>
          </a:graphicData>
        </a:graphic>
      </p:graphicFrame>
      <p:graphicFrame>
        <p:nvGraphicFramePr>
          <p:cNvPr id="43" name="Object 13"/>
          <p:cNvGraphicFramePr>
            <a:graphicFrameLocks noChangeAspect="1"/>
          </p:cNvGraphicFramePr>
          <p:nvPr/>
        </p:nvGraphicFramePr>
        <p:xfrm>
          <a:off x="2951163" y="4719638"/>
          <a:ext cx="1841500" cy="279400"/>
        </p:xfrm>
        <a:graphic>
          <a:graphicData uri="http://schemas.openxmlformats.org/presentationml/2006/ole">
            <p:oleObj spid="_x0000_s5133" name="Формула" r:id="rId14" imgW="1841400" imgH="279360" progId="Equation.3">
              <p:embed/>
            </p:oleObj>
          </a:graphicData>
        </a:graphic>
      </p:graphicFrame>
      <p:graphicFrame>
        <p:nvGraphicFramePr>
          <p:cNvPr id="44" name="Object 14"/>
          <p:cNvGraphicFramePr>
            <a:graphicFrameLocks noChangeAspect="1"/>
          </p:cNvGraphicFramePr>
          <p:nvPr/>
        </p:nvGraphicFramePr>
        <p:xfrm>
          <a:off x="5581650" y="4724400"/>
          <a:ext cx="1244600" cy="279400"/>
        </p:xfrm>
        <a:graphic>
          <a:graphicData uri="http://schemas.openxmlformats.org/presentationml/2006/ole">
            <p:oleObj spid="_x0000_s5134" name="Формула" r:id="rId15" imgW="1244520" imgH="279360" progId="Equation.3">
              <p:embed/>
            </p:oleObj>
          </a:graphicData>
        </a:graphic>
      </p:graphicFrame>
      <p:graphicFrame>
        <p:nvGraphicFramePr>
          <p:cNvPr id="45" name="Object 15"/>
          <p:cNvGraphicFramePr>
            <a:graphicFrameLocks noChangeAspect="1"/>
          </p:cNvGraphicFramePr>
          <p:nvPr/>
        </p:nvGraphicFramePr>
        <p:xfrm>
          <a:off x="7524750" y="4652963"/>
          <a:ext cx="660400" cy="279400"/>
        </p:xfrm>
        <a:graphic>
          <a:graphicData uri="http://schemas.openxmlformats.org/presentationml/2006/ole">
            <p:oleObj spid="_x0000_s5135" name="Формула" r:id="rId16" imgW="660240" imgH="279360" progId="Equation.3">
              <p:embed/>
            </p:oleObj>
          </a:graphicData>
        </a:graphic>
      </p:graphicFrame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611188" y="5373688"/>
            <a:ext cx="2139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n</a:t>
            </a:r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 = a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 + d(n-1)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3203575" y="5300663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9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=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2</a:t>
            </a:r>
            <a:r>
              <a:rPr lang="ru-RU" sz="2400" b="1">
                <a:latin typeface="Calibri" pitchFamily="34" charset="0"/>
              </a:rPr>
              <a:t> +</a:t>
            </a:r>
            <a:r>
              <a:rPr lang="en-US" sz="2400" b="1">
                <a:latin typeface="Calibri" pitchFamily="34" charset="0"/>
              </a:rPr>
              <a:t>2</a:t>
            </a:r>
            <a:r>
              <a:rPr lang="ru-RU" sz="2400" b="1">
                <a:latin typeface="Calibri" pitchFamily="34" charset="0"/>
              </a:rPr>
              <a:t>·(</a:t>
            </a:r>
            <a:r>
              <a:rPr lang="en-US" sz="2400" b="1">
                <a:latin typeface="Calibri" pitchFamily="34" charset="0"/>
              </a:rPr>
              <a:t>9</a:t>
            </a:r>
            <a:r>
              <a:rPr lang="ru-RU" sz="2400" b="1">
                <a:latin typeface="Calibri" pitchFamily="34" charset="0"/>
              </a:rPr>
              <a:t>-1)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5651500" y="5300663"/>
            <a:ext cx="1096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a</a:t>
            </a:r>
            <a:r>
              <a:rPr lang="en-US" sz="2400" b="1" baseline="-25000">
                <a:latin typeface="Calibri" pitchFamily="34" charset="0"/>
              </a:rPr>
              <a:t>9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=</a:t>
            </a:r>
            <a:r>
              <a:rPr lang="ru-RU" sz="2400" b="1">
                <a:latin typeface="Calibri" pitchFamily="34" charset="0"/>
              </a:rPr>
              <a:t> 18</a:t>
            </a:r>
            <a:r>
              <a:rPr lang="ru-RU" b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6516688" y="6237288"/>
            <a:ext cx="1087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Ответ.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18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6" name="Управляющая кнопка: далее 55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48555E-6 L 0.36944 -0.22682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4509E-6 L 0.5276 -0.02774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" y="-14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42775E-6 L 0.63785 -0.14289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" y="-71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393 L 0.77309 -0.10104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7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000"/>
                            </p:stCondLst>
                            <p:childTnLst>
                              <p:par>
                                <p:cTn id="2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000"/>
                            </p:stCondLst>
                            <p:childTnLst>
                              <p:par>
                                <p:cTn id="2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"/>
                            </p:stCondLst>
                            <p:childTnLst>
                              <p:par>
                                <p:cTn id="2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4" grpId="0" animBg="1"/>
      <p:bldP spid="54" grpId="1" animBg="1"/>
      <p:bldP spid="53" grpId="0" animBg="1"/>
      <p:bldP spid="53" grpId="1" animBg="1"/>
      <p:bldP spid="52" grpId="0" animBg="1"/>
      <p:bldP spid="52" grpId="1" animBg="1"/>
      <p:bldP spid="51" grpId="0" animBg="1"/>
      <p:bldP spid="51" grpId="1" animBg="1"/>
      <p:bldP spid="50" grpId="0" animBg="1"/>
      <p:bldP spid="50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2" grpId="0"/>
      <p:bldP spid="23" grpId="0"/>
      <p:bldP spid="35" grpId="0"/>
      <p:bldP spid="36" grpId="0"/>
      <p:bldP spid="36" grpId="1"/>
      <p:bldP spid="38" grpId="0"/>
      <p:bldP spid="38" grpId="1"/>
      <p:bldP spid="39" grpId="0" animBg="1"/>
      <p:bldP spid="39" grpId="1" animBg="1"/>
      <p:bldP spid="40" grpId="0"/>
      <p:bldP spid="40" grpId="1"/>
      <p:bldP spid="47" grpId="0"/>
      <p:bldP spid="4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250825" y="1628775"/>
            <a:ext cx="6481763" cy="360363"/>
          </a:xfrm>
          <a:prstGeom prst="roundRect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79388" y="1844675"/>
            <a:ext cx="4392612" cy="504825"/>
          </a:xfrm>
          <a:prstGeom prst="roundRect">
            <a:avLst/>
          </a:prstGeom>
          <a:solidFill>
            <a:srgbClr val="9FE6FF"/>
          </a:solidFill>
          <a:ln>
            <a:solidFill>
              <a:srgbClr val="9FE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235825" y="1628775"/>
            <a:ext cx="1439863" cy="287338"/>
          </a:xfrm>
          <a:prstGeom prst="roundRect">
            <a:avLst/>
          </a:prstGeom>
          <a:solidFill>
            <a:srgbClr val="9FE6FF"/>
          </a:solidFill>
          <a:ln>
            <a:solidFill>
              <a:srgbClr val="9FE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9388" y="1268413"/>
            <a:ext cx="8424862" cy="4318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804025" y="981075"/>
            <a:ext cx="2089150" cy="36036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6158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6174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6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7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8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79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80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81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9" name="Прямоугольник 12"/>
          <p:cNvSpPr>
            <a:spLocks noChangeArrowheads="1"/>
          </p:cNvSpPr>
          <p:nvPr/>
        </p:nvSpPr>
        <p:spPr bwMode="auto">
          <a:xfrm>
            <a:off x="1619250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99584)</a:t>
            </a:r>
          </a:p>
        </p:txBody>
      </p:sp>
      <p:sp>
        <p:nvSpPr>
          <p:cNvPr id="6160" name="Прямоугольник 17"/>
          <p:cNvSpPr>
            <a:spLocks noChangeArrowheads="1"/>
          </p:cNvSpPr>
          <p:nvPr/>
        </p:nvSpPr>
        <p:spPr bwMode="auto">
          <a:xfrm>
            <a:off x="179388" y="620713"/>
            <a:ext cx="896461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Улитка ползет от одного дерева до другого. Каждый день она проползает на одно и то же расстояние больше, чем в предыдущий день. Известно, что за первый и последний дни улитка проползла в общей сложности 10 метров. Определите, сколько дней улитка потратила на весь путь, если расстояние между деревьями равно 150 метрам.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6011863" y="6308725"/>
            <a:ext cx="1439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:</a:t>
            </a:r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 30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95288" y="2349500"/>
            <a:ext cx="8504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Пусть улитка проползает в первый день </a:t>
            </a:r>
            <a:r>
              <a:rPr lang="ru-RU" b="1" i="1">
                <a:latin typeface="Calibri" pitchFamily="34" charset="0"/>
              </a:rPr>
              <a:t>а₁ метров,  </a:t>
            </a:r>
            <a:r>
              <a:rPr lang="ru-RU" b="1">
                <a:latin typeface="Calibri" pitchFamily="34" charset="0"/>
              </a:rPr>
              <a:t>во второй день </a:t>
            </a:r>
            <a:r>
              <a:rPr lang="ru-RU" b="1" i="1">
                <a:latin typeface="Calibri" pitchFamily="34" charset="0"/>
              </a:rPr>
              <a:t>а₂ метров …</a:t>
            </a:r>
            <a:endParaRPr lang="ru-RU" b="1">
              <a:latin typeface="Calibri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95288" y="2781300"/>
            <a:ext cx="3352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в последний день – </a:t>
            </a:r>
            <a:r>
              <a:rPr lang="ru-RU" b="1" i="1">
                <a:latin typeface="Calibri" pitchFamily="34" charset="0"/>
              </a:rPr>
              <a:t>а</a:t>
            </a:r>
            <a:r>
              <a:rPr lang="en-US" sz="1100" b="1" i="1">
                <a:latin typeface="Calibri" pitchFamily="34" charset="0"/>
              </a:rPr>
              <a:t>n</a:t>
            </a:r>
            <a:r>
              <a:rPr lang="ru-RU" sz="1100" b="1" i="1">
                <a:latin typeface="Calibri" pitchFamily="34" charset="0"/>
              </a:rPr>
              <a:t>  </a:t>
            </a:r>
            <a:r>
              <a:rPr lang="ru-RU" b="1" i="1">
                <a:latin typeface="Calibri" pitchFamily="34" charset="0"/>
              </a:rPr>
              <a:t>метров.</a:t>
            </a:r>
            <a:endParaRPr lang="ru-RU" sz="1100" b="1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468313" y="3213100"/>
            <a:ext cx="1597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1</a:t>
            </a:r>
            <a:r>
              <a:rPr lang="pt-BR" sz="2400" b="1">
                <a:latin typeface="Calibri" pitchFamily="34" charset="0"/>
              </a:rPr>
              <a:t> + a</a:t>
            </a:r>
            <a:r>
              <a:rPr lang="pt-BR" sz="2400" b="1" baseline="-25000">
                <a:latin typeface="Calibri" pitchFamily="34" charset="0"/>
              </a:rPr>
              <a:t>n</a:t>
            </a:r>
            <a:r>
              <a:rPr lang="pt-BR" sz="2400" b="1">
                <a:latin typeface="Calibri" pitchFamily="34" charset="0"/>
              </a:rPr>
              <a:t> = 10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539750" y="3716338"/>
            <a:ext cx="1198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S</a:t>
            </a:r>
            <a:r>
              <a:rPr lang="pt-BR" sz="2400" b="1" baseline="-25000">
                <a:latin typeface="Calibri" pitchFamily="34" charset="0"/>
              </a:rPr>
              <a:t>n</a:t>
            </a:r>
            <a:r>
              <a:rPr lang="pt-BR" sz="2400" b="1">
                <a:latin typeface="Calibri" pitchFamily="34" charset="0"/>
              </a:rPr>
              <a:t> = 150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4284663" y="4292600"/>
          <a:ext cx="474662" cy="576263"/>
        </p:xfrm>
        <a:graphic>
          <a:graphicData uri="http://schemas.openxmlformats.org/presentationml/2006/ole">
            <p:oleObj spid="_x0000_s6146" name="Формула" r:id="rId4" imgW="241200" imgH="291960" progId="Equation.3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5076825" y="4076700"/>
          <a:ext cx="1008063" cy="463550"/>
        </p:xfrm>
        <a:graphic>
          <a:graphicData uri="http://schemas.openxmlformats.org/presentationml/2006/ole">
            <p:oleObj spid="_x0000_s6147" name="Формула" r:id="rId5" imgW="634680" imgH="291960" progId="Equation.3">
              <p:embed/>
            </p:oleObj>
          </a:graphicData>
        </a:graphic>
      </p:graphicFrame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6300788" y="4365625"/>
          <a:ext cx="287337" cy="376238"/>
        </p:xfrm>
        <a:graphic>
          <a:graphicData uri="http://schemas.openxmlformats.org/presentationml/2006/ole">
            <p:oleObj spid="_x0000_s6148" name="Формула" r:id="rId6" imgW="164880" imgH="177480" progId="Equation.3">
              <p:embed/>
            </p:oleObj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5148263" y="4581525"/>
            <a:ext cx="792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4716463" y="4437063"/>
          <a:ext cx="376237" cy="287337"/>
        </p:xfrm>
        <a:graphic>
          <a:graphicData uri="http://schemas.openxmlformats.org/presentationml/2006/ole">
            <p:oleObj spid="_x0000_s6149" name="Формула" r:id="rId7" imgW="177480" imgH="126720" progId="Equation.3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5292725" y="4652963"/>
          <a:ext cx="431800" cy="431800"/>
        </p:xfrm>
        <a:graphic>
          <a:graphicData uri="http://schemas.openxmlformats.org/presentationml/2006/ole">
            <p:oleObj spid="_x0000_s6150" name="Формула" r:id="rId8" imgW="152280" imgH="215640" progId="Equation.3">
              <p:embed/>
            </p:oleObj>
          </a:graphicData>
        </a:graphic>
      </p:graphicFrame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3348038" y="3213100"/>
            <a:ext cx="3532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За </a:t>
            </a:r>
            <a:r>
              <a:rPr lang="en-US" b="1" i="1">
                <a:latin typeface="Calibri" pitchFamily="34" charset="0"/>
              </a:rPr>
              <a:t>n</a:t>
            </a:r>
            <a:r>
              <a:rPr lang="ru-RU" b="1" i="1">
                <a:latin typeface="Calibri" pitchFamily="34" charset="0"/>
              </a:rPr>
              <a:t> </a:t>
            </a:r>
            <a:r>
              <a:rPr lang="ru-RU" b="1">
                <a:latin typeface="Calibri" pitchFamily="34" charset="0"/>
              </a:rPr>
              <a:t>дней улитка проползла путь: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611188" y="4292600"/>
            <a:ext cx="790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Calibri" pitchFamily="34" charset="0"/>
              </a:rPr>
              <a:t>n</a:t>
            </a:r>
            <a:r>
              <a:rPr lang="ru-RU" sz="2400" b="1" i="1">
                <a:latin typeface="Calibri" pitchFamily="34" charset="0"/>
              </a:rPr>
              <a:t>  - ?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1042988" y="3716338"/>
            <a:ext cx="652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150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179388" y="3213100"/>
            <a:ext cx="2016125" cy="5032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4932363" y="4005263"/>
            <a:ext cx="1223962" cy="57626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1547813" y="3213100"/>
            <a:ext cx="495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10</a:t>
            </a:r>
            <a:endParaRPr lang="ru-RU" sz="2400">
              <a:latin typeface="Calibri" pitchFamily="34" charset="0"/>
            </a:endParaRPr>
          </a:p>
        </p:txBody>
      </p:sp>
      <p:graphicFrame>
        <p:nvGraphicFramePr>
          <p:cNvPr id="41" name="Object 8"/>
          <p:cNvGraphicFramePr>
            <a:graphicFrameLocks noChangeAspect="1"/>
          </p:cNvGraphicFramePr>
          <p:nvPr/>
        </p:nvGraphicFramePr>
        <p:xfrm>
          <a:off x="900113" y="5373688"/>
          <a:ext cx="1092200" cy="279400"/>
        </p:xfrm>
        <a:graphic>
          <a:graphicData uri="http://schemas.openxmlformats.org/presentationml/2006/ole">
            <p:oleObj spid="_x0000_s6151" name="Формула" r:id="rId9" imgW="1091880" imgH="279360" progId="Equation.3">
              <p:embed/>
            </p:oleObj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55875" y="5300663"/>
          <a:ext cx="1651000" cy="368300"/>
        </p:xfrm>
        <a:graphic>
          <a:graphicData uri="http://schemas.openxmlformats.org/presentationml/2006/ole">
            <p:oleObj spid="_x0000_s6152" name="Формула" r:id="rId10" imgW="1650960" imgH="368280" progId="Equation.3">
              <p:embed/>
            </p:oleObj>
          </a:graphicData>
        </a:graphic>
      </p:graphicFrame>
      <p:sp>
        <p:nvSpPr>
          <p:cNvPr id="43" name="Управляющая кнопка: далее 42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31214E-6 L -2.77778E-6 0.04624 C -2.77778E-6 0.06682 0.09219 0.09248 0.16719 0.09248 L 0.33455 0.09248 " pathEditMode="relative" rAng="0" ptsTypes="FfFF">
                                      <p:cBhvr>
                                        <p:cTn id="10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89017E-6 L -4.16667E-6 0.06174 C -4.16667E-6 0.08948 0.11181 0.1237 0.20296 0.1237 L 0.40608 0.1237 " pathEditMode="relative" rAng="0" ptsTypes="FfFF">
                                      <p:cBhvr>
                                        <p:cTn id="12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2" dur="2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6" grpId="0" animBg="1"/>
      <p:bldP spid="26" grpId="1" animBg="1"/>
      <p:bldP spid="25" grpId="0" animBg="1"/>
      <p:bldP spid="25" grpId="1" animBg="1"/>
      <p:bldP spid="23" grpId="0" animBg="1"/>
      <p:bldP spid="23" grpId="1" animBg="1"/>
      <p:bldP spid="22" grpId="0" animBg="1"/>
      <p:bldP spid="22" grpId="1" animBg="1"/>
      <p:bldP spid="19" grpId="0"/>
      <p:bldP spid="20" grpId="0"/>
      <p:bldP spid="21" grpId="0"/>
      <p:bldP spid="24" grpId="0"/>
      <p:bldP spid="27" grpId="0"/>
      <p:bldP spid="35" grpId="0"/>
      <p:bldP spid="36" grpId="0"/>
      <p:bldP spid="37" grpId="0"/>
      <p:bldP spid="37" grpId="1"/>
      <p:bldP spid="38" grpId="0" animBg="1"/>
      <p:bldP spid="38" grpId="1" animBg="1"/>
      <p:bldP spid="39" grpId="0" animBg="1"/>
      <p:bldP spid="39" grpId="1" animBg="1"/>
      <p:bldP spid="40" grpId="0"/>
      <p:bldP spid="4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кругленный прямоугольник 48"/>
          <p:cNvSpPr/>
          <p:nvPr/>
        </p:nvSpPr>
        <p:spPr>
          <a:xfrm>
            <a:off x="179388" y="1484313"/>
            <a:ext cx="6192837" cy="36036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79388" y="1773238"/>
            <a:ext cx="2736850" cy="503237"/>
          </a:xfrm>
          <a:prstGeom prst="roundRect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804025" y="1484313"/>
            <a:ext cx="2089150" cy="504825"/>
          </a:xfrm>
          <a:prstGeom prst="roundRect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388" y="1125538"/>
            <a:ext cx="6769100" cy="431800"/>
          </a:xfrm>
          <a:prstGeom prst="roundRect">
            <a:avLst/>
          </a:prstGeom>
          <a:solidFill>
            <a:srgbClr val="8FF999"/>
          </a:solidFill>
          <a:ln>
            <a:solidFill>
              <a:srgbClr val="8FF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9388" y="549275"/>
            <a:ext cx="4032250" cy="431800"/>
          </a:xfrm>
          <a:prstGeom prst="roundRect">
            <a:avLst/>
          </a:prstGeom>
          <a:solidFill>
            <a:srgbClr val="71DAFF"/>
          </a:solidFill>
          <a:ln>
            <a:solidFill>
              <a:srgbClr val="71D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189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722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7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8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91" name="Прямоугольник 13"/>
          <p:cNvSpPr>
            <a:spLocks noChangeArrowheads="1"/>
          </p:cNvSpPr>
          <p:nvPr/>
        </p:nvSpPr>
        <p:spPr bwMode="auto">
          <a:xfrm>
            <a:off x="1835150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99585)</a:t>
            </a:r>
          </a:p>
        </p:txBody>
      </p:sp>
      <p:sp>
        <p:nvSpPr>
          <p:cNvPr id="7192" name="Прямоугольник 14"/>
          <p:cNvSpPr>
            <a:spLocks noChangeArrowheads="1"/>
          </p:cNvSpPr>
          <p:nvPr/>
        </p:nvSpPr>
        <p:spPr bwMode="auto">
          <a:xfrm>
            <a:off x="179388" y="549275"/>
            <a:ext cx="8964612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Вере надо подписать 640 открыток. Ежедневно она подписывает на одно и то же количество открыток больше по сравнению с предыдущим днем. Известно, что за первый день Вера подписала 10 открыток. Определите, сколько открыток было подписано за четвертый день, если вся работа была выполнена за 16 дней.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6443663" y="6237288"/>
            <a:ext cx="1296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Ответ: 22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23850" y="2349500"/>
            <a:ext cx="11906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S</a:t>
            </a:r>
            <a:r>
              <a:rPr lang="pt-BR" sz="2400" b="1" baseline="-25000">
                <a:latin typeface="Calibri" pitchFamily="34" charset="0"/>
              </a:rPr>
              <a:t>n</a:t>
            </a:r>
            <a:r>
              <a:rPr lang="pt-BR" sz="2400" b="1">
                <a:latin typeface="Calibri" pitchFamily="34" charset="0"/>
              </a:rPr>
              <a:t> = 640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95288" y="2924175"/>
            <a:ext cx="1039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1</a:t>
            </a:r>
            <a:r>
              <a:rPr lang="pt-BR" sz="2400" b="1">
                <a:latin typeface="Calibri" pitchFamily="34" charset="0"/>
              </a:rPr>
              <a:t> = 10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468313" y="3573463"/>
            <a:ext cx="952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n = 16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24" name="Object 1"/>
          <p:cNvGraphicFramePr>
            <a:graphicFrameLocks noChangeAspect="1"/>
          </p:cNvGraphicFramePr>
          <p:nvPr/>
        </p:nvGraphicFramePr>
        <p:xfrm>
          <a:off x="4500563" y="2997200"/>
          <a:ext cx="474662" cy="576263"/>
        </p:xfrm>
        <a:graphic>
          <a:graphicData uri="http://schemas.openxmlformats.org/presentationml/2006/ole">
            <p:oleObj spid="_x0000_s7170" name="Формула" r:id="rId3" imgW="241200" imgH="291960" progId="Equation.3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508625" y="2852738"/>
          <a:ext cx="242888" cy="342900"/>
        </p:xfrm>
        <a:graphic>
          <a:graphicData uri="http://schemas.openxmlformats.org/presentationml/2006/ole">
            <p:oleObj spid="_x0000_s7171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8027988" y="3141663"/>
          <a:ext cx="288925" cy="376237"/>
        </p:xfrm>
        <a:graphic>
          <a:graphicData uri="http://schemas.openxmlformats.org/presentationml/2006/ole">
            <p:oleObj spid="_x0000_s7172" name="Формула" r:id="rId5" imgW="164880" imgH="177480" progId="Equation.3">
              <p:embed/>
            </p:oleObj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>
          <a:xfrm>
            <a:off x="5508625" y="3284538"/>
            <a:ext cx="22320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076825" y="3141663"/>
          <a:ext cx="376238" cy="287337"/>
        </p:xfrm>
        <a:graphic>
          <a:graphicData uri="http://schemas.openxmlformats.org/presentationml/2006/ole">
            <p:oleObj spid="_x0000_s7173" name="Формула" r:id="rId6" imgW="177480" imgH="126720" progId="Equation.3">
              <p:embed/>
            </p:oleObj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6227763" y="3357563"/>
          <a:ext cx="431800" cy="431800"/>
        </p:xfrm>
        <a:graphic>
          <a:graphicData uri="http://schemas.openxmlformats.org/presentationml/2006/ole">
            <p:oleObj spid="_x0000_s7174" name="Формула" r:id="rId7" imgW="152280" imgH="215640" progId="Equation.3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6443663" y="2852738"/>
          <a:ext cx="874712" cy="360362"/>
        </p:xfrm>
        <a:graphic>
          <a:graphicData uri="http://schemas.openxmlformats.org/presentationml/2006/ole">
            <p:oleObj spid="_x0000_s7175" name="Формула" r:id="rId8" imgW="647640" imgH="266400" progId="Equation.3">
              <p:embed/>
            </p:oleObj>
          </a:graphicData>
        </a:graphic>
      </p:graphicFrame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7380288" y="2781300"/>
          <a:ext cx="384175" cy="419100"/>
        </p:xfrm>
        <a:graphic>
          <a:graphicData uri="http://schemas.openxmlformats.org/presentationml/2006/ole">
            <p:oleObj spid="_x0000_s7176" name="Формула" r:id="rId9" imgW="177480" imgH="228600" progId="Equation.3">
              <p:embed/>
            </p:oleObj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5724525" y="2781300"/>
          <a:ext cx="350838" cy="503238"/>
        </p:xfrm>
        <a:graphic>
          <a:graphicData uri="http://schemas.openxmlformats.org/presentationml/2006/ole">
            <p:oleObj spid="_x0000_s7177" name="Формула" r:id="rId10" imgW="203040" imgH="291960" progId="Equation.3">
              <p:embed/>
            </p:oleObj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6227763" y="2852738"/>
          <a:ext cx="288925" cy="288925"/>
        </p:xfrm>
        <a:graphic>
          <a:graphicData uri="http://schemas.openxmlformats.org/presentationml/2006/ole">
            <p:oleObj spid="_x0000_s7178" name="Формула" r:id="rId11" imgW="177480" imgH="177480" progId="Equation.3">
              <p:embed/>
            </p:oleObj>
          </a:graphicData>
        </a:graphic>
      </p:graphicFrame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827088" y="2349500"/>
            <a:ext cx="650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640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827088" y="2924175"/>
            <a:ext cx="577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·10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900113" y="3573463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alibri" pitchFamily="34" charset="0"/>
              </a:rPr>
              <a:t>15</a:t>
            </a:r>
            <a:r>
              <a:rPr lang="en-US" sz="2400" b="1">
                <a:latin typeface="Calibri" pitchFamily="34" charset="0"/>
              </a:rPr>
              <a:t>  </a:t>
            </a:r>
            <a:r>
              <a:rPr lang="ru-RU" sz="2400" b="1">
                <a:latin typeface="Calibri" pitchFamily="34" charset="0"/>
              </a:rPr>
              <a:t>·</a:t>
            </a:r>
            <a:endParaRPr lang="ru-RU" sz="2400">
              <a:latin typeface="Calibri" pitchFamily="34" charset="0"/>
            </a:endParaRPr>
          </a:p>
        </p:txBody>
      </p:sp>
      <p:graphicFrame>
        <p:nvGraphicFramePr>
          <p:cNvPr id="37" name="Object 10"/>
          <p:cNvGraphicFramePr>
            <a:graphicFrameLocks noChangeAspect="1"/>
          </p:cNvGraphicFramePr>
          <p:nvPr/>
        </p:nvGraphicFramePr>
        <p:xfrm>
          <a:off x="539750" y="4365625"/>
          <a:ext cx="2171700" cy="584200"/>
        </p:xfrm>
        <a:graphic>
          <a:graphicData uri="http://schemas.openxmlformats.org/presentationml/2006/ole">
            <p:oleObj spid="_x0000_s7179" name="Формула" r:id="rId12" imgW="2171520" imgH="583920" progId="Equation.3">
              <p:embed/>
            </p:oleObj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3355975" y="4451350"/>
          <a:ext cx="2171700" cy="342900"/>
        </p:xfrm>
        <a:graphic>
          <a:graphicData uri="http://schemas.openxmlformats.org/presentationml/2006/ole">
            <p:oleObj spid="_x0000_s7180" name="Формула" r:id="rId13" imgW="2171520" imgH="342720" progId="Equation.3">
              <p:embed/>
            </p:oleObj>
          </a:graphicData>
        </a:graphic>
      </p:graphicFrame>
      <p:graphicFrame>
        <p:nvGraphicFramePr>
          <p:cNvPr id="33804" name="Object 12"/>
          <p:cNvGraphicFramePr>
            <a:graphicFrameLocks noChangeAspect="1"/>
          </p:cNvGraphicFramePr>
          <p:nvPr/>
        </p:nvGraphicFramePr>
        <p:xfrm>
          <a:off x="6372225" y="4437063"/>
          <a:ext cx="1689100" cy="279400"/>
        </p:xfrm>
        <a:graphic>
          <a:graphicData uri="http://schemas.openxmlformats.org/presentationml/2006/ole">
            <p:oleObj spid="_x0000_s7181" name="Формула" r:id="rId14" imgW="1688760" imgH="279360" progId="Equation.3">
              <p:embed/>
            </p:oleObj>
          </a:graphicData>
        </a:graphic>
      </p:graphicFrame>
      <p:cxnSp>
        <p:nvCxnSpPr>
          <p:cNvPr id="41" name="Прямая соединительная линия 40"/>
          <p:cNvCxnSpPr/>
          <p:nvPr/>
        </p:nvCxnSpPr>
        <p:spPr>
          <a:xfrm flipH="1">
            <a:off x="5219700" y="4365625"/>
            <a:ext cx="431800" cy="5032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3492500" y="4292600"/>
            <a:ext cx="358775" cy="576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5364163" y="422116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1</a:t>
            </a:r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3492500" y="4149725"/>
            <a:ext cx="4175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80</a:t>
            </a:r>
          </a:p>
        </p:txBody>
      </p:sp>
      <p:graphicFrame>
        <p:nvGraphicFramePr>
          <p:cNvPr id="33805" name="Object 13"/>
          <p:cNvGraphicFramePr>
            <a:graphicFrameLocks noChangeAspect="1"/>
          </p:cNvGraphicFramePr>
          <p:nvPr/>
        </p:nvGraphicFramePr>
        <p:xfrm>
          <a:off x="666750" y="5132388"/>
          <a:ext cx="1104900" cy="279400"/>
        </p:xfrm>
        <a:graphic>
          <a:graphicData uri="http://schemas.openxmlformats.org/presentationml/2006/ole">
            <p:oleObj spid="_x0000_s7182" name="Формула" r:id="rId15" imgW="1104840" imgH="279360" progId="Equation.3">
              <p:embed/>
            </p:oleObj>
          </a:graphicData>
        </a:graphic>
      </p:graphicFrame>
      <p:graphicFrame>
        <p:nvGraphicFramePr>
          <p:cNvPr id="33806" name="Object 14"/>
          <p:cNvGraphicFramePr>
            <a:graphicFrameLocks noChangeAspect="1"/>
          </p:cNvGraphicFramePr>
          <p:nvPr/>
        </p:nvGraphicFramePr>
        <p:xfrm>
          <a:off x="2555875" y="5157788"/>
          <a:ext cx="660400" cy="279400"/>
        </p:xfrm>
        <a:graphic>
          <a:graphicData uri="http://schemas.openxmlformats.org/presentationml/2006/ole">
            <p:oleObj spid="_x0000_s7183" name="Формула" r:id="rId16" imgW="660240" imgH="279360" progId="Equation.3">
              <p:embed/>
            </p:oleObj>
          </a:graphicData>
        </a:graphic>
      </p:graphicFrame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395288" y="5732463"/>
            <a:ext cx="2089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4</a:t>
            </a:r>
            <a:r>
              <a:rPr lang="pt-BR" sz="2400" b="1">
                <a:latin typeface="Calibri" pitchFamily="34" charset="0"/>
              </a:rPr>
              <a:t> = 10 + 4(4-1</a:t>
            </a:r>
            <a:r>
              <a:rPr lang="ru-RU" sz="2400" b="1">
                <a:latin typeface="Calibri" pitchFamily="34" charset="0"/>
              </a:rPr>
              <a:t>)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50825" y="4292600"/>
            <a:ext cx="3962400" cy="838200"/>
            <a:chOff x="2589" y="432"/>
            <a:chExt cx="2496" cy="528"/>
          </a:xfrm>
        </p:grpSpPr>
        <p:sp>
          <p:nvSpPr>
            <p:cNvPr id="33808" name="AutoShape 16"/>
            <p:cNvSpPr>
              <a:spLocks noChangeArrowheads="1"/>
            </p:cNvSpPr>
            <p:nvPr/>
          </p:nvSpPr>
          <p:spPr bwMode="auto">
            <a:xfrm>
              <a:off x="2589" y="432"/>
              <a:ext cx="2496" cy="480"/>
            </a:xfrm>
            <a:prstGeom prst="wedgeRectCallout">
              <a:avLst>
                <a:gd name="adj1" fmla="val -5329"/>
                <a:gd name="adj2" fmla="val 149583"/>
              </a:avLst>
            </a:prstGeom>
            <a:gradFill rotWithShape="1">
              <a:gsLst>
                <a:gs pos="0">
                  <a:srgbClr val="33CCFF">
                    <a:alpha val="89999"/>
                  </a:srgbClr>
                </a:gs>
                <a:gs pos="50000">
                  <a:srgbClr val="66FFFF">
                    <a:alpha val="91000"/>
                  </a:srgbClr>
                </a:gs>
                <a:gs pos="100000">
                  <a:srgbClr val="33CCFF">
                    <a:alpha val="89999"/>
                  </a:srgbClr>
                </a:gs>
              </a:gsLst>
              <a:lin ang="18900000" scaled="1"/>
            </a:gra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>
                  <a:latin typeface="Arial" pitchFamily="34" charset="0"/>
                  <a:cs typeface="Arial" pitchFamily="34" charset="0"/>
                </a:rPr>
                <a:t> </a:t>
              </a: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212" name="Group 17"/>
            <p:cNvGrpSpPr>
              <a:grpSpLocks/>
            </p:cNvGrpSpPr>
            <p:nvPr/>
          </p:nvGrpSpPr>
          <p:grpSpPr bwMode="auto">
            <a:xfrm>
              <a:off x="4800" y="624"/>
              <a:ext cx="239" cy="327"/>
              <a:chOff x="5656" y="1680"/>
              <a:chExt cx="239" cy="327"/>
            </a:xfrm>
          </p:grpSpPr>
          <p:sp>
            <p:nvSpPr>
              <p:cNvPr id="7223" name="AutoShape 18"/>
              <p:cNvSpPr>
                <a:spLocks noChangeArrowheads="1"/>
              </p:cNvSpPr>
              <p:nvPr/>
            </p:nvSpPr>
            <p:spPr bwMode="auto">
              <a:xfrm>
                <a:off x="5712" y="1801"/>
                <a:ext cx="144" cy="144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33811" name="Text Box 19"/>
              <p:cNvSpPr txBox="1">
                <a:spLocks noChangeArrowheads="1"/>
              </p:cNvSpPr>
              <p:nvPr/>
            </p:nvSpPr>
            <p:spPr bwMode="auto">
              <a:xfrm>
                <a:off x="5656" y="1680"/>
                <a:ext cx="239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8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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13" name="Group 20"/>
            <p:cNvGrpSpPr>
              <a:grpSpLocks/>
            </p:cNvGrpSpPr>
            <p:nvPr/>
          </p:nvGrpSpPr>
          <p:grpSpPr bwMode="auto">
            <a:xfrm>
              <a:off x="2680" y="520"/>
              <a:ext cx="2097" cy="440"/>
              <a:chOff x="504" y="2688"/>
              <a:chExt cx="2097" cy="440"/>
            </a:xfrm>
          </p:grpSpPr>
          <p:sp>
            <p:nvSpPr>
              <p:cNvPr id="7214" name="AutoShape 21"/>
              <p:cNvSpPr>
                <a:spLocks noChangeAspect="1" noChangeArrowheads="1"/>
              </p:cNvSpPr>
              <p:nvPr/>
            </p:nvSpPr>
            <p:spPr bwMode="auto">
              <a:xfrm>
                <a:off x="504" y="2781"/>
                <a:ext cx="1536" cy="3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grpSp>
            <p:nvGrpSpPr>
              <p:cNvPr id="7215" name="Group 23"/>
              <p:cNvGrpSpPr>
                <a:grpSpLocks/>
              </p:cNvGrpSpPr>
              <p:nvPr/>
            </p:nvGrpSpPr>
            <p:grpSpPr bwMode="auto">
              <a:xfrm>
                <a:off x="528" y="2688"/>
                <a:ext cx="480" cy="388"/>
                <a:chOff x="528" y="2688"/>
                <a:chExt cx="480" cy="388"/>
              </a:xfrm>
            </p:grpSpPr>
            <p:sp>
              <p:nvSpPr>
                <p:cNvPr id="7221" name="Rectangle 24"/>
                <p:cNvSpPr>
                  <a:spLocks noChangeArrowheads="1"/>
                </p:cNvSpPr>
                <p:nvPr/>
              </p:nvSpPr>
              <p:spPr bwMode="auto">
                <a:xfrm>
                  <a:off x="1008" y="2688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33818" name="Rectangle 26"/>
                <p:cNvSpPr>
                  <a:spLocks noChangeArrowheads="1"/>
                </p:cNvSpPr>
                <p:nvPr/>
              </p:nvSpPr>
              <p:spPr bwMode="auto">
                <a:xfrm>
                  <a:off x="528" y="2688"/>
                  <a:ext cx="282" cy="3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n-US" sz="4000" b="1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  <a:cs typeface="Arial" pitchFamily="34" charset="0"/>
                    </a:rPr>
                    <a:t>a</a:t>
                  </a:r>
                  <a:r>
                    <a:rPr lang="en-US" sz="4000" b="1" i="1" baseline="-25000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  <a:cs typeface="Arial" pitchFamily="34" charset="0"/>
                    </a:rPr>
                    <a:t>n</a:t>
                  </a:r>
                  <a:endParaRPr lang="ru-RU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3819" name="Rectangle 27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18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pitchFamily="34" charset="0"/>
                  </a:rPr>
                  <a:t>=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20" name="Rectangle 28"/>
              <p:cNvSpPr>
                <a:spLocks noChangeArrowheads="1"/>
              </p:cNvSpPr>
              <p:nvPr/>
            </p:nvSpPr>
            <p:spPr bwMode="auto">
              <a:xfrm>
                <a:off x="1139" y="2691"/>
                <a:ext cx="324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pitchFamily="34" charset="0"/>
                  </a:rPr>
                  <a:t>a </a:t>
                </a:r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libri"/>
                    <a:cs typeface="Arial" pitchFamily="34" charset="0"/>
                  </a:rPr>
                  <a:t>₁</a:t>
                </a:r>
                <a:endParaRPr lang="ru-RU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218" name="Group 29"/>
              <p:cNvGrpSpPr>
                <a:grpSpLocks/>
              </p:cNvGrpSpPr>
              <p:nvPr/>
            </p:nvGrpSpPr>
            <p:grpSpPr bwMode="auto">
              <a:xfrm>
                <a:off x="1547" y="2691"/>
                <a:ext cx="1054" cy="388"/>
                <a:chOff x="451" y="2691"/>
                <a:chExt cx="1054" cy="388"/>
              </a:xfrm>
            </p:grpSpPr>
            <p:sp>
              <p:nvSpPr>
                <p:cNvPr id="33822" name="Rectangle 30"/>
                <p:cNvSpPr>
                  <a:spLocks noChangeArrowheads="1"/>
                </p:cNvSpPr>
                <p:nvPr/>
              </p:nvSpPr>
              <p:spPr bwMode="auto">
                <a:xfrm>
                  <a:off x="678" y="2691"/>
                  <a:ext cx="827" cy="3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n-US" sz="4000" b="1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  <a:cs typeface="Arial" pitchFamily="34" charset="0"/>
                    </a:rPr>
                    <a:t>d(n-1)</a:t>
                  </a:r>
                  <a:endParaRPr lang="ru-RU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24" name="Rectangle 32"/>
                <p:cNvSpPr>
                  <a:spLocks noChangeArrowheads="1"/>
                </p:cNvSpPr>
                <p:nvPr/>
              </p:nvSpPr>
              <p:spPr bwMode="auto">
                <a:xfrm>
                  <a:off x="451" y="2691"/>
                  <a:ext cx="184" cy="3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n-US" sz="4000" b="1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  <a:cs typeface="Arial" pitchFamily="34" charset="0"/>
                    </a:rPr>
                    <a:t>+</a:t>
                  </a:r>
                  <a:endParaRPr lang="ru-RU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9" name="Прямоугольник 68"/>
          <p:cNvSpPr>
            <a:spLocks noChangeArrowheads="1"/>
          </p:cNvSpPr>
          <p:nvPr/>
        </p:nvSpPr>
        <p:spPr bwMode="auto">
          <a:xfrm>
            <a:off x="2916238" y="5732463"/>
            <a:ext cx="1042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a</a:t>
            </a:r>
            <a:r>
              <a:rPr lang="pt-BR" sz="2400" b="1" baseline="-25000">
                <a:latin typeface="Calibri" pitchFamily="34" charset="0"/>
              </a:rPr>
              <a:t>4</a:t>
            </a:r>
            <a:r>
              <a:rPr lang="pt-BR" sz="2400" b="1">
                <a:latin typeface="Calibri" pitchFamily="34" charset="0"/>
              </a:rPr>
              <a:t> = 22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70" name="Прямоугольник 69"/>
          <p:cNvSpPr>
            <a:spLocks noChangeArrowheads="1"/>
          </p:cNvSpPr>
          <p:nvPr/>
        </p:nvSpPr>
        <p:spPr bwMode="auto">
          <a:xfrm>
            <a:off x="900113" y="3573463"/>
            <a:ext cx="495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>
                <a:latin typeface="Calibri" pitchFamily="34" charset="0"/>
              </a:rPr>
              <a:t>16</a:t>
            </a: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4335E-6 L 0.38976 0.1026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96532E-6 L 0.5276 -0.02289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56069E-6 L 0.62222 -0.11746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48555E-6 L 0.7717 -0.07353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" y="-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1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5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2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000"/>
                            </p:stCondLst>
                            <p:childTnLst>
                              <p:par>
                                <p:cTn id="2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22" grpId="0" animBg="1"/>
      <p:bldP spid="21" grpId="0" animBg="1"/>
      <p:bldP spid="19" grpId="0" animBg="1"/>
      <p:bldP spid="19" grpId="1" animBg="1"/>
      <p:bldP spid="17" grpId="0" animBg="1"/>
      <p:bldP spid="17" grpId="1" animBg="1"/>
      <p:bldP spid="16" grpId="0"/>
      <p:bldP spid="18" grpId="0"/>
      <p:bldP spid="20" grpId="0"/>
      <p:bldP spid="34" grpId="0"/>
      <p:bldP spid="34" grpId="1"/>
      <p:bldP spid="35" grpId="0"/>
      <p:bldP spid="35" grpId="1"/>
      <p:bldP spid="36" grpId="0"/>
      <p:bldP spid="36" grpId="1"/>
      <p:bldP spid="45" grpId="0"/>
      <p:bldP spid="46" grpId="0"/>
      <p:bldP spid="50" grpId="0"/>
      <p:bldP spid="69" grpId="0"/>
      <p:bldP spid="70" grpId="0"/>
      <p:bldP spid="7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250825" y="1268413"/>
            <a:ext cx="2520950" cy="3603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Прямоугольная выноска 33"/>
          <p:cNvSpPr/>
          <p:nvPr/>
        </p:nvSpPr>
        <p:spPr>
          <a:xfrm>
            <a:off x="2411413" y="3141663"/>
            <a:ext cx="2447925" cy="792162"/>
          </a:xfrm>
          <a:prstGeom prst="wedgeRectCallout">
            <a:avLst/>
          </a:prstGeom>
          <a:solidFill>
            <a:srgbClr val="9FE6FF"/>
          </a:solidFill>
          <a:ln>
            <a:solidFill>
              <a:srgbClr val="9FE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019925" y="1196975"/>
            <a:ext cx="1152525" cy="431800"/>
          </a:xfrm>
          <a:prstGeom prst="ellipse">
            <a:avLst/>
          </a:prstGeom>
          <a:solidFill>
            <a:srgbClr val="FFABD5"/>
          </a:solidFill>
          <a:ln>
            <a:solidFill>
              <a:srgbClr val="FFA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0825" y="908050"/>
            <a:ext cx="8642350" cy="360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23850" y="549275"/>
            <a:ext cx="8496300" cy="431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9FE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8208" name="Group 2"/>
          <p:cNvGrpSpPr>
            <a:grpSpLocks/>
          </p:cNvGrpSpPr>
          <p:nvPr/>
        </p:nvGrpSpPr>
        <p:grpSpPr bwMode="auto">
          <a:xfrm>
            <a:off x="0" y="25400"/>
            <a:ext cx="9118600" cy="6794500"/>
            <a:chOff x="168" y="176"/>
            <a:chExt cx="5408" cy="3928"/>
          </a:xfrm>
        </p:grpSpPr>
        <p:sp>
          <p:nvSpPr>
            <p:cNvPr id="8222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4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5" name="Freeform 6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6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7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8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9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101013" y="6237288"/>
            <a:ext cx="574675" cy="404812"/>
          </a:xfrm>
          <a:prstGeom prst="actionButtonForwardNext">
            <a:avLst/>
          </a:prstGeom>
          <a:solidFill>
            <a:srgbClr val="71D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10" name="Прямоугольник 13"/>
          <p:cNvSpPr>
            <a:spLocks noChangeArrowheads="1"/>
          </p:cNvSpPr>
          <p:nvPr/>
        </p:nvSpPr>
        <p:spPr bwMode="auto">
          <a:xfrm>
            <a:off x="1619250" y="0"/>
            <a:ext cx="6091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Прототип задания </a:t>
            </a:r>
            <a:r>
              <a:rPr lang="en-US" sz="3200" b="1">
                <a:solidFill>
                  <a:srgbClr val="7030A0"/>
                </a:solidFill>
                <a:latin typeface="Calibri" pitchFamily="34" charset="0"/>
              </a:rPr>
              <a:t>B13 (№ 99586)</a:t>
            </a:r>
          </a:p>
        </p:txBody>
      </p:sp>
      <p:sp>
        <p:nvSpPr>
          <p:cNvPr id="8211" name="Прямоугольник 14"/>
          <p:cNvSpPr>
            <a:spLocks noChangeArrowheads="1"/>
          </p:cNvSpPr>
          <p:nvPr/>
        </p:nvSpPr>
        <p:spPr bwMode="auto">
          <a:xfrm>
            <a:off x="250825" y="549275"/>
            <a:ext cx="8893175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Бизнесмен Бубликов получил в 2000 году прибыль в размере 5000 рублей. Каждый следующий год его прибыль увеличивалась на 300% по сравнению с предыдущим годом. Сколько рублей заработал Бубликов за 2003 год?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95288" y="1628775"/>
            <a:ext cx="4797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Воспользуемся  геометрической  прогрессией</a:t>
            </a:r>
            <a:endParaRPr lang="ru-RU">
              <a:latin typeface="Calibri" pitchFamily="34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95288" y="1916113"/>
            <a:ext cx="790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Пусть 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20" name="Object 3"/>
          <p:cNvGraphicFramePr>
            <a:graphicFrameLocks noChangeAspect="1"/>
          </p:cNvGraphicFramePr>
          <p:nvPr/>
        </p:nvGraphicFramePr>
        <p:xfrm>
          <a:off x="5940425" y="2060575"/>
          <a:ext cx="1739900" cy="292100"/>
        </p:xfrm>
        <a:graphic>
          <a:graphicData uri="http://schemas.openxmlformats.org/presentationml/2006/ole">
            <p:oleObj spid="_x0000_s8194" name="Формула" r:id="rId3" imgW="1739880" imgH="291960" progId="Equation.3">
              <p:embed/>
            </p:oleObj>
          </a:graphicData>
        </a:graphic>
      </p:graphicFrame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95288" y="2349500"/>
            <a:ext cx="5329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Увеличили на 300%, т.е. 100%+300%=400%.  Итак  в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5940425" y="2420938"/>
          <a:ext cx="533400" cy="266700"/>
        </p:xfrm>
        <a:graphic>
          <a:graphicData uri="http://schemas.openxmlformats.org/presentationml/2006/ole">
            <p:oleObj spid="_x0000_s8195" name="Формула" r:id="rId4" imgW="533160" imgH="266400" progId="Equation.3">
              <p:embed/>
            </p:oleObj>
          </a:graphicData>
        </a:graphic>
      </p:graphicFrame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395288" y="2708275"/>
            <a:ext cx="2433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с предыдущим годом </a:t>
            </a:r>
            <a:endParaRPr lang="ru-RU">
              <a:latin typeface="Calibri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6516688" y="2349500"/>
            <a:ext cx="2162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раза, по сравнению</a:t>
            </a:r>
            <a:endParaRPr lang="ru-RU">
              <a:latin typeface="Calibri" pitchFamily="34" charset="0"/>
            </a:endParaRP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3132138" y="2708275"/>
            <a:ext cx="3455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За 2003 год Бубликов заработал: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2771775" y="3284538"/>
          <a:ext cx="317500" cy="469900"/>
        </p:xfrm>
        <a:graphic>
          <a:graphicData uri="http://schemas.openxmlformats.org/presentationml/2006/ole">
            <p:oleObj spid="_x0000_s8196" name="Формула" r:id="rId5" imgW="317160" imgH="469800" progId="Equation.3">
              <p:embed/>
            </p:oleObj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3132138" y="3357563"/>
          <a:ext cx="377825" cy="287337"/>
        </p:xfrm>
        <a:graphic>
          <a:graphicData uri="http://schemas.openxmlformats.org/presentationml/2006/ole">
            <p:oleObj spid="_x0000_s8197" name="Формула" r:id="rId6" imgW="177480" imgH="126720" progId="Equation.3">
              <p:embed/>
            </p:oleObj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3779838" y="3357563"/>
          <a:ext cx="292100" cy="469900"/>
        </p:xfrm>
        <a:graphic>
          <a:graphicData uri="http://schemas.openxmlformats.org/presentationml/2006/ole">
            <p:oleObj spid="_x0000_s8198" name="Формула" r:id="rId7" imgW="291960" imgH="469800" progId="Equation.3">
              <p:embed/>
            </p:oleObj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4140200" y="3429000"/>
          <a:ext cx="155575" cy="144463"/>
        </p:xfrm>
        <a:graphic>
          <a:graphicData uri="http://schemas.openxmlformats.org/presentationml/2006/ole">
            <p:oleObj spid="_x0000_s8199" name="Формула" r:id="rId8" imgW="101520" imgH="101520" progId="Equation.3">
              <p:embed/>
            </p:oleObj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4356100" y="3429000"/>
          <a:ext cx="190500" cy="279400"/>
        </p:xfrm>
        <a:graphic>
          <a:graphicData uri="http://schemas.openxmlformats.org/presentationml/2006/ole">
            <p:oleObj spid="_x0000_s8200" name="Формула" r:id="rId9" imgW="190440" imgH="279360" progId="Equation.3">
              <p:embed/>
            </p:oleObj>
          </a:graphicData>
        </a:graphic>
      </p:graphicFrame>
      <p:graphicFrame>
        <p:nvGraphicFramePr>
          <p:cNvPr id="39947" name="Object 11"/>
          <p:cNvGraphicFramePr>
            <a:graphicFrameLocks noChangeAspect="1"/>
          </p:cNvGraphicFramePr>
          <p:nvPr/>
        </p:nvGraphicFramePr>
        <p:xfrm>
          <a:off x="4500563" y="3284538"/>
          <a:ext cx="152400" cy="228600"/>
        </p:xfrm>
        <a:graphic>
          <a:graphicData uri="http://schemas.openxmlformats.org/presentationml/2006/ole">
            <p:oleObj spid="_x0000_s8201" name="Формула" r:id="rId10" imgW="152280" imgH="228600" progId="Equation.3">
              <p:embed/>
            </p:oleObj>
          </a:graphicData>
        </a:graphic>
      </p:graphicFrame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6227763" y="1989138"/>
            <a:ext cx="704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Calibri" pitchFamily="34" charset="0"/>
              </a:rPr>
              <a:t>5000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6227763" y="2349500"/>
            <a:ext cx="31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Calibri" pitchFamily="34" charset="0"/>
              </a:rPr>
              <a:t>4</a:t>
            </a:r>
            <a:endParaRPr lang="ru-RU" sz="2000">
              <a:latin typeface="Calibri" pitchFamily="34" charset="0"/>
            </a:endParaRPr>
          </a:p>
        </p:txBody>
      </p:sp>
      <p:graphicFrame>
        <p:nvGraphicFramePr>
          <p:cNvPr id="37" name="Object 12"/>
          <p:cNvGraphicFramePr>
            <a:graphicFrameLocks noChangeAspect="1"/>
          </p:cNvGraphicFramePr>
          <p:nvPr/>
        </p:nvGraphicFramePr>
        <p:xfrm>
          <a:off x="2843213" y="4076700"/>
          <a:ext cx="2895600" cy="469900"/>
        </p:xfrm>
        <a:graphic>
          <a:graphicData uri="http://schemas.openxmlformats.org/presentationml/2006/ole">
            <p:oleObj spid="_x0000_s8202" name="Формула" r:id="rId11" imgW="2895480" imgH="469800" progId="Equation.3">
              <p:embed/>
            </p:oleObj>
          </a:graphicData>
        </a:graphic>
      </p:graphicFrame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6156325" y="6237288"/>
            <a:ext cx="18716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Ответ: 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3</a:t>
            </a:r>
            <a:r>
              <a:rPr lang="pt-BR" b="1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0000</a:t>
            </a:r>
            <a:endParaRPr lang="pt-BR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827088" y="6237288"/>
            <a:ext cx="5184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5A9E"/>
                </a:solidFill>
                <a:latin typeface="Calibri" pitchFamily="34" charset="0"/>
              </a:rPr>
              <a:t>Посмотри второй способ  решения задачи:</a:t>
            </a:r>
            <a:endParaRPr lang="pt-BR" b="1">
              <a:solidFill>
                <a:srgbClr val="005A9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93064E-6 L -0.30625 0.19099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100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20231E-7 L -0.21406 0.1385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100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34" grpId="0" animBg="1"/>
      <p:bldP spid="34" grpId="1" animBg="1"/>
      <p:bldP spid="25" grpId="0" animBg="1"/>
      <p:bldP spid="25" grpId="1" animBg="1"/>
      <p:bldP spid="21" grpId="0" animBg="1"/>
      <p:bldP spid="21" grpId="1" animBg="1"/>
      <p:bldP spid="18" grpId="0" animBg="1"/>
      <p:bldP spid="18" grpId="1" animBg="1"/>
      <p:bldP spid="17" grpId="0"/>
      <p:bldP spid="19" grpId="0"/>
      <p:bldP spid="22" grpId="0"/>
      <p:bldP spid="23" grpId="0"/>
      <p:bldP spid="24" grpId="0"/>
      <p:bldP spid="26" grpId="0"/>
      <p:bldP spid="35" grpId="0"/>
      <p:bldP spid="35" grpId="1"/>
      <p:bldP spid="36" grpId="0"/>
      <p:bldP spid="36" grpId="1"/>
      <p:bldP spid="38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2344</TotalTime>
  <Words>1270</Words>
  <Application>Microsoft Office PowerPoint</Application>
  <PresentationFormat>Экран (4:3)</PresentationFormat>
  <Paragraphs>150</Paragraphs>
  <Slides>12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zenalla</dc:creator>
  <cp:lastModifiedBy>revaz</cp:lastModifiedBy>
  <cp:revision>157</cp:revision>
  <dcterms:created xsi:type="dcterms:W3CDTF">2012-02-03T17:00:40Z</dcterms:created>
  <dcterms:modified xsi:type="dcterms:W3CDTF">2013-03-02T21:44:03Z</dcterms:modified>
</cp:coreProperties>
</file>