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67" r:id="rId3"/>
    <p:sldId id="268" r:id="rId4"/>
    <p:sldId id="266" r:id="rId5"/>
    <p:sldId id="263" r:id="rId6"/>
    <p:sldId id="265" r:id="rId7"/>
    <p:sldId id="258" r:id="rId8"/>
    <p:sldId id="269" r:id="rId9"/>
    <p:sldId id="270" r:id="rId10"/>
    <p:sldId id="260" r:id="rId11"/>
    <p:sldId id="271" r:id="rId12"/>
    <p:sldId id="272" r:id="rId13"/>
    <p:sldId id="275" r:id="rId1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89A"/>
    <a:srgbClr val="74F87A"/>
    <a:srgbClr val="FBC1F3"/>
    <a:srgbClr val="FAA8EE"/>
    <a:srgbClr val="CF0BB3"/>
    <a:srgbClr val="F87CE6"/>
    <a:srgbClr val="2CF43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8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6" Type="http://schemas.openxmlformats.org/officeDocument/2006/relationships/image" Target="../media/image13.wmf"/><Relationship Id="rId5" Type="http://schemas.openxmlformats.org/officeDocument/2006/relationships/image" Target="../media/image7.wmf"/><Relationship Id="rId4" Type="http://schemas.openxmlformats.org/officeDocument/2006/relationships/image" Target="../media/image1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7" Type="http://schemas.openxmlformats.org/officeDocument/2006/relationships/image" Target="../media/image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6" Type="http://schemas.openxmlformats.org/officeDocument/2006/relationships/image" Target="../media/image20.wmf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4" Type="http://schemas.openxmlformats.org/officeDocument/2006/relationships/image" Target="../media/image24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C44B471-4F34-4DF5-B0D1-C6F31358ABB5}" type="datetimeFigureOut">
              <a:rPr lang="ru-RU"/>
              <a:pPr>
                <a:defRPr/>
              </a:pPr>
              <a:t>03.03.2013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46F3B90-4F35-4821-8DBF-E28BA3B86C1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ucheba.pro/viewtopic.php?f=16&amp;t=936&amp;p=69373" TargetMode="External"/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E4E3E2F-1F4F-444E-B838-4B3E81D54745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ru-RU" smtClean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ru-RU" smtClean="0"/>
              <a:t> </a:t>
            </a:r>
          </a:p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2BD7363-83A4-4D1F-A9BE-F9BD41234541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ru-RU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ru-RU" smtClean="0"/>
              <a:t> </a:t>
            </a:r>
          </a:p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64FB7AC-B485-482A-9D7B-2706DCAC741D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ru-RU" smtClean="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ru-RU" smtClean="0"/>
              <a:t> </a:t>
            </a:r>
          </a:p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81AE06A-CEDE-41C4-A6D5-92DA09DAF40E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ru-RU" smtClean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ru-RU" smtClean="0"/>
              <a:t> </a:t>
            </a:r>
          </a:p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2227190-7C6E-4B98-A47C-C0070EE87FF3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ru-RU" smtClean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ru-RU" smtClean="0"/>
              <a:t> </a:t>
            </a:r>
          </a:p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D006B51-BE0B-4F0F-A1E1-D994B20B2E2B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ru-RU" smtClean="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ru-RU" smtClean="0"/>
              <a:t> </a:t>
            </a:r>
          </a:p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EE528DE-B7D7-4B8D-AC8C-13698E08DB29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ru-RU" smtClean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ru-RU" smtClean="0"/>
              <a:t> </a:t>
            </a:r>
            <a:r>
              <a:rPr lang="ru-RU" smtClean="0">
                <a:hlinkClick r:id="rId3"/>
              </a:rPr>
              <a:t>http://ucheba.pro/viewtopic.php?f=16&amp;t=936&amp;p=69373</a:t>
            </a:r>
            <a:r>
              <a:rPr lang="ru-RU" smtClean="0"/>
              <a:t> </a:t>
            </a:r>
          </a:p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5078F19-48D0-4F72-8ED0-44C3A1AA6192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ru-RU" smtClean="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B74ED36-1791-4B27-A76F-16AD028E77A0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ru-RU" smtClean="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23D1CE-04E6-4B91-894C-37B6A14EA66D}" type="datetimeFigureOut">
              <a:rPr lang="ru-RU"/>
              <a:pPr>
                <a:defRPr/>
              </a:pPr>
              <a:t>03.03.2013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716BB2-6C6C-45F6-B762-41870EBC9E0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914897-DEBE-4E2C-ACFC-901BFD2F9114}" type="datetimeFigureOut">
              <a:rPr lang="ru-RU"/>
              <a:pPr>
                <a:defRPr/>
              </a:pPr>
              <a:t>03.03.2013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EFB8D3-E5C1-4C20-91A8-CC3652518C1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268877-59A9-421D-B479-27EE70CA0FB0}" type="datetimeFigureOut">
              <a:rPr lang="ru-RU"/>
              <a:pPr>
                <a:defRPr/>
              </a:pPr>
              <a:t>03.03.2013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E5E62F-339A-4A27-A6C3-18DAB92041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38B9C6-8D6A-4884-9844-DFFB4BC1A4B8}" type="datetimeFigureOut">
              <a:rPr lang="ru-RU"/>
              <a:pPr>
                <a:defRPr/>
              </a:pPr>
              <a:t>03.03.2013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CF7A15-B5DD-40A8-8BCE-2339F062841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1ECFBB-E54A-445C-B506-93D7CD55966A}" type="datetimeFigureOut">
              <a:rPr lang="ru-RU"/>
              <a:pPr>
                <a:defRPr/>
              </a:pPr>
              <a:t>03.03.2013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14A356-C70E-497A-AAB4-0E066B45F56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F0FEA6-0ABE-41CE-BA9C-5190F1D0777A}" type="datetimeFigureOut">
              <a:rPr lang="ru-RU"/>
              <a:pPr>
                <a:defRPr/>
              </a:pPr>
              <a:t>03.03.2013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85749E-B8F7-4171-90BB-2A1AA75F0AB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2A8928-4A0F-4CF4-9FBB-D3E686F31F62}" type="datetimeFigureOut">
              <a:rPr lang="ru-RU"/>
              <a:pPr>
                <a:defRPr/>
              </a:pPr>
              <a:t>03.03.2013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520DB1-2A63-40D1-9C0B-022F0089D69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FE561C-9647-49A4-B72A-ECF549B46751}" type="datetimeFigureOut">
              <a:rPr lang="ru-RU"/>
              <a:pPr>
                <a:defRPr/>
              </a:pPr>
              <a:t>03.03.2013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DEEC36-7F1F-4A13-B1DB-2BC6CA280F3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B08F4D-693B-4996-BE2A-9EB41AAB79F4}" type="datetimeFigureOut">
              <a:rPr lang="ru-RU"/>
              <a:pPr>
                <a:defRPr/>
              </a:pPr>
              <a:t>03.03.2013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625B32-D89B-40F0-9FAD-26F3F0615D1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5525D6-D97A-4E63-9220-DED27A2E64E2}" type="datetimeFigureOut">
              <a:rPr lang="ru-RU"/>
              <a:pPr>
                <a:defRPr/>
              </a:pPr>
              <a:t>03.03.2013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098423-0E68-4A49-902A-85903B23D53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64F49A-7067-4993-BD24-8FD44463FAD3}" type="datetimeFigureOut">
              <a:rPr lang="ru-RU"/>
              <a:pPr>
                <a:defRPr/>
              </a:pPr>
              <a:t>03.03.2013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05CA55-E501-4542-963D-D22AE2F1E25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9219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46F0C97-7D9F-42D5-B636-B3C4220ED396}" type="datetimeFigureOut">
              <a:rPr lang="ru-RU"/>
              <a:pPr>
                <a:defRPr/>
              </a:pPr>
              <a:t>03.03.2013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811B03C-EC6B-4F66-9C19-6B02215BD44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5" Type="http://schemas.openxmlformats.org/officeDocument/2006/relationships/oleObject" Target="../embeddings/oleObject35.bin"/><Relationship Id="rId4" Type="http://schemas.openxmlformats.org/officeDocument/2006/relationships/oleObject" Target="../embeddings/oleObject34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4" Type="http://schemas.openxmlformats.org/officeDocument/2006/relationships/oleObject" Target="../embeddings/oleObject36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notesSlide" Target="../notesSlides/notesSlide1.xml"/><Relationship Id="rId7" Type="http://schemas.openxmlformats.org/officeDocument/2006/relationships/oleObject" Target="../embeddings/oleObject4.bin"/><Relationship Id="rId12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11" Type="http://schemas.openxmlformats.org/officeDocument/2006/relationships/oleObject" Target="../embeddings/oleObject8.bin"/><Relationship Id="rId5" Type="http://schemas.openxmlformats.org/officeDocument/2006/relationships/oleObject" Target="../embeddings/oleObject2.bin"/><Relationship Id="rId10" Type="http://schemas.openxmlformats.org/officeDocument/2006/relationships/oleObject" Target="../embeddings/oleObject7.bin"/><Relationship Id="rId4" Type="http://schemas.openxmlformats.org/officeDocument/2006/relationships/oleObject" Target="../embeddings/oleObject1.bin"/><Relationship Id="rId9" Type="http://schemas.openxmlformats.org/officeDocument/2006/relationships/oleObject" Target="../embeddings/oleObject6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13.bin"/><Relationship Id="rId12" Type="http://schemas.openxmlformats.org/officeDocument/2006/relationships/oleObject" Target="../embeddings/oleObject1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2.bin"/><Relationship Id="rId11" Type="http://schemas.openxmlformats.org/officeDocument/2006/relationships/oleObject" Target="../embeddings/oleObject17.bin"/><Relationship Id="rId5" Type="http://schemas.openxmlformats.org/officeDocument/2006/relationships/oleObject" Target="../embeddings/oleObject11.bin"/><Relationship Id="rId10" Type="http://schemas.openxmlformats.org/officeDocument/2006/relationships/oleObject" Target="../embeddings/oleObject16.bin"/><Relationship Id="rId4" Type="http://schemas.openxmlformats.org/officeDocument/2006/relationships/oleObject" Target="../embeddings/oleObject10.bin"/><Relationship Id="rId9" Type="http://schemas.openxmlformats.org/officeDocument/2006/relationships/oleObject" Target="../embeddings/oleObject15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20.bin"/><Relationship Id="rId4" Type="http://schemas.openxmlformats.org/officeDocument/2006/relationships/oleObject" Target="../embeddings/oleObject19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4.bin"/><Relationship Id="rId13" Type="http://schemas.openxmlformats.org/officeDocument/2006/relationships/oleObject" Target="../embeddings/oleObject29.bin"/><Relationship Id="rId3" Type="http://schemas.openxmlformats.org/officeDocument/2006/relationships/notesSlide" Target="../notesSlides/notesSlide4.xml"/><Relationship Id="rId7" Type="http://schemas.openxmlformats.org/officeDocument/2006/relationships/oleObject" Target="../embeddings/oleObject23.bin"/><Relationship Id="rId12" Type="http://schemas.openxmlformats.org/officeDocument/2006/relationships/oleObject" Target="../embeddings/oleObject2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22.bin"/><Relationship Id="rId11" Type="http://schemas.openxmlformats.org/officeDocument/2006/relationships/oleObject" Target="../embeddings/oleObject27.bin"/><Relationship Id="rId5" Type="http://schemas.openxmlformats.org/officeDocument/2006/relationships/oleObject" Target="../embeddings/oleObject21.bin"/><Relationship Id="rId10" Type="http://schemas.openxmlformats.org/officeDocument/2006/relationships/oleObject" Target="../embeddings/oleObject26.bin"/><Relationship Id="rId4" Type="http://schemas.openxmlformats.org/officeDocument/2006/relationships/hyperlink" Target="http://rutube.ru/tracks/3942933.html" TargetMode="External"/><Relationship Id="rId9" Type="http://schemas.openxmlformats.org/officeDocument/2006/relationships/oleObject" Target="../embeddings/oleObject25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7" Type="http://schemas.openxmlformats.org/officeDocument/2006/relationships/oleObject" Target="../embeddings/oleObject3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32.bin"/><Relationship Id="rId5" Type="http://schemas.openxmlformats.org/officeDocument/2006/relationships/oleObject" Target="../embeddings/oleObject31.bin"/><Relationship Id="rId4" Type="http://schemas.openxmlformats.org/officeDocument/2006/relationships/oleObject" Target="../embeddings/oleObject30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2492896"/>
            <a:ext cx="6347250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12700">
                  <a:solidFill>
                    <a:srgbClr val="00589A"/>
                  </a:solidFill>
                  <a:prstDash val="solid"/>
                </a:ln>
                <a:solidFill>
                  <a:srgbClr val="00589A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Times New Roman" pitchFamily="18" charset="0"/>
              </a:rPr>
              <a:t>Задачи на проценты</a:t>
            </a:r>
            <a:endParaRPr lang="ru-RU" sz="5400" b="1" dirty="0">
              <a:ln w="12700">
                <a:solidFill>
                  <a:srgbClr val="00589A"/>
                </a:solidFill>
                <a:prstDash val="solid"/>
              </a:ln>
              <a:solidFill>
                <a:srgbClr val="00589A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n-lt"/>
              <a:cs typeface="+mn-cs"/>
            </a:endParaRPr>
          </a:p>
        </p:txBody>
      </p:sp>
      <p:pic>
        <p:nvPicPr>
          <p:cNvPr id="3" name="Picture 4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596188" y="1844675"/>
            <a:ext cx="1274762" cy="57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096125" y="5805488"/>
            <a:ext cx="2047875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611560" y="764704"/>
            <a:ext cx="795442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ln w="1270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B13          </a:t>
            </a:r>
            <a:r>
              <a:rPr lang="ru-RU" sz="4800" b="1" dirty="0">
                <a:ln w="1270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                </a:t>
            </a:r>
            <a:r>
              <a:rPr lang="en-US" sz="4800" b="1" dirty="0">
                <a:ln w="1270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    </a:t>
            </a:r>
            <a:r>
              <a:rPr lang="ru-RU" sz="4800" b="1" dirty="0">
                <a:ln w="1270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ЕГЭ </a:t>
            </a:r>
            <a:r>
              <a:rPr lang="ru-RU" sz="4800" b="1" dirty="0">
                <a:ln w="1270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2013г</a:t>
            </a:r>
            <a:r>
              <a:rPr lang="ru-RU" dirty="0">
                <a:ln>
                  <a:solidFill>
                    <a:sysClr val="windowText" lastClr="000000"/>
                  </a:solidFill>
                  <a:prstDash val="solid"/>
                </a:ln>
                <a:solidFill>
                  <a:srgbClr val="FF0000"/>
                </a:solidFill>
                <a:latin typeface="+mn-lt"/>
                <a:cs typeface="+mn-cs"/>
              </a:rPr>
              <a:t>. </a:t>
            </a:r>
            <a:endParaRPr lang="ru-RU" dirty="0">
              <a:latin typeface="+mn-lt"/>
              <a:cs typeface="+mn-cs"/>
            </a:endParaRPr>
          </a:p>
        </p:txBody>
      </p:sp>
      <p:grpSp>
        <p:nvGrpSpPr>
          <p:cNvPr id="10246" name="Group 4"/>
          <p:cNvGrpSpPr>
            <a:grpSpLocks/>
          </p:cNvGrpSpPr>
          <p:nvPr/>
        </p:nvGrpSpPr>
        <p:grpSpPr bwMode="auto">
          <a:xfrm>
            <a:off x="63500" y="76200"/>
            <a:ext cx="8991600" cy="6705600"/>
            <a:chOff x="168" y="176"/>
            <a:chExt cx="5408" cy="3928"/>
          </a:xfrm>
        </p:grpSpPr>
        <p:sp>
          <p:nvSpPr>
            <p:cNvPr id="10247" name="Freeform 5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>
                <a:gd name="T0" fmla="*/ 0 w 4864"/>
                <a:gd name="T1" fmla="*/ 0 h 1"/>
                <a:gd name="T2" fmla="*/ 4864 w 4864"/>
                <a:gd name="T3" fmla="*/ 0 h 1"/>
                <a:gd name="T4" fmla="*/ 0 60000 65536"/>
                <a:gd name="T5" fmla="*/ 0 60000 65536"/>
                <a:gd name="T6" fmla="*/ 0 w 4864"/>
                <a:gd name="T7" fmla="*/ 0 h 1"/>
                <a:gd name="T8" fmla="*/ 4864 w 4864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48" name="Freeform 6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>
                <a:gd name="T0" fmla="*/ 0 w 4848"/>
                <a:gd name="T1" fmla="*/ 0 h 1"/>
                <a:gd name="T2" fmla="*/ 4848 w 4848"/>
                <a:gd name="T3" fmla="*/ 0 h 1"/>
                <a:gd name="T4" fmla="*/ 0 60000 65536"/>
                <a:gd name="T5" fmla="*/ 0 60000 65536"/>
                <a:gd name="T6" fmla="*/ 0 w 4848"/>
                <a:gd name="T7" fmla="*/ 0 h 1"/>
                <a:gd name="T8" fmla="*/ 4848 w 484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49" name="Freeform 7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>
                <a:gd name="T0" fmla="*/ 0 w 1"/>
                <a:gd name="T1" fmla="*/ 0 h 3376"/>
                <a:gd name="T2" fmla="*/ 0 w 1"/>
                <a:gd name="T3" fmla="*/ 3376 h 3376"/>
                <a:gd name="T4" fmla="*/ 0 60000 65536"/>
                <a:gd name="T5" fmla="*/ 0 60000 65536"/>
                <a:gd name="T6" fmla="*/ 0 w 1"/>
                <a:gd name="T7" fmla="*/ 0 h 3376"/>
                <a:gd name="T8" fmla="*/ 1 w 1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50" name="Freeform 8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>
                <a:gd name="T0" fmla="*/ 0 w 16"/>
                <a:gd name="T1" fmla="*/ 0 h 3376"/>
                <a:gd name="T2" fmla="*/ 16 w 16"/>
                <a:gd name="T3" fmla="*/ 3376 h 3376"/>
                <a:gd name="T4" fmla="*/ 0 60000 65536"/>
                <a:gd name="T5" fmla="*/ 0 60000 65536"/>
                <a:gd name="T6" fmla="*/ 0 w 16"/>
                <a:gd name="T7" fmla="*/ 0 h 3376"/>
                <a:gd name="T8" fmla="*/ 16 w 16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51" name="Freeform 9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52" name="Freeform 10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53" name="Freeform 11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54" name="Freeform 12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36" presetClass="path" presetSubtype="0" repeatCount="400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2.31214E-7 L 2.77778E-6 0.28809 C 2.77778E-6 0.41757 0.01319 0.57688 0.02413 0.57688 L 0.04843 0.57688 " pathEditMode="relative" rAng="0" ptsTypes="FfFF"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" y="2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Скругленный прямоугольник 29"/>
          <p:cNvSpPr/>
          <p:nvPr/>
        </p:nvSpPr>
        <p:spPr>
          <a:xfrm>
            <a:off x="250825" y="1196975"/>
            <a:ext cx="8066088" cy="360363"/>
          </a:xfrm>
          <a:prstGeom prst="roundRect">
            <a:avLst/>
          </a:prstGeom>
          <a:solidFill>
            <a:srgbClr val="74F87A"/>
          </a:solidFill>
          <a:ln>
            <a:solidFill>
              <a:srgbClr val="74F8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250825" y="1557338"/>
            <a:ext cx="2736850" cy="358775"/>
          </a:xfrm>
          <a:prstGeom prst="roundRect">
            <a:avLst/>
          </a:prstGeom>
          <a:solidFill>
            <a:srgbClr val="74F87A"/>
          </a:solidFill>
          <a:ln>
            <a:solidFill>
              <a:srgbClr val="74F8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8172450" y="908050"/>
            <a:ext cx="720725" cy="360363"/>
          </a:xfrm>
          <a:prstGeom prst="roundRect">
            <a:avLst/>
          </a:prstGeom>
          <a:solidFill>
            <a:srgbClr val="74F87A"/>
          </a:solidFill>
          <a:ln>
            <a:solidFill>
              <a:srgbClr val="74F8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4341" name="Прямоугольник 12"/>
          <p:cNvSpPr>
            <a:spLocks noChangeArrowheads="1"/>
          </p:cNvSpPr>
          <p:nvPr/>
        </p:nvSpPr>
        <p:spPr bwMode="auto">
          <a:xfrm>
            <a:off x="539750" y="188913"/>
            <a:ext cx="35052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solidFill>
                  <a:srgbClr val="7030A0"/>
                </a:solidFill>
                <a:latin typeface="Calibri" pitchFamily="34" charset="0"/>
              </a:rPr>
              <a:t>Прототип задания </a:t>
            </a:r>
            <a:r>
              <a:rPr lang="en-US" b="1">
                <a:solidFill>
                  <a:srgbClr val="7030A0"/>
                </a:solidFill>
                <a:latin typeface="Calibri" pitchFamily="34" charset="0"/>
              </a:rPr>
              <a:t>B13 (№ 99568)</a:t>
            </a: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6875463" y="549275"/>
            <a:ext cx="2268537" cy="431800"/>
          </a:xfrm>
          <a:prstGeom prst="round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179388" y="908050"/>
            <a:ext cx="8064500" cy="433388"/>
          </a:xfrm>
          <a:prstGeom prst="round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grpSp>
        <p:nvGrpSpPr>
          <p:cNvPr id="14344" name="Group 4"/>
          <p:cNvGrpSpPr>
            <a:grpSpLocks/>
          </p:cNvGrpSpPr>
          <p:nvPr/>
        </p:nvGrpSpPr>
        <p:grpSpPr bwMode="auto">
          <a:xfrm>
            <a:off x="63500" y="76200"/>
            <a:ext cx="8991600" cy="6705600"/>
            <a:chOff x="168" y="176"/>
            <a:chExt cx="5408" cy="3928"/>
          </a:xfrm>
        </p:grpSpPr>
        <p:sp>
          <p:nvSpPr>
            <p:cNvPr id="14366" name="Freeform 5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>
                <a:gd name="T0" fmla="*/ 0 w 4864"/>
                <a:gd name="T1" fmla="*/ 0 h 1"/>
                <a:gd name="T2" fmla="*/ 4864 w 4864"/>
                <a:gd name="T3" fmla="*/ 0 h 1"/>
                <a:gd name="T4" fmla="*/ 0 60000 65536"/>
                <a:gd name="T5" fmla="*/ 0 60000 65536"/>
                <a:gd name="T6" fmla="*/ 0 w 4864"/>
                <a:gd name="T7" fmla="*/ 0 h 1"/>
                <a:gd name="T8" fmla="*/ 4864 w 4864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367" name="Freeform 6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>
                <a:gd name="T0" fmla="*/ 0 w 4848"/>
                <a:gd name="T1" fmla="*/ 0 h 1"/>
                <a:gd name="T2" fmla="*/ 4848 w 4848"/>
                <a:gd name="T3" fmla="*/ 0 h 1"/>
                <a:gd name="T4" fmla="*/ 0 60000 65536"/>
                <a:gd name="T5" fmla="*/ 0 60000 65536"/>
                <a:gd name="T6" fmla="*/ 0 w 4848"/>
                <a:gd name="T7" fmla="*/ 0 h 1"/>
                <a:gd name="T8" fmla="*/ 4848 w 484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368" name="Freeform 7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>
                <a:gd name="T0" fmla="*/ 0 w 1"/>
                <a:gd name="T1" fmla="*/ 0 h 3376"/>
                <a:gd name="T2" fmla="*/ 0 w 1"/>
                <a:gd name="T3" fmla="*/ 3376 h 3376"/>
                <a:gd name="T4" fmla="*/ 0 60000 65536"/>
                <a:gd name="T5" fmla="*/ 0 60000 65536"/>
                <a:gd name="T6" fmla="*/ 0 w 1"/>
                <a:gd name="T7" fmla="*/ 0 h 3376"/>
                <a:gd name="T8" fmla="*/ 1 w 1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369" name="Freeform 8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>
                <a:gd name="T0" fmla="*/ 0 w 16"/>
                <a:gd name="T1" fmla="*/ 0 h 3376"/>
                <a:gd name="T2" fmla="*/ 16 w 16"/>
                <a:gd name="T3" fmla="*/ 3376 h 3376"/>
                <a:gd name="T4" fmla="*/ 0 60000 65536"/>
                <a:gd name="T5" fmla="*/ 0 60000 65536"/>
                <a:gd name="T6" fmla="*/ 0 w 16"/>
                <a:gd name="T7" fmla="*/ 0 h 3376"/>
                <a:gd name="T8" fmla="*/ 16 w 16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370" name="Freeform 9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371" name="Freeform 10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372" name="Freeform 11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373" name="Freeform 12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4345" name="Прямоугольник 11"/>
          <p:cNvSpPr>
            <a:spLocks noChangeArrowheads="1"/>
          </p:cNvSpPr>
          <p:nvPr/>
        </p:nvSpPr>
        <p:spPr bwMode="auto">
          <a:xfrm>
            <a:off x="250825" y="476250"/>
            <a:ext cx="8893175" cy="178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 b="1">
                <a:latin typeface="Calibri" pitchFamily="34" charset="0"/>
              </a:rPr>
              <a:t>Семья состоит из мужа, жены и их дочери студентки. Если бы зарплата мужа увеличилась вдвое, общий доход семьи вырос бы на 67%. Если бы стипендия дочери уменьшилась втрое, общий доход семьи сократился бы на 4%. Сколько процентов от общего дохода семьи составляет зарплата жены?</a:t>
            </a:r>
            <a:endParaRPr lang="ru-RU" sz="2200">
              <a:latin typeface="Calibri" pitchFamily="34" charset="0"/>
            </a:endParaRPr>
          </a:p>
        </p:txBody>
      </p:sp>
      <p:sp>
        <p:nvSpPr>
          <p:cNvPr id="14346" name="Прямоугольник 13"/>
          <p:cNvSpPr>
            <a:spLocks noChangeArrowheads="1"/>
          </p:cNvSpPr>
          <p:nvPr/>
        </p:nvSpPr>
        <p:spPr bwMode="auto">
          <a:xfrm>
            <a:off x="4500563" y="1989138"/>
            <a:ext cx="16732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solidFill>
                  <a:srgbClr val="FF0000"/>
                </a:solidFill>
                <a:latin typeface="Calibri" pitchFamily="34" charset="0"/>
              </a:rPr>
              <a:t>Третий способ:</a:t>
            </a:r>
            <a:endParaRPr lang="en-US" b="1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611188" y="2420938"/>
            <a:ext cx="22971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Calibri" pitchFamily="34" charset="0"/>
              </a:rPr>
              <a:t>Общий доход семьи:</a:t>
            </a:r>
            <a:endParaRPr lang="ru-RU">
              <a:latin typeface="Calibri" pitchFamily="34" charset="0"/>
            </a:endParaRPr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auto">
          <a:xfrm>
            <a:off x="684213" y="2781300"/>
            <a:ext cx="1911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solidFill>
                  <a:srgbClr val="FF0000"/>
                </a:solidFill>
                <a:latin typeface="Calibri" pitchFamily="34" charset="0"/>
              </a:rPr>
              <a:t>x</a:t>
            </a:r>
            <a:r>
              <a:rPr lang="ru-RU" b="1">
                <a:latin typeface="Calibri" pitchFamily="34" charset="0"/>
              </a:rPr>
              <a:t>-заработок отца</a:t>
            </a:r>
            <a:endParaRPr lang="ru-RU">
              <a:latin typeface="Calibri" pitchFamily="34" charset="0"/>
            </a:endParaRPr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auto">
          <a:xfrm>
            <a:off x="684213" y="3141663"/>
            <a:ext cx="21050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solidFill>
                  <a:srgbClr val="00B050"/>
                </a:solidFill>
                <a:latin typeface="Calibri" pitchFamily="34" charset="0"/>
              </a:rPr>
              <a:t>v</a:t>
            </a:r>
            <a:r>
              <a:rPr lang="ru-RU" b="1">
                <a:latin typeface="Calibri" pitchFamily="34" charset="0"/>
              </a:rPr>
              <a:t>-стипендия дочки</a:t>
            </a:r>
            <a:endParaRPr lang="ru-RU">
              <a:latin typeface="Calibri" pitchFamily="34" charset="0"/>
            </a:endParaRPr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684213" y="3500438"/>
            <a:ext cx="20431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solidFill>
                  <a:srgbClr val="0070C0"/>
                </a:solidFill>
                <a:latin typeface="Calibri" pitchFamily="34" charset="0"/>
              </a:rPr>
              <a:t>z</a:t>
            </a:r>
            <a:r>
              <a:rPr lang="ru-RU" b="1">
                <a:latin typeface="Calibri" pitchFamily="34" charset="0"/>
              </a:rPr>
              <a:t>-заработок мамы</a:t>
            </a:r>
            <a:endParaRPr lang="ru-RU">
              <a:latin typeface="Calibri" pitchFamily="34" charset="0"/>
            </a:endParaRPr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684213" y="4076700"/>
            <a:ext cx="148748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Calibri" pitchFamily="34" charset="0"/>
              </a:rPr>
              <a:t>y+</a:t>
            </a:r>
            <a:r>
              <a:rPr lang="ru-RU" sz="2400" b="1">
                <a:solidFill>
                  <a:srgbClr val="FF0000"/>
                </a:solidFill>
                <a:latin typeface="Calibri" pitchFamily="34" charset="0"/>
              </a:rPr>
              <a:t>x=</a:t>
            </a:r>
            <a:r>
              <a:rPr lang="ru-RU" b="1">
                <a:latin typeface="Calibri" pitchFamily="34" charset="0"/>
              </a:rPr>
              <a:t>167%     </a:t>
            </a:r>
            <a:endParaRPr lang="ru-RU">
              <a:latin typeface="Calibri" pitchFamily="34" charset="0"/>
            </a:endParaRPr>
          </a:p>
        </p:txBody>
      </p:sp>
      <p:sp>
        <p:nvSpPr>
          <p:cNvPr id="22" name="Правая фигурная скобка 21"/>
          <p:cNvSpPr/>
          <p:nvPr/>
        </p:nvSpPr>
        <p:spPr>
          <a:xfrm>
            <a:off x="3276600" y="2781300"/>
            <a:ext cx="142875" cy="107950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3" name="Прямоугольник 22"/>
          <p:cNvSpPr>
            <a:spLocks noChangeArrowheads="1"/>
          </p:cNvSpPr>
          <p:nvPr/>
        </p:nvSpPr>
        <p:spPr bwMode="auto">
          <a:xfrm>
            <a:off x="6300788" y="3141663"/>
            <a:ext cx="9271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Calibri" pitchFamily="34" charset="0"/>
              </a:rPr>
              <a:t>y=100%</a:t>
            </a:r>
            <a:endParaRPr lang="ru-RU">
              <a:latin typeface="Calibri" pitchFamily="34" charset="0"/>
            </a:endParaRPr>
          </a:p>
        </p:txBody>
      </p:sp>
      <p:sp>
        <p:nvSpPr>
          <p:cNvPr id="24" name="Прямоугольник 23"/>
          <p:cNvSpPr>
            <a:spLocks noChangeArrowheads="1"/>
          </p:cNvSpPr>
          <p:nvPr/>
        </p:nvSpPr>
        <p:spPr bwMode="auto">
          <a:xfrm>
            <a:off x="3492500" y="3141663"/>
            <a:ext cx="260191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Calibri" pitchFamily="34" charset="0"/>
              </a:rPr>
              <a:t>у – общий доход семьи.</a:t>
            </a:r>
            <a:endParaRPr lang="ru-RU">
              <a:latin typeface="Calibri" pitchFamily="34" charset="0"/>
            </a:endParaRPr>
          </a:p>
        </p:txBody>
      </p:sp>
      <p:sp>
        <p:nvSpPr>
          <p:cNvPr id="25" name="Прямоугольник 24"/>
          <p:cNvSpPr>
            <a:spLocks noChangeArrowheads="1"/>
          </p:cNvSpPr>
          <p:nvPr/>
        </p:nvSpPr>
        <p:spPr bwMode="auto">
          <a:xfrm>
            <a:off x="1979613" y="3789363"/>
            <a:ext cx="1871662" cy="738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latin typeface="Calibri" pitchFamily="34" charset="0"/>
              </a:rPr>
              <a:t/>
            </a:r>
            <a:br>
              <a:rPr lang="ru-RU" b="1">
                <a:latin typeface="Calibri" pitchFamily="34" charset="0"/>
              </a:rPr>
            </a:br>
            <a:r>
              <a:rPr lang="ru-RU" b="1">
                <a:latin typeface="Calibri" pitchFamily="34" charset="0"/>
              </a:rPr>
              <a:t>100%+</a:t>
            </a:r>
            <a:r>
              <a:rPr lang="ru-RU" sz="2400" b="1">
                <a:solidFill>
                  <a:srgbClr val="FF0000"/>
                </a:solidFill>
                <a:latin typeface="Calibri" pitchFamily="34" charset="0"/>
              </a:rPr>
              <a:t>x=</a:t>
            </a:r>
            <a:r>
              <a:rPr lang="ru-RU" b="1">
                <a:latin typeface="Calibri" pitchFamily="34" charset="0"/>
              </a:rPr>
              <a:t>167%</a:t>
            </a:r>
            <a:endParaRPr lang="ru-RU">
              <a:latin typeface="Calibri" pitchFamily="34" charset="0"/>
            </a:endParaRPr>
          </a:p>
        </p:txBody>
      </p:sp>
      <p:cxnSp>
        <p:nvCxnSpPr>
          <p:cNvPr id="27" name="Прямая со стрелкой 26"/>
          <p:cNvCxnSpPr/>
          <p:nvPr/>
        </p:nvCxnSpPr>
        <p:spPr>
          <a:xfrm flipV="1">
            <a:off x="2339975" y="3429000"/>
            <a:ext cx="3960813" cy="720725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Прямоугольник 27"/>
          <p:cNvSpPr>
            <a:spLocks noChangeArrowheads="1"/>
          </p:cNvSpPr>
          <p:nvPr/>
        </p:nvSpPr>
        <p:spPr bwMode="auto">
          <a:xfrm>
            <a:off x="3851275" y="4076700"/>
            <a:ext cx="10287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solidFill>
                  <a:srgbClr val="FF0000"/>
                </a:solidFill>
                <a:latin typeface="Calibri" pitchFamily="34" charset="0"/>
              </a:rPr>
              <a:t> x=67</a:t>
            </a:r>
            <a:r>
              <a:rPr lang="ru-RU" b="1">
                <a:latin typeface="Calibri" pitchFamily="34" charset="0"/>
              </a:rPr>
              <a:t>%</a:t>
            </a:r>
            <a:endParaRPr lang="ru-RU">
              <a:latin typeface="Calibri" pitchFamily="34" charset="0"/>
            </a:endParaRPr>
          </a:p>
        </p:txBody>
      </p:sp>
      <p:sp>
        <p:nvSpPr>
          <p:cNvPr id="32" name="Прямоугольник 31"/>
          <p:cNvSpPr>
            <a:spLocks noChangeArrowheads="1"/>
          </p:cNvSpPr>
          <p:nvPr/>
        </p:nvSpPr>
        <p:spPr bwMode="auto">
          <a:xfrm>
            <a:off x="684213" y="4508500"/>
            <a:ext cx="14668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Calibri" pitchFamily="34" charset="0"/>
              </a:rPr>
              <a:t>y-2/3</a:t>
            </a:r>
            <a:r>
              <a:rPr lang="ru-RU" sz="2400" b="1">
                <a:solidFill>
                  <a:srgbClr val="00B050"/>
                </a:solidFill>
                <a:latin typeface="Calibri" pitchFamily="34" charset="0"/>
              </a:rPr>
              <a:t>v</a:t>
            </a:r>
            <a:r>
              <a:rPr lang="ru-RU" b="1">
                <a:latin typeface="Calibri" pitchFamily="34" charset="0"/>
              </a:rPr>
              <a:t>=96%  </a:t>
            </a:r>
            <a:endParaRPr lang="ru-RU">
              <a:latin typeface="Calibri" pitchFamily="34" charset="0"/>
            </a:endParaRPr>
          </a:p>
        </p:txBody>
      </p:sp>
      <p:sp>
        <p:nvSpPr>
          <p:cNvPr id="33" name="Прямоугольник 32"/>
          <p:cNvSpPr>
            <a:spLocks noChangeArrowheads="1"/>
          </p:cNvSpPr>
          <p:nvPr/>
        </p:nvSpPr>
        <p:spPr bwMode="auto">
          <a:xfrm>
            <a:off x="2268538" y="4508500"/>
            <a:ext cx="116998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Calibri" pitchFamily="34" charset="0"/>
              </a:rPr>
              <a:t> 2/3</a:t>
            </a:r>
            <a:r>
              <a:rPr lang="ru-RU" sz="2400" b="1">
                <a:solidFill>
                  <a:srgbClr val="00B050"/>
                </a:solidFill>
                <a:latin typeface="Calibri" pitchFamily="34" charset="0"/>
              </a:rPr>
              <a:t>v</a:t>
            </a:r>
            <a:r>
              <a:rPr lang="ru-RU" b="1">
                <a:latin typeface="Calibri" pitchFamily="34" charset="0"/>
              </a:rPr>
              <a:t>=4% </a:t>
            </a:r>
            <a:endParaRPr lang="ru-RU">
              <a:latin typeface="Calibri" pitchFamily="34" charset="0"/>
            </a:endParaRPr>
          </a:p>
        </p:txBody>
      </p:sp>
      <p:sp>
        <p:nvSpPr>
          <p:cNvPr id="34" name="Прямоугольник 33"/>
          <p:cNvSpPr>
            <a:spLocks noChangeArrowheads="1"/>
          </p:cNvSpPr>
          <p:nvPr/>
        </p:nvSpPr>
        <p:spPr bwMode="auto">
          <a:xfrm>
            <a:off x="3779838" y="4508500"/>
            <a:ext cx="8604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Calibri" pitchFamily="34" charset="0"/>
              </a:rPr>
              <a:t> </a:t>
            </a:r>
            <a:r>
              <a:rPr lang="ru-RU" sz="2400" b="1">
                <a:solidFill>
                  <a:srgbClr val="00B050"/>
                </a:solidFill>
                <a:latin typeface="Calibri" pitchFamily="34" charset="0"/>
              </a:rPr>
              <a:t>v=6</a:t>
            </a:r>
            <a:r>
              <a:rPr lang="ru-RU" b="1">
                <a:latin typeface="Calibri" pitchFamily="34" charset="0"/>
              </a:rPr>
              <a:t>%</a:t>
            </a:r>
            <a:endParaRPr lang="ru-RU">
              <a:latin typeface="Calibri" pitchFamily="34" charset="0"/>
            </a:endParaRPr>
          </a:p>
        </p:txBody>
      </p:sp>
      <p:sp>
        <p:nvSpPr>
          <p:cNvPr id="35" name="Прямоугольник 34"/>
          <p:cNvSpPr>
            <a:spLocks noChangeArrowheads="1"/>
          </p:cNvSpPr>
          <p:nvPr/>
        </p:nvSpPr>
        <p:spPr bwMode="auto">
          <a:xfrm>
            <a:off x="684213" y="5084763"/>
            <a:ext cx="19748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solidFill>
                  <a:srgbClr val="FF0000"/>
                </a:solidFill>
                <a:latin typeface="Calibri" pitchFamily="34" charset="0"/>
              </a:rPr>
              <a:t>67</a:t>
            </a:r>
            <a:r>
              <a:rPr lang="ru-RU" b="1">
                <a:latin typeface="Calibri" pitchFamily="34" charset="0"/>
              </a:rPr>
              <a:t>%+</a:t>
            </a:r>
            <a:r>
              <a:rPr lang="ru-RU" sz="2400" b="1">
                <a:solidFill>
                  <a:srgbClr val="00B050"/>
                </a:solidFill>
                <a:latin typeface="Calibri" pitchFamily="34" charset="0"/>
              </a:rPr>
              <a:t>6</a:t>
            </a:r>
            <a:r>
              <a:rPr lang="ru-RU" b="1">
                <a:latin typeface="Calibri" pitchFamily="34" charset="0"/>
              </a:rPr>
              <a:t>%+</a:t>
            </a:r>
            <a:r>
              <a:rPr lang="ru-RU" sz="2400" b="1">
                <a:solidFill>
                  <a:srgbClr val="00589A"/>
                </a:solidFill>
                <a:latin typeface="Calibri" pitchFamily="34" charset="0"/>
              </a:rPr>
              <a:t>z</a:t>
            </a:r>
            <a:r>
              <a:rPr lang="ru-RU" b="1">
                <a:latin typeface="Calibri" pitchFamily="34" charset="0"/>
              </a:rPr>
              <a:t>=100%</a:t>
            </a:r>
            <a:endParaRPr lang="ru-RU">
              <a:latin typeface="Calibri" pitchFamily="34" charset="0"/>
            </a:endParaRPr>
          </a:p>
        </p:txBody>
      </p:sp>
      <p:sp>
        <p:nvSpPr>
          <p:cNvPr id="36" name="Прямоугольник 35"/>
          <p:cNvSpPr>
            <a:spLocks noChangeArrowheads="1"/>
          </p:cNvSpPr>
          <p:nvPr/>
        </p:nvSpPr>
        <p:spPr bwMode="auto">
          <a:xfrm>
            <a:off x="3132138" y="5084763"/>
            <a:ext cx="100806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solidFill>
                  <a:srgbClr val="00589A"/>
                </a:solidFill>
                <a:latin typeface="Calibri" pitchFamily="34" charset="0"/>
              </a:rPr>
              <a:t> z=27</a:t>
            </a:r>
            <a:r>
              <a:rPr lang="ru-RU" b="1">
                <a:latin typeface="Calibri" pitchFamily="34" charset="0"/>
              </a:rPr>
              <a:t>%</a:t>
            </a:r>
            <a:endParaRPr lang="ru-RU">
              <a:latin typeface="Calibri" pitchFamily="34" charset="0"/>
            </a:endParaRPr>
          </a:p>
        </p:txBody>
      </p:sp>
      <p:sp>
        <p:nvSpPr>
          <p:cNvPr id="37" name="Прямоугольник 36"/>
          <p:cNvSpPr>
            <a:spLocks noChangeArrowheads="1"/>
          </p:cNvSpPr>
          <p:nvPr/>
        </p:nvSpPr>
        <p:spPr bwMode="auto">
          <a:xfrm>
            <a:off x="4211638" y="5084763"/>
            <a:ext cx="45720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latin typeface="Calibri" pitchFamily="34" charset="0"/>
              </a:rPr>
              <a:t>Мама зарабатывает </a:t>
            </a:r>
            <a:r>
              <a:rPr lang="ru-RU" sz="2400" b="1">
                <a:solidFill>
                  <a:srgbClr val="00589A"/>
                </a:solidFill>
                <a:latin typeface="Calibri" pitchFamily="34" charset="0"/>
              </a:rPr>
              <a:t>27</a:t>
            </a:r>
            <a:r>
              <a:rPr lang="ru-RU" b="1">
                <a:latin typeface="Calibri" pitchFamily="34" charset="0"/>
              </a:rPr>
              <a:t>% от общего дохода</a:t>
            </a:r>
            <a:endParaRPr lang="ru-RU">
              <a:latin typeface="Calibri" pitchFamily="34" charset="0"/>
            </a:endParaRPr>
          </a:p>
        </p:txBody>
      </p:sp>
      <p:cxnSp>
        <p:nvCxnSpPr>
          <p:cNvPr id="62" name="Соединительная линия уступом 61"/>
          <p:cNvCxnSpPr/>
          <p:nvPr/>
        </p:nvCxnSpPr>
        <p:spPr>
          <a:xfrm flipV="1">
            <a:off x="900113" y="3429000"/>
            <a:ext cx="5688012" cy="1152525"/>
          </a:xfrm>
          <a:prstGeom prst="bentConnector3">
            <a:avLst>
              <a:gd name="adj1" fmla="val 50000"/>
            </a:avLst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Управляющая кнопка: далее 58">
            <a:hlinkClick r:id="" action="ppaction://hlinkshowjump?jump=nextslide" highlightClick="1"/>
          </p:cNvPr>
          <p:cNvSpPr/>
          <p:nvPr/>
        </p:nvSpPr>
        <p:spPr>
          <a:xfrm>
            <a:off x="8101013" y="6524625"/>
            <a:ext cx="647700" cy="333375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2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8" presetClass="entr" presetSubtype="6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" dur="2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8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60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7000"/>
                            </p:stCondLst>
                            <p:childTnLst>
                              <p:par>
                                <p:cTn id="26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8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9000"/>
                            </p:stCondLst>
                            <p:childTnLst>
                              <p:par>
                                <p:cTn id="30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4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000"/>
                            </p:stCondLst>
                            <p:childTnLst>
                              <p:par>
                                <p:cTn id="46" presetID="34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47" dur="5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48" dur="2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9" dur="25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50" dur="25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51" dur="250" fill="hold">
                                          <p:stCondLst>
                                            <p:cond delay="75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6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6" presetClass="emph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58" dur="1000" tmFilter="0, 0; .2, .5; .8, .5; 1, 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9" dur="500" autoRev="1" fill="hold"/>
                                        <p:tgtEl>
                                          <p:spTgt spid="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000"/>
                            </p:stCondLst>
                            <p:childTnLst>
                              <p:par>
                                <p:cTn id="6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3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3000"/>
                            </p:stCondLst>
                            <p:childTnLst>
                              <p:par>
                                <p:cTn id="6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7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0"/>
                            </p:stCondLst>
                            <p:childTnLst>
                              <p:par>
                                <p:cTn id="69" presetID="34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70" dur="5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1" dur="2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72" dur="25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73" dur="25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74" dur="250" fill="hold">
                                          <p:stCondLst>
                                            <p:cond delay="75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5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6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1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7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1000"/>
                            </p:stCondLst>
                            <p:childTnLst>
                              <p:par>
                                <p:cTn id="102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4" dur="20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3000"/>
                            </p:stCondLst>
                            <p:childTnLst>
                              <p:par>
                                <p:cTn id="106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8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4000"/>
                            </p:stCondLst>
                            <p:childTnLst>
                              <p:par>
                                <p:cTn id="110" presetID="33" presetClass="emph" presetSubtype="0" fill="remove" grpId="3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11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12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3" dur="3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4" dur="3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15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0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2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4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7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9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2" dur="1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4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2000"/>
                            </p:stCondLst>
                            <p:childTnLst>
                              <p:par>
                                <p:cTn id="13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9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4000"/>
                            </p:stCondLst>
                            <p:childTnLst>
                              <p:par>
                                <p:cTn id="141" presetID="34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42" dur="5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43" dur="2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44" dur="25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45" dur="25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46" dur="250" fill="hold">
                                          <p:stCondLst>
                                            <p:cond delay="75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1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2000"/>
                            </p:stCondLst>
                            <p:childTnLst>
                              <p:par>
                                <p:cTn id="15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5" dur="20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4000"/>
                            </p:stCondLst>
                            <p:childTnLst>
                              <p:par>
                                <p:cTn id="157" presetID="34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58" dur="5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59" dur="2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60" dur="25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61" dur="25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62" dur="250" fill="hold">
                                          <p:stCondLst>
                                            <p:cond delay="7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7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0" grpId="1" animBg="1"/>
      <p:bldP spid="31" grpId="0" animBg="1"/>
      <p:bldP spid="31" grpId="1" animBg="1"/>
      <p:bldP spid="29" grpId="0" animBg="1"/>
      <p:bldP spid="29" grpId="1" animBg="1"/>
      <p:bldP spid="19" grpId="0" animBg="1"/>
      <p:bldP spid="19" grpId="1" animBg="1"/>
      <p:bldP spid="20" grpId="0" animBg="1"/>
      <p:bldP spid="20" grpId="1" animBg="1"/>
      <p:bldP spid="15" grpId="0"/>
      <p:bldP spid="16" grpId="0" build="allAtOnce"/>
      <p:bldP spid="17" grpId="0" build="allAtOnce"/>
      <p:bldP spid="18" grpId="0"/>
      <p:bldP spid="18" grpId="1"/>
      <p:bldP spid="21" grpId="0"/>
      <p:bldP spid="22" grpId="0" animBg="1"/>
      <p:bldP spid="23" grpId="0"/>
      <p:bldP spid="23" grpId="1"/>
      <p:bldP spid="23" grpId="2"/>
      <p:bldP spid="23" grpId="3"/>
      <p:bldP spid="24" grpId="0"/>
      <p:bldP spid="25" grpId="0"/>
      <p:bldP spid="28" grpId="0"/>
      <p:bldP spid="33" grpId="0"/>
      <p:bldP spid="34" grpId="0"/>
      <p:bldP spid="35" grpId="0"/>
      <p:bldP spid="3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39" name="Freeform 35"/>
          <p:cNvSpPr>
            <a:spLocks/>
          </p:cNvSpPr>
          <p:nvPr/>
        </p:nvSpPr>
        <p:spPr bwMode="auto">
          <a:xfrm>
            <a:off x="203200" y="508000"/>
            <a:ext cx="8712200" cy="685800"/>
          </a:xfrm>
          <a:custGeom>
            <a:avLst/>
            <a:gdLst>
              <a:gd name="T0" fmla="*/ 215900 w 5488"/>
              <a:gd name="T1" fmla="*/ 330200 h 432"/>
              <a:gd name="T2" fmla="*/ 76200 w 5488"/>
              <a:gd name="T3" fmla="*/ 0 h 432"/>
              <a:gd name="T4" fmla="*/ 8712200 w 5488"/>
              <a:gd name="T5" fmla="*/ 12700 h 432"/>
              <a:gd name="T6" fmla="*/ 8483600 w 5488"/>
              <a:gd name="T7" fmla="*/ 330200 h 432"/>
              <a:gd name="T8" fmla="*/ 0 w 5488"/>
              <a:gd name="T9" fmla="*/ 342900 h 432"/>
              <a:gd name="T10" fmla="*/ 165100 w 5488"/>
              <a:gd name="T11" fmla="*/ 685800 h 432"/>
              <a:gd name="T12" fmla="*/ 6451599 w 5488"/>
              <a:gd name="T13" fmla="*/ 673100 h 432"/>
              <a:gd name="T14" fmla="*/ 6299199 w 5488"/>
              <a:gd name="T15" fmla="*/ 342900 h 43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5488"/>
              <a:gd name="T25" fmla="*/ 0 h 432"/>
              <a:gd name="T26" fmla="*/ 5488 w 5488"/>
              <a:gd name="T27" fmla="*/ 432 h 432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5488" h="432">
                <a:moveTo>
                  <a:pt x="136" y="208"/>
                </a:moveTo>
                <a:lnTo>
                  <a:pt x="48" y="0"/>
                </a:lnTo>
                <a:lnTo>
                  <a:pt x="5488" y="8"/>
                </a:lnTo>
                <a:lnTo>
                  <a:pt x="5344" y="208"/>
                </a:lnTo>
                <a:lnTo>
                  <a:pt x="0" y="216"/>
                </a:lnTo>
                <a:lnTo>
                  <a:pt x="104" y="432"/>
                </a:lnTo>
                <a:lnTo>
                  <a:pt x="4064" y="424"/>
                </a:lnTo>
                <a:lnTo>
                  <a:pt x="3968" y="216"/>
                </a:lnTo>
              </a:path>
            </a:pathLst>
          </a:custGeom>
          <a:solidFill>
            <a:srgbClr val="66FFFF">
              <a:alpha val="50980"/>
            </a:srgbClr>
          </a:solidFill>
          <a:ln w="9525">
            <a:solidFill>
              <a:srgbClr val="66FF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149" name="Text Box 2"/>
          <p:cNvSpPr txBox="1">
            <a:spLocks noChangeArrowheads="1"/>
          </p:cNvSpPr>
          <p:nvPr/>
        </p:nvSpPr>
        <p:spPr bwMode="auto">
          <a:xfrm>
            <a:off x="304800" y="442913"/>
            <a:ext cx="8686800" cy="1784350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 b="1">
                <a:latin typeface="Calibri" pitchFamily="34" charset="0"/>
              </a:rPr>
              <a:t>Цена холодильника в магазине ежегодно уменьшается на одно и то же число процентов от предыдущей цены. Определите, на сколько процентов каждый год уменьшалась цена холодильника, если, выставленный на продажу за 20000 рублей, через два года был продан за 15842 рублей.</a:t>
            </a:r>
          </a:p>
        </p:txBody>
      </p:sp>
      <p:grpSp>
        <p:nvGrpSpPr>
          <p:cNvPr id="6150" name="Group 3"/>
          <p:cNvGrpSpPr>
            <a:grpSpLocks/>
          </p:cNvGrpSpPr>
          <p:nvPr/>
        </p:nvGrpSpPr>
        <p:grpSpPr bwMode="auto">
          <a:xfrm>
            <a:off x="63500" y="76200"/>
            <a:ext cx="8991600" cy="6705600"/>
            <a:chOff x="168" y="176"/>
            <a:chExt cx="5408" cy="3928"/>
          </a:xfrm>
        </p:grpSpPr>
        <p:sp>
          <p:nvSpPr>
            <p:cNvPr id="6170" name="Freeform 4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>
                <a:gd name="T0" fmla="*/ 0 w 4864"/>
                <a:gd name="T1" fmla="*/ 0 h 1"/>
                <a:gd name="T2" fmla="*/ 4864 w 4864"/>
                <a:gd name="T3" fmla="*/ 0 h 1"/>
                <a:gd name="T4" fmla="*/ 0 60000 65536"/>
                <a:gd name="T5" fmla="*/ 0 60000 65536"/>
                <a:gd name="T6" fmla="*/ 0 w 4864"/>
                <a:gd name="T7" fmla="*/ 0 h 1"/>
                <a:gd name="T8" fmla="*/ 4864 w 4864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171" name="Freeform 5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>
                <a:gd name="T0" fmla="*/ 0 w 4848"/>
                <a:gd name="T1" fmla="*/ 0 h 1"/>
                <a:gd name="T2" fmla="*/ 4848 w 4848"/>
                <a:gd name="T3" fmla="*/ 0 h 1"/>
                <a:gd name="T4" fmla="*/ 0 60000 65536"/>
                <a:gd name="T5" fmla="*/ 0 60000 65536"/>
                <a:gd name="T6" fmla="*/ 0 w 4848"/>
                <a:gd name="T7" fmla="*/ 0 h 1"/>
                <a:gd name="T8" fmla="*/ 4848 w 484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172" name="Freeform 6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>
                <a:gd name="T0" fmla="*/ 0 w 1"/>
                <a:gd name="T1" fmla="*/ 0 h 3376"/>
                <a:gd name="T2" fmla="*/ 0 w 1"/>
                <a:gd name="T3" fmla="*/ 3376 h 3376"/>
                <a:gd name="T4" fmla="*/ 0 60000 65536"/>
                <a:gd name="T5" fmla="*/ 0 60000 65536"/>
                <a:gd name="T6" fmla="*/ 0 w 1"/>
                <a:gd name="T7" fmla="*/ 0 h 3376"/>
                <a:gd name="T8" fmla="*/ 1 w 1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173" name="Freeform 7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>
                <a:gd name="T0" fmla="*/ 0 w 16"/>
                <a:gd name="T1" fmla="*/ 0 h 3376"/>
                <a:gd name="T2" fmla="*/ 16 w 16"/>
                <a:gd name="T3" fmla="*/ 3376 h 3376"/>
                <a:gd name="T4" fmla="*/ 0 60000 65536"/>
                <a:gd name="T5" fmla="*/ 0 60000 65536"/>
                <a:gd name="T6" fmla="*/ 0 w 16"/>
                <a:gd name="T7" fmla="*/ 0 h 3376"/>
                <a:gd name="T8" fmla="*/ 16 w 16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174" name="Freeform 8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175" name="Freeform 9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176" name="Freeform 10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177" name="Freeform 11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151" name="Text Box 33"/>
          <p:cNvSpPr txBox="1">
            <a:spLocks noChangeArrowheads="1"/>
          </p:cNvSpPr>
          <p:nvPr/>
        </p:nvSpPr>
        <p:spPr bwMode="auto">
          <a:xfrm>
            <a:off x="609600" y="152400"/>
            <a:ext cx="3505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solidFill>
                  <a:srgbClr val="7030A0"/>
                </a:solidFill>
                <a:latin typeface="Calibri" pitchFamily="34" charset="0"/>
              </a:rPr>
              <a:t>Прототип задания </a:t>
            </a:r>
            <a:r>
              <a:rPr lang="en-US" b="1">
                <a:solidFill>
                  <a:srgbClr val="7030A0"/>
                </a:solidFill>
                <a:latin typeface="Calibri" pitchFamily="34" charset="0"/>
              </a:rPr>
              <a:t>B13 (№ 99569)</a:t>
            </a:r>
          </a:p>
        </p:txBody>
      </p:sp>
      <p:grpSp>
        <p:nvGrpSpPr>
          <p:cNvPr id="3" name="Group 38"/>
          <p:cNvGrpSpPr>
            <a:grpSpLocks/>
          </p:cNvGrpSpPr>
          <p:nvPr/>
        </p:nvGrpSpPr>
        <p:grpSpPr bwMode="auto">
          <a:xfrm>
            <a:off x="1835150" y="3514725"/>
            <a:ext cx="1473200" cy="427038"/>
            <a:chOff x="616" y="2272"/>
            <a:chExt cx="928" cy="269"/>
          </a:xfrm>
        </p:grpSpPr>
        <p:sp>
          <p:nvSpPr>
            <p:cNvPr id="6169" name="Rectangle 39"/>
            <p:cNvSpPr>
              <a:spLocks noChangeArrowheads="1"/>
            </p:cNvSpPr>
            <p:nvPr/>
          </p:nvSpPr>
          <p:spPr bwMode="auto">
            <a:xfrm>
              <a:off x="616" y="2272"/>
              <a:ext cx="928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2200">
                  <a:latin typeface="Calibri" pitchFamily="34" charset="0"/>
                </a:rPr>
                <a:t> </a:t>
              </a:r>
              <a:r>
                <a:rPr lang="en-US" sz="2200">
                  <a:latin typeface="Calibri" pitchFamily="34" charset="0"/>
                </a:rPr>
                <a:t>(1</a:t>
              </a:r>
              <a:r>
                <a:rPr lang="ru-RU" sz="2200">
                  <a:latin typeface="Calibri" pitchFamily="34" charset="0"/>
                </a:rPr>
                <a:t>–</a:t>
              </a:r>
              <a:r>
                <a:rPr lang="en-US" sz="2200">
                  <a:latin typeface="Calibri" pitchFamily="34" charset="0"/>
                </a:rPr>
                <a:t>0,01</a:t>
              </a:r>
              <a:r>
                <a:rPr lang="ru-RU" sz="2200">
                  <a:latin typeface="Calibri" pitchFamily="34" charset="0"/>
                </a:rPr>
                <a:t>х</a:t>
              </a:r>
              <a:r>
                <a:rPr lang="en-US" sz="2200">
                  <a:latin typeface="Calibri" pitchFamily="34" charset="0"/>
                </a:rPr>
                <a:t>)</a:t>
              </a:r>
              <a:r>
                <a:rPr lang="ru-RU" sz="2200">
                  <a:latin typeface="Calibri" pitchFamily="34" charset="0"/>
                </a:rPr>
                <a:t>  </a:t>
              </a:r>
            </a:p>
          </p:txBody>
        </p:sp>
        <p:graphicFrame>
          <p:nvGraphicFramePr>
            <p:cNvPr id="6147" name="Object 3"/>
            <p:cNvGraphicFramePr>
              <a:graphicFrameLocks noChangeAspect="1"/>
            </p:cNvGraphicFramePr>
            <p:nvPr/>
          </p:nvGraphicFramePr>
          <p:xfrm>
            <a:off x="632" y="2352"/>
            <a:ext cx="120" cy="120"/>
          </p:xfrm>
          <a:graphic>
            <a:graphicData uri="http://schemas.openxmlformats.org/presentationml/2006/ole">
              <p:oleObj spid="_x0000_s6147" name="Формула" r:id="rId4" imgW="75960" imgH="75960" progId="Equation.3">
                <p:embed/>
              </p:oleObj>
            </a:graphicData>
          </a:graphic>
        </p:graphicFrame>
      </p:grpSp>
      <p:grpSp>
        <p:nvGrpSpPr>
          <p:cNvPr id="4" name="Group 44"/>
          <p:cNvGrpSpPr>
            <a:grpSpLocks/>
          </p:cNvGrpSpPr>
          <p:nvPr/>
        </p:nvGrpSpPr>
        <p:grpSpPr bwMode="auto">
          <a:xfrm>
            <a:off x="3155950" y="3527425"/>
            <a:ext cx="1435100" cy="427038"/>
            <a:chOff x="1448" y="2280"/>
            <a:chExt cx="904" cy="269"/>
          </a:xfrm>
        </p:grpSpPr>
        <p:sp>
          <p:nvSpPr>
            <p:cNvPr id="6168" name="Rectangle 45"/>
            <p:cNvSpPr>
              <a:spLocks noChangeArrowheads="1"/>
            </p:cNvSpPr>
            <p:nvPr/>
          </p:nvSpPr>
          <p:spPr bwMode="auto">
            <a:xfrm>
              <a:off x="1472" y="2280"/>
              <a:ext cx="880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200">
                  <a:latin typeface="Calibri" pitchFamily="34" charset="0"/>
                </a:rPr>
                <a:t>(1–0,01</a:t>
              </a:r>
              <a:r>
                <a:rPr lang="ru-RU" sz="2200">
                  <a:latin typeface="Calibri" pitchFamily="34" charset="0"/>
                </a:rPr>
                <a:t>х</a:t>
              </a:r>
              <a:r>
                <a:rPr lang="en-US" sz="2200">
                  <a:latin typeface="Calibri" pitchFamily="34" charset="0"/>
                </a:rPr>
                <a:t>)</a:t>
              </a:r>
              <a:endParaRPr lang="ru-RU" sz="2200">
                <a:latin typeface="Calibri" pitchFamily="34" charset="0"/>
              </a:endParaRPr>
            </a:p>
          </p:txBody>
        </p:sp>
        <p:graphicFrame>
          <p:nvGraphicFramePr>
            <p:cNvPr id="6146" name="Object 2"/>
            <p:cNvGraphicFramePr>
              <a:graphicFrameLocks noChangeAspect="1"/>
            </p:cNvGraphicFramePr>
            <p:nvPr/>
          </p:nvGraphicFramePr>
          <p:xfrm>
            <a:off x="1448" y="2360"/>
            <a:ext cx="120" cy="120"/>
          </p:xfrm>
          <a:graphic>
            <a:graphicData uri="http://schemas.openxmlformats.org/presentationml/2006/ole">
              <p:oleObj spid="_x0000_s6146" name="Формула" r:id="rId5" imgW="75960" imgH="75960" progId="Equation.3">
                <p:embed/>
              </p:oleObj>
            </a:graphicData>
          </a:graphic>
        </p:graphicFrame>
      </p:grpSp>
      <p:sp>
        <p:nvSpPr>
          <p:cNvPr id="21551" name="Rectangle 47"/>
          <p:cNvSpPr>
            <a:spLocks noChangeArrowheads="1"/>
          </p:cNvSpPr>
          <p:nvPr/>
        </p:nvSpPr>
        <p:spPr bwMode="auto">
          <a:xfrm>
            <a:off x="628650" y="3394075"/>
            <a:ext cx="1447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20000</a:t>
            </a:r>
            <a:endParaRPr lang="ru-RU" sz="2200">
              <a:latin typeface="+mn-lt"/>
              <a:cs typeface="+mn-cs"/>
            </a:endParaRPr>
          </a:p>
        </p:txBody>
      </p:sp>
      <p:sp>
        <p:nvSpPr>
          <p:cNvPr id="21552" name="Rectangle 48"/>
          <p:cNvSpPr>
            <a:spLocks noChangeArrowheads="1"/>
          </p:cNvSpPr>
          <p:nvPr/>
        </p:nvSpPr>
        <p:spPr bwMode="auto">
          <a:xfrm>
            <a:off x="4997450" y="3387725"/>
            <a:ext cx="1422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15842</a:t>
            </a:r>
            <a:endParaRPr lang="ru-RU" sz="2200">
              <a:latin typeface="+mn-lt"/>
              <a:cs typeface="+mn-cs"/>
            </a:endParaRPr>
          </a:p>
        </p:txBody>
      </p:sp>
      <p:sp>
        <p:nvSpPr>
          <p:cNvPr id="21553" name="Rectangle 49"/>
          <p:cNvSpPr>
            <a:spLocks noChangeArrowheads="1"/>
          </p:cNvSpPr>
          <p:nvPr/>
        </p:nvSpPr>
        <p:spPr bwMode="auto">
          <a:xfrm>
            <a:off x="323850" y="2781300"/>
            <a:ext cx="4495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solidFill>
                  <a:srgbClr val="6600CC"/>
                </a:solidFill>
                <a:latin typeface="+mn-lt"/>
                <a:cs typeface="+mn-cs"/>
              </a:rPr>
              <a:t>стоимость через два года после последовательного понижения на  </a:t>
            </a:r>
            <a:r>
              <a:rPr lang="ru-RU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х</a:t>
            </a:r>
            <a:r>
              <a:rPr lang="ru-RU" sz="800" b="1" i="1">
                <a:solidFill>
                  <a:srgbClr val="FF0000"/>
                </a:solidFill>
                <a:latin typeface="+mn-lt"/>
                <a:cs typeface="+mn-cs"/>
              </a:rPr>
              <a:t> </a:t>
            </a:r>
            <a:r>
              <a:rPr lang="ru-RU">
                <a:solidFill>
                  <a:srgbClr val="6600CC"/>
                </a:solidFill>
                <a:latin typeface="+mn-lt"/>
                <a:cs typeface="+mn-cs"/>
              </a:rPr>
              <a:t>%, </a:t>
            </a:r>
          </a:p>
        </p:txBody>
      </p:sp>
      <p:sp>
        <p:nvSpPr>
          <p:cNvPr id="21554" name="Rectangle 50"/>
          <p:cNvSpPr>
            <a:spLocks noChangeArrowheads="1"/>
          </p:cNvSpPr>
          <p:nvPr/>
        </p:nvSpPr>
        <p:spPr bwMode="auto">
          <a:xfrm>
            <a:off x="5048250" y="2921000"/>
            <a:ext cx="3048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>
                <a:solidFill>
                  <a:srgbClr val="6600CC"/>
                </a:solidFill>
                <a:latin typeface="Calibri" pitchFamily="34" charset="0"/>
              </a:rPr>
              <a:t>стоимость через два года</a:t>
            </a:r>
          </a:p>
        </p:txBody>
      </p:sp>
      <p:sp>
        <p:nvSpPr>
          <p:cNvPr id="21555" name="Rectangle 51"/>
          <p:cNvSpPr>
            <a:spLocks noChangeArrowheads="1"/>
          </p:cNvSpPr>
          <p:nvPr/>
        </p:nvSpPr>
        <p:spPr bwMode="auto">
          <a:xfrm>
            <a:off x="4514850" y="3419475"/>
            <a:ext cx="457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=</a:t>
            </a:r>
            <a:endParaRPr lang="ru-RU" sz="2200">
              <a:latin typeface="+mn-lt"/>
              <a:cs typeface="+mn-cs"/>
            </a:endParaRPr>
          </a:p>
        </p:txBody>
      </p:sp>
      <p:sp>
        <p:nvSpPr>
          <p:cNvPr id="21559" name="Rectangle 55"/>
          <p:cNvSpPr>
            <a:spLocks noChangeArrowheads="1"/>
          </p:cNvSpPr>
          <p:nvPr/>
        </p:nvSpPr>
        <p:spPr bwMode="auto">
          <a:xfrm>
            <a:off x="684213" y="4175125"/>
            <a:ext cx="36004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2400" b="1">
                <a:latin typeface="Calibri" pitchFamily="34" charset="0"/>
              </a:rPr>
              <a:t>20000·(1-0,01х)²=15842</a:t>
            </a:r>
          </a:p>
        </p:txBody>
      </p:sp>
      <p:sp>
        <p:nvSpPr>
          <p:cNvPr id="21560" name="Rectangle 56"/>
          <p:cNvSpPr>
            <a:spLocks noChangeArrowheads="1"/>
          </p:cNvSpPr>
          <p:nvPr/>
        </p:nvSpPr>
        <p:spPr bwMode="auto">
          <a:xfrm>
            <a:off x="381000" y="2209800"/>
            <a:ext cx="6858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20000</a:t>
            </a:r>
            <a:r>
              <a:rPr lang="ru-RU" dirty="0">
                <a:latin typeface="+mn-lt"/>
                <a:cs typeface="+mn-cs"/>
              </a:rPr>
              <a:t> – первоначальная стоимость холодильника</a:t>
            </a:r>
          </a:p>
        </p:txBody>
      </p:sp>
      <p:cxnSp>
        <p:nvCxnSpPr>
          <p:cNvPr id="49" name="Прямая соединительная линия 48"/>
          <p:cNvCxnSpPr/>
          <p:nvPr/>
        </p:nvCxnSpPr>
        <p:spPr>
          <a:xfrm>
            <a:off x="3995738" y="4076700"/>
            <a:ext cx="0" cy="6477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Прямоугольник 50"/>
          <p:cNvSpPr>
            <a:spLocks noChangeArrowheads="1"/>
          </p:cNvSpPr>
          <p:nvPr/>
        </p:nvSpPr>
        <p:spPr bwMode="auto">
          <a:xfrm>
            <a:off x="3995738" y="4149725"/>
            <a:ext cx="104775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latin typeface="Calibri" pitchFamily="34" charset="0"/>
              </a:rPr>
              <a:t>:20000</a:t>
            </a:r>
            <a:endParaRPr lang="ru-RU" sz="2400">
              <a:latin typeface="Calibri" pitchFamily="34" charset="0"/>
            </a:endParaRPr>
          </a:p>
        </p:txBody>
      </p:sp>
      <p:sp>
        <p:nvSpPr>
          <p:cNvPr id="52" name="Прямоугольник 51"/>
          <p:cNvSpPr>
            <a:spLocks noChangeArrowheads="1"/>
          </p:cNvSpPr>
          <p:nvPr/>
        </p:nvSpPr>
        <p:spPr bwMode="auto">
          <a:xfrm>
            <a:off x="755650" y="4724400"/>
            <a:ext cx="24987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latin typeface="Calibri" pitchFamily="34" charset="0"/>
              </a:rPr>
              <a:t>(1-0,01х)²= 0,7921</a:t>
            </a:r>
            <a:endParaRPr lang="ru-RU" sz="2400">
              <a:latin typeface="Calibri" pitchFamily="34" charset="0"/>
            </a:endParaRPr>
          </a:p>
        </p:txBody>
      </p:sp>
      <p:sp>
        <p:nvSpPr>
          <p:cNvPr id="53" name="Прямоугольник 52"/>
          <p:cNvSpPr>
            <a:spLocks noChangeArrowheads="1"/>
          </p:cNvSpPr>
          <p:nvPr/>
        </p:nvSpPr>
        <p:spPr bwMode="auto">
          <a:xfrm>
            <a:off x="900113" y="5229225"/>
            <a:ext cx="196056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latin typeface="Calibri" pitchFamily="34" charset="0"/>
              </a:rPr>
              <a:t>1-0,01х = 0,89</a:t>
            </a:r>
            <a:endParaRPr lang="ru-RU" sz="2400">
              <a:latin typeface="Calibri" pitchFamily="34" charset="0"/>
            </a:endParaRPr>
          </a:p>
        </p:txBody>
      </p:sp>
      <p:sp>
        <p:nvSpPr>
          <p:cNvPr id="54" name="Прямоугольник 53"/>
          <p:cNvSpPr>
            <a:spLocks noChangeArrowheads="1"/>
          </p:cNvSpPr>
          <p:nvPr/>
        </p:nvSpPr>
        <p:spPr bwMode="auto">
          <a:xfrm>
            <a:off x="1116013" y="6165850"/>
            <a:ext cx="957262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latin typeface="Calibri" pitchFamily="34" charset="0"/>
              </a:rPr>
              <a:t>х = 11</a:t>
            </a:r>
            <a:endParaRPr lang="ru-RU" sz="2400">
              <a:latin typeface="Calibri" pitchFamily="34" charset="0"/>
            </a:endParaRPr>
          </a:p>
        </p:txBody>
      </p:sp>
      <p:sp>
        <p:nvSpPr>
          <p:cNvPr id="55" name="Прямоугольник 54"/>
          <p:cNvSpPr>
            <a:spLocks noChangeArrowheads="1"/>
          </p:cNvSpPr>
          <p:nvPr/>
        </p:nvSpPr>
        <p:spPr bwMode="auto">
          <a:xfrm>
            <a:off x="971550" y="5732463"/>
            <a:ext cx="17113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latin typeface="Calibri" pitchFamily="34" charset="0"/>
              </a:rPr>
              <a:t>0,01х = 0,11</a:t>
            </a:r>
            <a:endParaRPr lang="ru-RU" sz="2400">
              <a:latin typeface="Calibri" pitchFamily="34" charset="0"/>
            </a:endParaRPr>
          </a:p>
        </p:txBody>
      </p:sp>
      <p:sp>
        <p:nvSpPr>
          <p:cNvPr id="56" name="Управляющая кнопка: далее 55">
            <a:hlinkClick r:id="" action="ppaction://hlinkshowjump?jump=nextslide" highlightClick="1"/>
          </p:cNvPr>
          <p:cNvSpPr/>
          <p:nvPr/>
        </p:nvSpPr>
        <p:spPr>
          <a:xfrm>
            <a:off x="8101013" y="6524625"/>
            <a:ext cx="647700" cy="333375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1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1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1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15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1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1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1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21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4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9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4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9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39" grpId="0" animBg="1"/>
      <p:bldP spid="21551" grpId="0"/>
      <p:bldP spid="21552" grpId="0"/>
      <p:bldP spid="21553" grpId="0"/>
      <p:bldP spid="21554" grpId="0"/>
      <p:bldP spid="21555" grpId="0"/>
      <p:bldP spid="21559" grpId="0"/>
      <p:bldP spid="21560" grpId="0"/>
      <p:bldP spid="51" grpId="0"/>
      <p:bldP spid="52" grpId="0"/>
      <p:bldP spid="53" grpId="0"/>
      <p:bldP spid="54" grpId="0"/>
      <p:bldP spid="5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1" name="Group 3"/>
          <p:cNvGrpSpPr>
            <a:grpSpLocks/>
          </p:cNvGrpSpPr>
          <p:nvPr/>
        </p:nvGrpSpPr>
        <p:grpSpPr bwMode="auto">
          <a:xfrm>
            <a:off x="63500" y="76200"/>
            <a:ext cx="8991600" cy="6705600"/>
            <a:chOff x="168" y="176"/>
            <a:chExt cx="5408" cy="3928"/>
          </a:xfrm>
        </p:grpSpPr>
        <p:sp>
          <p:nvSpPr>
            <p:cNvPr id="7195" name="Freeform 4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>
                <a:gd name="T0" fmla="*/ 0 w 4864"/>
                <a:gd name="T1" fmla="*/ 0 h 1"/>
                <a:gd name="T2" fmla="*/ 4864 w 4864"/>
                <a:gd name="T3" fmla="*/ 0 h 1"/>
                <a:gd name="T4" fmla="*/ 0 60000 65536"/>
                <a:gd name="T5" fmla="*/ 0 60000 65536"/>
                <a:gd name="T6" fmla="*/ 0 w 4864"/>
                <a:gd name="T7" fmla="*/ 0 h 1"/>
                <a:gd name="T8" fmla="*/ 4864 w 4864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196" name="Freeform 5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>
                <a:gd name="T0" fmla="*/ 0 w 4848"/>
                <a:gd name="T1" fmla="*/ 0 h 1"/>
                <a:gd name="T2" fmla="*/ 4848 w 4848"/>
                <a:gd name="T3" fmla="*/ 0 h 1"/>
                <a:gd name="T4" fmla="*/ 0 60000 65536"/>
                <a:gd name="T5" fmla="*/ 0 60000 65536"/>
                <a:gd name="T6" fmla="*/ 0 w 4848"/>
                <a:gd name="T7" fmla="*/ 0 h 1"/>
                <a:gd name="T8" fmla="*/ 4848 w 484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197" name="Freeform 6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>
                <a:gd name="T0" fmla="*/ 0 w 1"/>
                <a:gd name="T1" fmla="*/ 0 h 3376"/>
                <a:gd name="T2" fmla="*/ 0 w 1"/>
                <a:gd name="T3" fmla="*/ 3376 h 3376"/>
                <a:gd name="T4" fmla="*/ 0 60000 65536"/>
                <a:gd name="T5" fmla="*/ 0 60000 65536"/>
                <a:gd name="T6" fmla="*/ 0 w 1"/>
                <a:gd name="T7" fmla="*/ 0 h 3376"/>
                <a:gd name="T8" fmla="*/ 1 w 1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198" name="Freeform 7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>
                <a:gd name="T0" fmla="*/ 0 w 16"/>
                <a:gd name="T1" fmla="*/ 0 h 3376"/>
                <a:gd name="T2" fmla="*/ 16 w 16"/>
                <a:gd name="T3" fmla="*/ 3376 h 3376"/>
                <a:gd name="T4" fmla="*/ 0 60000 65536"/>
                <a:gd name="T5" fmla="*/ 0 60000 65536"/>
                <a:gd name="T6" fmla="*/ 0 w 16"/>
                <a:gd name="T7" fmla="*/ 0 h 3376"/>
                <a:gd name="T8" fmla="*/ 16 w 16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199" name="Freeform 8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00" name="Freeform 9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01" name="Freeform 10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02" name="Freeform 11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3585" name="Text Box 33"/>
          <p:cNvSpPr txBox="1">
            <a:spLocks noChangeArrowheads="1"/>
          </p:cNvSpPr>
          <p:nvPr/>
        </p:nvSpPr>
        <p:spPr bwMode="auto">
          <a:xfrm>
            <a:off x="609600" y="152400"/>
            <a:ext cx="35052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rgbClr val="7030A0"/>
                </a:solidFill>
                <a:latin typeface="+mn-lt"/>
                <a:cs typeface="+mn-cs"/>
              </a:rPr>
              <a:t>Прототип задания </a:t>
            </a:r>
            <a:r>
              <a:rPr lang="en-US" b="1" dirty="0">
                <a:solidFill>
                  <a:srgbClr val="7030A0"/>
                </a:solidFill>
                <a:latin typeface="+mn-lt"/>
                <a:cs typeface="+mn-cs"/>
              </a:rPr>
              <a:t>B13 (№ 99570)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.</a:t>
            </a:r>
          </a:p>
        </p:txBody>
      </p:sp>
      <p:sp>
        <p:nvSpPr>
          <p:cNvPr id="23586" name="Rectangle 34"/>
          <p:cNvSpPr>
            <a:spLocks noChangeArrowheads="1"/>
          </p:cNvSpPr>
          <p:nvPr/>
        </p:nvSpPr>
        <p:spPr bwMode="auto">
          <a:xfrm>
            <a:off x="381000" y="3124200"/>
            <a:ext cx="1185863" cy="2436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b="1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Митя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200" b="1"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b="1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Антон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200" b="1"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b="1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Гоша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200" b="1"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b="1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Борис</a:t>
            </a:r>
          </a:p>
        </p:txBody>
      </p:sp>
      <p:sp>
        <p:nvSpPr>
          <p:cNvPr id="23588" name="Rectangle 36"/>
          <p:cNvSpPr>
            <a:spLocks noChangeArrowheads="1"/>
          </p:cNvSpPr>
          <p:nvPr/>
        </p:nvSpPr>
        <p:spPr bwMode="auto">
          <a:xfrm>
            <a:off x="1587500" y="1117600"/>
            <a:ext cx="962025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200">
                <a:latin typeface="Calibri" pitchFamily="34" charset="0"/>
              </a:rPr>
              <a:t>42000</a:t>
            </a:r>
          </a:p>
        </p:txBody>
      </p:sp>
      <p:sp>
        <p:nvSpPr>
          <p:cNvPr id="23589" name="Rectangle 37"/>
          <p:cNvSpPr>
            <a:spLocks noChangeArrowheads="1"/>
          </p:cNvSpPr>
          <p:nvPr/>
        </p:nvSpPr>
        <p:spPr bwMode="auto">
          <a:xfrm>
            <a:off x="1765300" y="774700"/>
            <a:ext cx="11176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200">
                <a:latin typeface="Calibri" pitchFamily="34" charset="0"/>
              </a:rPr>
              <a:t>200000</a:t>
            </a:r>
          </a:p>
        </p:txBody>
      </p:sp>
      <p:sp>
        <p:nvSpPr>
          <p:cNvPr id="23590" name="Line 38"/>
          <p:cNvSpPr>
            <a:spLocks noChangeShapeType="1"/>
          </p:cNvSpPr>
          <p:nvPr/>
        </p:nvSpPr>
        <p:spPr bwMode="auto">
          <a:xfrm>
            <a:off x="1435100" y="4038600"/>
            <a:ext cx="914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3" name="Group 55"/>
          <p:cNvGrpSpPr>
            <a:grpSpLocks/>
          </p:cNvGrpSpPr>
          <p:nvPr/>
        </p:nvGrpSpPr>
        <p:grpSpPr bwMode="auto">
          <a:xfrm>
            <a:off x="1816100" y="3784600"/>
            <a:ext cx="596900" cy="482600"/>
            <a:chOff x="1144" y="2384"/>
            <a:chExt cx="376" cy="304"/>
          </a:xfrm>
        </p:grpSpPr>
        <p:sp>
          <p:nvSpPr>
            <p:cNvPr id="7193" name="Freeform 40"/>
            <p:cNvSpPr>
              <a:spLocks/>
            </p:cNvSpPr>
            <p:nvPr/>
          </p:nvSpPr>
          <p:spPr bwMode="auto">
            <a:xfrm>
              <a:off x="1144" y="2384"/>
              <a:ext cx="320" cy="96"/>
            </a:xfrm>
            <a:custGeom>
              <a:avLst/>
              <a:gdLst>
                <a:gd name="T0" fmla="*/ 0 w 320"/>
                <a:gd name="T1" fmla="*/ 96 h 96"/>
                <a:gd name="T2" fmla="*/ 320 w 320"/>
                <a:gd name="T3" fmla="*/ 0 h 96"/>
                <a:gd name="T4" fmla="*/ 0 60000 65536"/>
                <a:gd name="T5" fmla="*/ 0 60000 65536"/>
                <a:gd name="T6" fmla="*/ 0 w 320"/>
                <a:gd name="T7" fmla="*/ 0 h 96"/>
                <a:gd name="T8" fmla="*/ 320 w 320"/>
                <a:gd name="T9" fmla="*/ 96 h 9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20" h="96">
                  <a:moveTo>
                    <a:pt x="0" y="96"/>
                  </a:moveTo>
                  <a:lnTo>
                    <a:pt x="320" y="0"/>
                  </a:lnTo>
                </a:path>
              </a:pathLst>
            </a:custGeom>
            <a:noFill/>
            <a:ln w="28575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194" name="Freeform 41"/>
            <p:cNvSpPr>
              <a:spLocks/>
            </p:cNvSpPr>
            <p:nvPr/>
          </p:nvSpPr>
          <p:spPr bwMode="auto">
            <a:xfrm>
              <a:off x="1200" y="2592"/>
              <a:ext cx="320" cy="96"/>
            </a:xfrm>
            <a:custGeom>
              <a:avLst/>
              <a:gdLst>
                <a:gd name="T0" fmla="*/ 0 w 320"/>
                <a:gd name="T1" fmla="*/ 96 h 96"/>
                <a:gd name="T2" fmla="*/ 320 w 320"/>
                <a:gd name="T3" fmla="*/ 0 h 96"/>
                <a:gd name="T4" fmla="*/ 0 60000 65536"/>
                <a:gd name="T5" fmla="*/ 0 60000 65536"/>
                <a:gd name="T6" fmla="*/ 0 w 320"/>
                <a:gd name="T7" fmla="*/ 0 h 96"/>
                <a:gd name="T8" fmla="*/ 320 w 320"/>
                <a:gd name="T9" fmla="*/ 96 h 9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20" h="96">
                  <a:moveTo>
                    <a:pt x="0" y="96"/>
                  </a:moveTo>
                  <a:lnTo>
                    <a:pt x="320" y="0"/>
                  </a:lnTo>
                </a:path>
              </a:pathLst>
            </a:custGeom>
            <a:noFill/>
            <a:ln w="28575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4" name="Group 53"/>
          <p:cNvGrpSpPr>
            <a:grpSpLocks/>
          </p:cNvGrpSpPr>
          <p:nvPr/>
        </p:nvGrpSpPr>
        <p:grpSpPr bwMode="auto">
          <a:xfrm>
            <a:off x="2349500" y="3657600"/>
            <a:ext cx="892175" cy="757238"/>
            <a:chOff x="1480" y="2304"/>
            <a:chExt cx="562" cy="477"/>
          </a:xfrm>
        </p:grpSpPr>
        <p:sp>
          <p:nvSpPr>
            <p:cNvPr id="7189" name="Rectangle 43"/>
            <p:cNvSpPr>
              <a:spLocks noChangeArrowheads="1"/>
            </p:cNvSpPr>
            <p:nvPr/>
          </p:nvSpPr>
          <p:spPr bwMode="auto">
            <a:xfrm>
              <a:off x="1672" y="2304"/>
              <a:ext cx="312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2200">
                  <a:latin typeface="Calibri" pitchFamily="34" charset="0"/>
                </a:rPr>
                <a:t>21</a:t>
              </a:r>
            </a:p>
          </p:txBody>
        </p:sp>
        <p:sp>
          <p:nvSpPr>
            <p:cNvPr id="7190" name="Rectangle 44"/>
            <p:cNvSpPr>
              <a:spLocks noChangeArrowheads="1"/>
            </p:cNvSpPr>
            <p:nvPr/>
          </p:nvSpPr>
          <p:spPr bwMode="auto">
            <a:xfrm>
              <a:off x="1632" y="2512"/>
              <a:ext cx="410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2200">
                  <a:latin typeface="Calibri" pitchFamily="34" charset="0"/>
                </a:rPr>
                <a:t>100</a:t>
              </a:r>
            </a:p>
          </p:txBody>
        </p:sp>
        <p:sp>
          <p:nvSpPr>
            <p:cNvPr id="7191" name="Freeform 45"/>
            <p:cNvSpPr>
              <a:spLocks/>
            </p:cNvSpPr>
            <p:nvPr/>
          </p:nvSpPr>
          <p:spPr bwMode="auto">
            <a:xfrm>
              <a:off x="1672" y="2544"/>
              <a:ext cx="320" cy="1"/>
            </a:xfrm>
            <a:custGeom>
              <a:avLst/>
              <a:gdLst>
                <a:gd name="T0" fmla="*/ 0 w 320"/>
                <a:gd name="T1" fmla="*/ 0 h 1"/>
                <a:gd name="T2" fmla="*/ 320 w 320"/>
                <a:gd name="T3" fmla="*/ 0 h 1"/>
                <a:gd name="T4" fmla="*/ 0 60000 65536"/>
                <a:gd name="T5" fmla="*/ 0 60000 65536"/>
                <a:gd name="T6" fmla="*/ 0 w 320"/>
                <a:gd name="T7" fmla="*/ 0 h 1"/>
                <a:gd name="T8" fmla="*/ 320 w 320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20" h="1">
                  <a:moveTo>
                    <a:pt x="0" y="0"/>
                  </a:moveTo>
                  <a:lnTo>
                    <a:pt x="320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192" name="Text Box 46"/>
            <p:cNvSpPr txBox="1">
              <a:spLocks noChangeArrowheads="1"/>
            </p:cNvSpPr>
            <p:nvPr/>
          </p:nvSpPr>
          <p:spPr bwMode="auto">
            <a:xfrm>
              <a:off x="1480" y="2432"/>
              <a:ext cx="20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>
                  <a:latin typeface="Calibri" pitchFamily="34" charset="0"/>
                </a:rPr>
                <a:t>=</a:t>
              </a:r>
            </a:p>
          </p:txBody>
        </p:sp>
      </p:grpSp>
      <p:sp>
        <p:nvSpPr>
          <p:cNvPr id="23599" name="Rectangle 47"/>
          <p:cNvSpPr>
            <a:spLocks noChangeArrowheads="1"/>
          </p:cNvSpPr>
          <p:nvPr/>
        </p:nvSpPr>
        <p:spPr bwMode="auto">
          <a:xfrm>
            <a:off x="3124200" y="3810000"/>
            <a:ext cx="9842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>
                <a:latin typeface="+mn-lt"/>
                <a:cs typeface="+mn-cs"/>
              </a:rPr>
              <a:t>= </a:t>
            </a:r>
            <a:r>
              <a:rPr lang="ru-RU" sz="22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21%</a:t>
            </a:r>
          </a:p>
        </p:txBody>
      </p:sp>
      <p:sp>
        <p:nvSpPr>
          <p:cNvPr id="23600" name="Rectangle 48"/>
          <p:cNvSpPr>
            <a:spLocks noChangeArrowheads="1"/>
          </p:cNvSpPr>
          <p:nvPr/>
        </p:nvSpPr>
        <p:spPr bwMode="auto">
          <a:xfrm>
            <a:off x="4737100" y="1117600"/>
            <a:ext cx="728663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200">
                <a:latin typeface="Calibri" pitchFamily="34" charset="0"/>
              </a:rPr>
              <a:t>0,12</a:t>
            </a:r>
          </a:p>
        </p:txBody>
      </p:sp>
      <p:sp>
        <p:nvSpPr>
          <p:cNvPr id="23601" name="Rectangle 49"/>
          <p:cNvSpPr>
            <a:spLocks noChangeArrowheads="1"/>
          </p:cNvSpPr>
          <p:nvPr/>
        </p:nvSpPr>
        <p:spPr bwMode="auto">
          <a:xfrm>
            <a:off x="3105150" y="4495800"/>
            <a:ext cx="9842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>
                <a:latin typeface="+mn-lt"/>
                <a:cs typeface="+mn-cs"/>
              </a:rPr>
              <a:t>= </a:t>
            </a:r>
            <a:r>
              <a:rPr lang="ru-RU" sz="22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12%</a:t>
            </a:r>
          </a:p>
        </p:txBody>
      </p:sp>
      <p:sp>
        <p:nvSpPr>
          <p:cNvPr id="23602" name="Rectangle 50"/>
          <p:cNvSpPr>
            <a:spLocks noChangeArrowheads="1"/>
          </p:cNvSpPr>
          <p:nvPr/>
        </p:nvSpPr>
        <p:spPr bwMode="auto">
          <a:xfrm>
            <a:off x="1435100" y="5130800"/>
            <a:ext cx="4386263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>
                <a:latin typeface="+mn-lt"/>
                <a:cs typeface="+mn-cs"/>
              </a:rPr>
              <a:t>100% – 14% – 21% – 12% = </a:t>
            </a:r>
            <a:r>
              <a:rPr lang="ru-RU" sz="2200" b="1">
                <a:solidFill>
                  <a:srgbClr val="66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53%</a:t>
            </a:r>
          </a:p>
        </p:txBody>
      </p:sp>
      <p:graphicFrame>
        <p:nvGraphicFramePr>
          <p:cNvPr id="23603" name="Object 2"/>
          <p:cNvGraphicFramePr>
            <a:graphicFrameLocks noChangeAspect="1"/>
          </p:cNvGraphicFramePr>
          <p:nvPr/>
        </p:nvGraphicFramePr>
        <p:xfrm>
          <a:off x="457200" y="5791200"/>
          <a:ext cx="4114800" cy="523875"/>
        </p:xfrm>
        <a:graphic>
          <a:graphicData uri="http://schemas.openxmlformats.org/presentationml/2006/ole">
            <p:oleObj spid="_x0000_s7170" name="Формула" r:id="rId4" imgW="1473120" imgH="203040" progId="Equation.3">
              <p:embed/>
            </p:oleObj>
          </a:graphicData>
        </a:graphic>
      </p:graphicFrame>
      <p:sp>
        <p:nvSpPr>
          <p:cNvPr id="23606" name="Freeform 54"/>
          <p:cNvSpPr>
            <a:spLocks/>
          </p:cNvSpPr>
          <p:nvPr/>
        </p:nvSpPr>
        <p:spPr bwMode="auto">
          <a:xfrm>
            <a:off x="228600" y="2171700"/>
            <a:ext cx="8788400" cy="685800"/>
          </a:xfrm>
          <a:custGeom>
            <a:avLst/>
            <a:gdLst>
              <a:gd name="T0" fmla="*/ 0 w 5536"/>
              <a:gd name="T1" fmla="*/ 330200 h 432"/>
              <a:gd name="T2" fmla="*/ 165100 w 5536"/>
              <a:gd name="T3" fmla="*/ 673100 h 432"/>
              <a:gd name="T4" fmla="*/ 5219700 w 5536"/>
              <a:gd name="T5" fmla="*/ 685800 h 432"/>
              <a:gd name="T6" fmla="*/ 5118100 w 5536"/>
              <a:gd name="T7" fmla="*/ 317500 h 432"/>
              <a:gd name="T8" fmla="*/ 8648700 w 5536"/>
              <a:gd name="T9" fmla="*/ 342900 h 432"/>
              <a:gd name="T10" fmla="*/ 8788400 w 5536"/>
              <a:gd name="T11" fmla="*/ 0 h 432"/>
              <a:gd name="T12" fmla="*/ 5321300 w 5536"/>
              <a:gd name="T13" fmla="*/ 0 h 432"/>
              <a:gd name="T14" fmla="*/ 5435600 w 5536"/>
              <a:gd name="T15" fmla="*/ 330200 h 43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5536"/>
              <a:gd name="T25" fmla="*/ 0 h 432"/>
              <a:gd name="T26" fmla="*/ 5536 w 5536"/>
              <a:gd name="T27" fmla="*/ 432 h 432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5536" h="432">
                <a:moveTo>
                  <a:pt x="0" y="208"/>
                </a:moveTo>
                <a:lnTo>
                  <a:pt x="104" y="424"/>
                </a:lnTo>
                <a:lnTo>
                  <a:pt x="3288" y="432"/>
                </a:lnTo>
                <a:lnTo>
                  <a:pt x="3224" y="200"/>
                </a:lnTo>
                <a:lnTo>
                  <a:pt x="5448" y="216"/>
                </a:lnTo>
                <a:lnTo>
                  <a:pt x="5536" y="0"/>
                </a:lnTo>
                <a:lnTo>
                  <a:pt x="3352" y="0"/>
                </a:lnTo>
                <a:lnTo>
                  <a:pt x="3424" y="208"/>
                </a:lnTo>
              </a:path>
            </a:pathLst>
          </a:custGeom>
          <a:solidFill>
            <a:srgbClr val="66FFFF">
              <a:alpha val="50980"/>
            </a:srgbClr>
          </a:solidFill>
          <a:ln w="9525">
            <a:solidFill>
              <a:srgbClr val="66FF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608" name="Freeform 56"/>
          <p:cNvSpPr>
            <a:spLocks/>
          </p:cNvSpPr>
          <p:nvPr/>
        </p:nvSpPr>
        <p:spPr bwMode="auto">
          <a:xfrm>
            <a:off x="152400" y="1447800"/>
            <a:ext cx="5575300" cy="406400"/>
          </a:xfrm>
          <a:custGeom>
            <a:avLst/>
            <a:gdLst>
              <a:gd name="T0" fmla="*/ 0 w 3512"/>
              <a:gd name="T1" fmla="*/ 25400 h 256"/>
              <a:gd name="T2" fmla="*/ 165100 w 3512"/>
              <a:gd name="T3" fmla="*/ 368300 h 256"/>
              <a:gd name="T4" fmla="*/ 5575300 w 3512"/>
              <a:gd name="T5" fmla="*/ 406400 h 256"/>
              <a:gd name="T6" fmla="*/ 5435600 w 3512"/>
              <a:gd name="T7" fmla="*/ 0 h 256"/>
              <a:gd name="T8" fmla="*/ 0 60000 65536"/>
              <a:gd name="T9" fmla="*/ 0 60000 65536"/>
              <a:gd name="T10" fmla="*/ 0 60000 65536"/>
              <a:gd name="T11" fmla="*/ 0 60000 65536"/>
              <a:gd name="T12" fmla="*/ 0 w 3512"/>
              <a:gd name="T13" fmla="*/ 0 h 256"/>
              <a:gd name="T14" fmla="*/ 3512 w 3512"/>
              <a:gd name="T15" fmla="*/ 256 h 25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512" h="256">
                <a:moveTo>
                  <a:pt x="0" y="16"/>
                </a:moveTo>
                <a:lnTo>
                  <a:pt x="104" y="232"/>
                </a:lnTo>
                <a:lnTo>
                  <a:pt x="3512" y="256"/>
                </a:lnTo>
                <a:lnTo>
                  <a:pt x="3424" y="0"/>
                </a:lnTo>
              </a:path>
            </a:pathLst>
          </a:custGeom>
          <a:solidFill>
            <a:srgbClr val="FFFF00">
              <a:alpha val="50980"/>
            </a:srgbClr>
          </a:solidFill>
          <a:ln w="9525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185" name="Text Box 2"/>
          <p:cNvSpPr txBox="1">
            <a:spLocks noChangeArrowheads="1"/>
          </p:cNvSpPr>
          <p:nvPr/>
        </p:nvSpPr>
        <p:spPr bwMode="auto">
          <a:xfrm>
            <a:off x="304800" y="442913"/>
            <a:ext cx="8686800" cy="2462212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 b="1">
                <a:latin typeface="Calibri" pitchFamily="34" charset="0"/>
              </a:rPr>
              <a:t>Митя, Антон, Гоша и Борис учредили компанию с уставным капиталом 200000 рублей. Митя внес 14% уставного капитала, Антон  — 42000 рублей, Гоша  — 0,12 уставного капитала, а оставшуюся часть капитала внес Борис. Учредители договорились делить ежегодную прибыль пропорционально внесенному в уставной капитал вкладу. Какая сумма от прибыли 1000000 рублей причитается Борису? Ответ дайте в рублях.</a:t>
            </a:r>
          </a:p>
        </p:txBody>
      </p:sp>
      <p:sp>
        <p:nvSpPr>
          <p:cNvPr id="23587" name="Rectangle 35"/>
          <p:cNvSpPr>
            <a:spLocks noChangeArrowheads="1"/>
          </p:cNvSpPr>
          <p:nvPr/>
        </p:nvSpPr>
        <p:spPr bwMode="auto">
          <a:xfrm>
            <a:off x="5270500" y="762000"/>
            <a:ext cx="7429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14%</a:t>
            </a:r>
          </a:p>
        </p:txBody>
      </p:sp>
      <p:sp>
        <p:nvSpPr>
          <p:cNvPr id="54" name="Прямоугольник 53"/>
          <p:cNvSpPr>
            <a:spLocks noChangeArrowheads="1"/>
          </p:cNvSpPr>
          <p:nvPr/>
        </p:nvSpPr>
        <p:spPr bwMode="auto">
          <a:xfrm>
            <a:off x="1692275" y="6237288"/>
            <a:ext cx="26558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solidFill>
                  <a:srgbClr val="00589A"/>
                </a:solidFill>
                <a:latin typeface="Calibri" pitchFamily="34" charset="0"/>
              </a:rPr>
              <a:t>Второй способ решения:</a:t>
            </a:r>
            <a:endParaRPr lang="ru-RU">
              <a:solidFill>
                <a:srgbClr val="00589A"/>
              </a:solidFill>
              <a:latin typeface="Calibri" pitchFamily="34" charset="0"/>
            </a:endParaRPr>
          </a:p>
        </p:txBody>
      </p:sp>
      <p:sp>
        <p:nvSpPr>
          <p:cNvPr id="55" name="Управляющая кнопка: далее 54">
            <a:hlinkClick r:id="" action="ppaction://hlinkshowjump?jump=nextslide" highlightClick="1"/>
          </p:cNvPr>
          <p:cNvSpPr/>
          <p:nvPr/>
        </p:nvSpPr>
        <p:spPr>
          <a:xfrm>
            <a:off x="8101013" y="6524625"/>
            <a:ext cx="647700" cy="333375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3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3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3.7037E-7 L -0.15833 0.28889 L -0.20729 0.35602 " pathEditMode="relative" rAng="0" ptsTypes="AAA">
                                      <p:cBhvr>
                                        <p:cTn id="14" dur="2000" fill="hold"/>
                                        <p:tgtEl>
                                          <p:spTgt spid="235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" y="178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3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26667 L -0.01667 0.36667 " pathEditMode="relative" ptsTypes="AAA">
                                      <p:cBhvr>
                                        <p:cTn id="21" dur="2000" fill="hold"/>
                                        <p:tgtEl>
                                          <p:spTgt spid="235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3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23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5 0.44445 L -0.05 0.47778 " pathEditMode="relative" ptsTypes="AAA">
                                      <p:cBhvr>
                                        <p:cTn id="31" dur="2000" fill="hold"/>
                                        <p:tgtEl>
                                          <p:spTgt spid="235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5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5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235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3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1.48148E-6 L -0.25 0.45556 L -0.25642 0.49676 " pathEditMode="relative" rAng="0" ptsTypes="AAA">
                                      <p:cBhvr>
                                        <p:cTn id="50" dur="2000" fill="hold"/>
                                        <p:tgtEl>
                                          <p:spTgt spid="236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8" y="24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0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23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23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23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23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23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000"/>
                            </p:stCondLst>
                            <p:childTnLst>
                              <p:par>
                                <p:cTn id="74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6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86" grpId="0"/>
      <p:bldP spid="23588" grpId="0"/>
      <p:bldP spid="23588" grpId="1"/>
      <p:bldP spid="23589" grpId="0"/>
      <p:bldP spid="23589" grpId="1"/>
      <p:bldP spid="23590" grpId="0" animBg="1"/>
      <p:bldP spid="23599" grpId="0"/>
      <p:bldP spid="23600" grpId="0"/>
      <p:bldP spid="23600" grpId="1"/>
      <p:bldP spid="23601" grpId="0"/>
      <p:bldP spid="23602" grpId="0"/>
      <p:bldP spid="23606" grpId="0" animBg="1"/>
      <p:bldP spid="23608" grpId="0" animBg="1"/>
      <p:bldP spid="23587" grpId="0"/>
      <p:bldP spid="23587" grpId="1"/>
      <p:bldP spid="5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Скругленный прямоугольник 20"/>
          <p:cNvSpPr/>
          <p:nvPr/>
        </p:nvSpPr>
        <p:spPr>
          <a:xfrm>
            <a:off x="468313" y="1341438"/>
            <a:ext cx="1943100" cy="35877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1763713" y="981075"/>
            <a:ext cx="1008062" cy="4318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" name="Text Box 33"/>
          <p:cNvSpPr txBox="1">
            <a:spLocks noChangeArrowheads="1"/>
          </p:cNvSpPr>
          <p:nvPr/>
        </p:nvSpPr>
        <p:spPr bwMode="auto">
          <a:xfrm>
            <a:off x="611188" y="188913"/>
            <a:ext cx="35052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rgbClr val="7030A0"/>
                </a:solidFill>
                <a:latin typeface="+mn-lt"/>
                <a:cs typeface="+mn-cs"/>
              </a:rPr>
              <a:t>Прототип задания </a:t>
            </a:r>
            <a:r>
              <a:rPr lang="en-US" b="1" dirty="0">
                <a:solidFill>
                  <a:srgbClr val="7030A0"/>
                </a:solidFill>
                <a:latin typeface="+mn-lt"/>
                <a:cs typeface="+mn-cs"/>
              </a:rPr>
              <a:t>B13 (№ 99570)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.</a:t>
            </a:r>
          </a:p>
        </p:txBody>
      </p:sp>
      <p:sp>
        <p:nvSpPr>
          <p:cNvPr id="5" name="Rectangle 48"/>
          <p:cNvSpPr>
            <a:spLocks noChangeArrowheads="1"/>
          </p:cNvSpPr>
          <p:nvPr/>
        </p:nvSpPr>
        <p:spPr bwMode="auto">
          <a:xfrm>
            <a:off x="755650" y="4797425"/>
            <a:ext cx="46513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Calibri" pitchFamily="34" charset="0"/>
              </a:rPr>
              <a:t>Гоша внес  0,12 уставного капитала . Это 12%</a:t>
            </a:r>
          </a:p>
        </p:txBody>
      </p:sp>
      <p:sp>
        <p:nvSpPr>
          <p:cNvPr id="6" name="Freeform 54"/>
          <p:cNvSpPr>
            <a:spLocks/>
          </p:cNvSpPr>
          <p:nvPr/>
        </p:nvSpPr>
        <p:spPr bwMode="auto">
          <a:xfrm>
            <a:off x="355600" y="2387600"/>
            <a:ext cx="8788400" cy="685800"/>
          </a:xfrm>
          <a:custGeom>
            <a:avLst/>
            <a:gdLst>
              <a:gd name="T0" fmla="*/ 0 w 5536"/>
              <a:gd name="T1" fmla="*/ 330200 h 432"/>
              <a:gd name="T2" fmla="*/ 165100 w 5536"/>
              <a:gd name="T3" fmla="*/ 673100 h 432"/>
              <a:gd name="T4" fmla="*/ 5219700 w 5536"/>
              <a:gd name="T5" fmla="*/ 685800 h 432"/>
              <a:gd name="T6" fmla="*/ 5118100 w 5536"/>
              <a:gd name="T7" fmla="*/ 317500 h 432"/>
              <a:gd name="T8" fmla="*/ 8648700 w 5536"/>
              <a:gd name="T9" fmla="*/ 342900 h 432"/>
              <a:gd name="T10" fmla="*/ 8788400 w 5536"/>
              <a:gd name="T11" fmla="*/ 0 h 432"/>
              <a:gd name="T12" fmla="*/ 5321300 w 5536"/>
              <a:gd name="T13" fmla="*/ 0 h 432"/>
              <a:gd name="T14" fmla="*/ 5435600 w 5536"/>
              <a:gd name="T15" fmla="*/ 330200 h 43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5536"/>
              <a:gd name="T25" fmla="*/ 0 h 432"/>
              <a:gd name="T26" fmla="*/ 5536 w 5536"/>
              <a:gd name="T27" fmla="*/ 432 h 432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5536" h="432">
                <a:moveTo>
                  <a:pt x="0" y="208"/>
                </a:moveTo>
                <a:lnTo>
                  <a:pt x="104" y="424"/>
                </a:lnTo>
                <a:lnTo>
                  <a:pt x="3288" y="432"/>
                </a:lnTo>
                <a:lnTo>
                  <a:pt x="3224" y="200"/>
                </a:lnTo>
                <a:lnTo>
                  <a:pt x="5448" y="216"/>
                </a:lnTo>
                <a:lnTo>
                  <a:pt x="5536" y="0"/>
                </a:lnTo>
                <a:lnTo>
                  <a:pt x="3352" y="0"/>
                </a:lnTo>
                <a:lnTo>
                  <a:pt x="3424" y="208"/>
                </a:lnTo>
              </a:path>
            </a:pathLst>
          </a:custGeom>
          <a:solidFill>
            <a:srgbClr val="66FFFF">
              <a:alpha val="50980"/>
            </a:srgbClr>
          </a:solidFill>
          <a:ln w="9525">
            <a:solidFill>
              <a:srgbClr val="66FF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" name="Freeform 56"/>
          <p:cNvSpPr>
            <a:spLocks/>
          </p:cNvSpPr>
          <p:nvPr/>
        </p:nvSpPr>
        <p:spPr bwMode="auto">
          <a:xfrm>
            <a:off x="279400" y="1663700"/>
            <a:ext cx="5575300" cy="406400"/>
          </a:xfrm>
          <a:custGeom>
            <a:avLst/>
            <a:gdLst>
              <a:gd name="T0" fmla="*/ 0 w 3512"/>
              <a:gd name="T1" fmla="*/ 25400 h 256"/>
              <a:gd name="T2" fmla="*/ 165100 w 3512"/>
              <a:gd name="T3" fmla="*/ 368300 h 256"/>
              <a:gd name="T4" fmla="*/ 5575300 w 3512"/>
              <a:gd name="T5" fmla="*/ 406400 h 256"/>
              <a:gd name="T6" fmla="*/ 5435600 w 3512"/>
              <a:gd name="T7" fmla="*/ 0 h 256"/>
              <a:gd name="T8" fmla="*/ 0 60000 65536"/>
              <a:gd name="T9" fmla="*/ 0 60000 65536"/>
              <a:gd name="T10" fmla="*/ 0 60000 65536"/>
              <a:gd name="T11" fmla="*/ 0 60000 65536"/>
              <a:gd name="T12" fmla="*/ 0 w 3512"/>
              <a:gd name="T13" fmla="*/ 0 h 256"/>
              <a:gd name="T14" fmla="*/ 3512 w 3512"/>
              <a:gd name="T15" fmla="*/ 256 h 25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512" h="256">
                <a:moveTo>
                  <a:pt x="0" y="16"/>
                </a:moveTo>
                <a:lnTo>
                  <a:pt x="104" y="232"/>
                </a:lnTo>
                <a:lnTo>
                  <a:pt x="3512" y="256"/>
                </a:lnTo>
                <a:lnTo>
                  <a:pt x="3424" y="0"/>
                </a:lnTo>
              </a:path>
            </a:pathLst>
          </a:custGeom>
          <a:solidFill>
            <a:srgbClr val="FFFF00">
              <a:alpha val="50980"/>
            </a:srgbClr>
          </a:solidFill>
          <a:ln w="9525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201" name="Text Box 2"/>
          <p:cNvSpPr txBox="1">
            <a:spLocks noChangeArrowheads="1"/>
          </p:cNvSpPr>
          <p:nvPr/>
        </p:nvSpPr>
        <p:spPr bwMode="auto">
          <a:xfrm>
            <a:off x="457200" y="620713"/>
            <a:ext cx="8686800" cy="2462212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 b="1">
                <a:latin typeface="Calibri" pitchFamily="34" charset="0"/>
              </a:rPr>
              <a:t>Митя, Антон, Гоша и Борис учредили компанию с уставным капиталом 200000 рублей. Митя внес 14% уставного капитала, Антон  — 42000 рублей, Гоша  — 0,12 уставного капитала, а оставшуюся часть капитала внес Борис. Учредители договорились делить ежегодную прибыль пропорционально внесенному в уставной капитал вкладу. Какая сумма от прибыли 1000000 рублей причитается Борису? Ответ дайте в рублях.</a:t>
            </a:r>
          </a:p>
        </p:txBody>
      </p:sp>
      <p:grpSp>
        <p:nvGrpSpPr>
          <p:cNvPr id="8202" name="Group 3"/>
          <p:cNvGrpSpPr>
            <a:grpSpLocks/>
          </p:cNvGrpSpPr>
          <p:nvPr/>
        </p:nvGrpSpPr>
        <p:grpSpPr bwMode="auto">
          <a:xfrm>
            <a:off x="63500" y="76200"/>
            <a:ext cx="8991600" cy="6705600"/>
            <a:chOff x="168" y="176"/>
            <a:chExt cx="5408" cy="3928"/>
          </a:xfrm>
        </p:grpSpPr>
        <p:sp>
          <p:nvSpPr>
            <p:cNvPr id="8217" name="Freeform 4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>
                <a:gd name="T0" fmla="*/ 0 w 4864"/>
                <a:gd name="T1" fmla="*/ 0 h 1"/>
                <a:gd name="T2" fmla="*/ 4864 w 4864"/>
                <a:gd name="T3" fmla="*/ 0 h 1"/>
                <a:gd name="T4" fmla="*/ 0 60000 65536"/>
                <a:gd name="T5" fmla="*/ 0 60000 65536"/>
                <a:gd name="T6" fmla="*/ 0 w 4864"/>
                <a:gd name="T7" fmla="*/ 0 h 1"/>
                <a:gd name="T8" fmla="*/ 4864 w 4864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18" name="Freeform 5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>
                <a:gd name="T0" fmla="*/ 0 w 4848"/>
                <a:gd name="T1" fmla="*/ 0 h 1"/>
                <a:gd name="T2" fmla="*/ 4848 w 4848"/>
                <a:gd name="T3" fmla="*/ 0 h 1"/>
                <a:gd name="T4" fmla="*/ 0 60000 65536"/>
                <a:gd name="T5" fmla="*/ 0 60000 65536"/>
                <a:gd name="T6" fmla="*/ 0 w 4848"/>
                <a:gd name="T7" fmla="*/ 0 h 1"/>
                <a:gd name="T8" fmla="*/ 4848 w 484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19" name="Freeform 6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>
                <a:gd name="T0" fmla="*/ 0 w 1"/>
                <a:gd name="T1" fmla="*/ 0 h 3376"/>
                <a:gd name="T2" fmla="*/ 0 w 1"/>
                <a:gd name="T3" fmla="*/ 3376 h 3376"/>
                <a:gd name="T4" fmla="*/ 0 60000 65536"/>
                <a:gd name="T5" fmla="*/ 0 60000 65536"/>
                <a:gd name="T6" fmla="*/ 0 w 1"/>
                <a:gd name="T7" fmla="*/ 0 h 3376"/>
                <a:gd name="T8" fmla="*/ 1 w 1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20" name="Freeform 7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>
                <a:gd name="T0" fmla="*/ 0 w 16"/>
                <a:gd name="T1" fmla="*/ 0 h 3376"/>
                <a:gd name="T2" fmla="*/ 16 w 16"/>
                <a:gd name="T3" fmla="*/ 3376 h 3376"/>
                <a:gd name="T4" fmla="*/ 0 60000 65536"/>
                <a:gd name="T5" fmla="*/ 0 60000 65536"/>
                <a:gd name="T6" fmla="*/ 0 w 16"/>
                <a:gd name="T7" fmla="*/ 0 h 3376"/>
                <a:gd name="T8" fmla="*/ 16 w 16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21" name="Freeform 8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22" name="Freeform 9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23" name="Freeform 10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24" name="Freeform 11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971550" y="3284538"/>
            <a:ext cx="187166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latin typeface="Calibri" pitchFamily="34" charset="0"/>
              </a:rPr>
              <a:t>20000   -  100%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971550" y="3644900"/>
            <a:ext cx="15382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Calibri" pitchFamily="34" charset="0"/>
              </a:rPr>
              <a:t>42000   -    х% </a:t>
            </a:r>
            <a:endParaRPr lang="ru-RU">
              <a:latin typeface="Calibri" pitchFamily="34" charset="0"/>
            </a:endParaRPr>
          </a:p>
        </p:txBody>
      </p:sp>
      <p:sp>
        <p:nvSpPr>
          <p:cNvPr id="23" name="Счетверенная стрелка 22"/>
          <p:cNvSpPr/>
          <p:nvPr/>
        </p:nvSpPr>
        <p:spPr>
          <a:xfrm rot="2647296">
            <a:off x="1531938" y="3340100"/>
            <a:ext cx="614362" cy="617538"/>
          </a:xfrm>
          <a:prstGeom prst="quadArrow">
            <a:avLst>
              <a:gd name="adj1" fmla="val 2110"/>
              <a:gd name="adj2" fmla="val 3823"/>
              <a:gd name="adj3" fmla="val 275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4" name="Прямоугольник 23"/>
          <p:cNvSpPr>
            <a:spLocks noChangeArrowheads="1"/>
          </p:cNvSpPr>
          <p:nvPr/>
        </p:nvSpPr>
        <p:spPr bwMode="auto">
          <a:xfrm>
            <a:off x="755650" y="4076700"/>
            <a:ext cx="17319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Calibri" pitchFamily="34" charset="0"/>
              </a:rPr>
              <a:t>Митя внес 14% </a:t>
            </a:r>
            <a:endParaRPr lang="ru-RU">
              <a:latin typeface="Calibri" pitchFamily="34" charset="0"/>
            </a:endParaRPr>
          </a:p>
        </p:txBody>
      </p:sp>
      <p:graphicFrame>
        <p:nvGraphicFramePr>
          <p:cNvPr id="25" name="Object 2"/>
          <p:cNvGraphicFramePr>
            <a:graphicFrameLocks noChangeAspect="1"/>
          </p:cNvGraphicFramePr>
          <p:nvPr/>
        </p:nvGraphicFramePr>
        <p:xfrm>
          <a:off x="2987675" y="3429000"/>
          <a:ext cx="2592388" cy="504825"/>
        </p:xfrm>
        <a:graphic>
          <a:graphicData uri="http://schemas.openxmlformats.org/presentationml/2006/ole">
            <p:oleObj spid="_x0000_s8194" name="Формула" r:id="rId3" imgW="2412720" imgH="545760" progId="Equation.3">
              <p:embed/>
            </p:oleObj>
          </a:graphicData>
        </a:graphic>
      </p:graphicFrame>
      <p:sp>
        <p:nvSpPr>
          <p:cNvPr id="26" name="Скругленный прямоугольник 25"/>
          <p:cNvSpPr/>
          <p:nvPr/>
        </p:nvSpPr>
        <p:spPr>
          <a:xfrm>
            <a:off x="5003800" y="981075"/>
            <a:ext cx="720725" cy="431800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7" name="Прямоугольник 26"/>
          <p:cNvSpPr>
            <a:spLocks noChangeArrowheads="1"/>
          </p:cNvSpPr>
          <p:nvPr/>
        </p:nvSpPr>
        <p:spPr bwMode="auto">
          <a:xfrm>
            <a:off x="755650" y="4437063"/>
            <a:ext cx="17494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Calibri" pitchFamily="34" charset="0"/>
              </a:rPr>
              <a:t>Антон внес 21%</a:t>
            </a:r>
            <a:endParaRPr lang="ru-RU">
              <a:latin typeface="Calibri" pitchFamily="34" charset="0"/>
            </a:endParaRP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4932363" y="3429000"/>
            <a:ext cx="792162" cy="504825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4427538" y="1341438"/>
            <a:ext cx="649287" cy="358775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0" name="Прямоугольник 29"/>
          <p:cNvSpPr>
            <a:spLocks noChangeArrowheads="1"/>
          </p:cNvSpPr>
          <p:nvPr/>
        </p:nvSpPr>
        <p:spPr bwMode="auto">
          <a:xfrm>
            <a:off x="684213" y="5157788"/>
            <a:ext cx="68707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Calibri" pitchFamily="34" charset="0"/>
              </a:rPr>
              <a:t>Тогда Борис внес:  100% - 14% -21% -12% = 53%  уставного капитала </a:t>
            </a:r>
            <a:endParaRPr lang="ru-RU">
              <a:latin typeface="Calibri" pitchFamily="34" charset="0"/>
            </a:endParaRPr>
          </a:p>
        </p:txBody>
      </p:sp>
      <p:sp>
        <p:nvSpPr>
          <p:cNvPr id="31" name="Прямоугольник 30"/>
          <p:cNvSpPr>
            <a:spLocks noChangeArrowheads="1"/>
          </p:cNvSpPr>
          <p:nvPr/>
        </p:nvSpPr>
        <p:spPr bwMode="auto">
          <a:xfrm>
            <a:off x="684213" y="5589588"/>
            <a:ext cx="670083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Calibri" pitchFamily="34" charset="0"/>
              </a:rPr>
              <a:t> Таким образом от прибыли 1000000 рублей Борису причитается</a:t>
            </a:r>
            <a:endParaRPr lang="ru-RU">
              <a:latin typeface="Calibri" pitchFamily="34" charset="0"/>
            </a:endParaRPr>
          </a:p>
        </p:txBody>
      </p:sp>
      <p:sp>
        <p:nvSpPr>
          <p:cNvPr id="32" name="Прямоугольник 31"/>
          <p:cNvSpPr>
            <a:spLocks noChangeArrowheads="1"/>
          </p:cNvSpPr>
          <p:nvPr/>
        </p:nvSpPr>
        <p:spPr bwMode="auto">
          <a:xfrm>
            <a:off x="755650" y="6021388"/>
            <a:ext cx="33655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Calibri" pitchFamily="34" charset="0"/>
              </a:rPr>
              <a:t>1000000 · 0,53 = 530000(рублей)</a:t>
            </a:r>
            <a:endParaRPr lang="ru-RU">
              <a:latin typeface="Calibri" pitchFamily="34" charset="0"/>
            </a:endParaRPr>
          </a:p>
        </p:txBody>
      </p:sp>
      <p:sp>
        <p:nvSpPr>
          <p:cNvPr id="33" name="Прямоугольная выноска 32"/>
          <p:cNvSpPr/>
          <p:nvPr/>
        </p:nvSpPr>
        <p:spPr>
          <a:xfrm>
            <a:off x="5651500" y="4508500"/>
            <a:ext cx="1008063" cy="576263"/>
          </a:xfrm>
          <a:prstGeom prst="wedgeRectCallout">
            <a:avLst>
              <a:gd name="adj1" fmla="val -98316"/>
              <a:gd name="adj2" fmla="val 84023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4" name="Прямоугольник 33"/>
          <p:cNvSpPr>
            <a:spLocks noChangeArrowheads="1"/>
          </p:cNvSpPr>
          <p:nvPr/>
        </p:nvSpPr>
        <p:spPr bwMode="auto">
          <a:xfrm>
            <a:off x="5867400" y="4581525"/>
            <a:ext cx="59531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Calibri" pitchFamily="34" charset="0"/>
              </a:rPr>
              <a:t>0,53</a:t>
            </a:r>
            <a:endParaRPr lang="ru-RU">
              <a:latin typeface="Calibri" pitchFamily="34" charset="0"/>
            </a:endParaRPr>
          </a:p>
        </p:txBody>
      </p:sp>
      <p:sp>
        <p:nvSpPr>
          <p:cNvPr id="56" name="Управляющая кнопка: далее 55">
            <a:hlinkClick r:id="" action="ppaction://hlinkshowjump?jump=nextslide" highlightClick="1"/>
          </p:cNvPr>
          <p:cNvSpPr/>
          <p:nvPr/>
        </p:nvSpPr>
        <p:spPr>
          <a:xfrm>
            <a:off x="8316913" y="6524625"/>
            <a:ext cx="647700" cy="333375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5" presetClass="emph" presetSubtype="0" repeatCount="4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4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0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3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000"/>
                            </p:stCondLst>
                            <p:childTnLst>
                              <p:par>
                                <p:cTn id="5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2000"/>
                            </p:stCondLst>
                            <p:childTnLst>
                              <p:par>
                                <p:cTn id="6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6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000"/>
                            </p:stCondLst>
                            <p:childTnLst>
                              <p:par>
                                <p:cTn id="7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8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6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8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1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1" grpId="1" animBg="1"/>
      <p:bldP spid="20" grpId="0" animBg="1"/>
      <p:bldP spid="20" grpId="1" animBg="1"/>
      <p:bldP spid="5" grpId="0"/>
      <p:bldP spid="6" grpId="0" animBg="1"/>
      <p:bldP spid="7" grpId="0" animBg="1"/>
      <p:bldP spid="19" grpId="0"/>
      <p:bldP spid="22" grpId="0"/>
      <p:bldP spid="24" grpId="0"/>
      <p:bldP spid="26" grpId="0" animBg="1"/>
      <p:bldP spid="27" grpId="0"/>
      <p:bldP spid="28" grpId="0" animBg="1"/>
      <p:bldP spid="29" grpId="0" animBg="1"/>
      <p:bldP spid="30" grpId="0"/>
      <p:bldP spid="31" grpId="0"/>
      <p:bldP spid="33" grpId="0" animBg="1"/>
      <p:bldP spid="33" grpId="1" animBg="1"/>
      <p:bldP spid="34" grpId="0"/>
      <p:bldP spid="34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57" name="Oval 69"/>
          <p:cNvSpPr>
            <a:spLocks noChangeArrowheads="1"/>
          </p:cNvSpPr>
          <p:nvPr/>
        </p:nvSpPr>
        <p:spPr bwMode="auto">
          <a:xfrm>
            <a:off x="6248400" y="4724400"/>
            <a:ext cx="2895600" cy="1981200"/>
          </a:xfrm>
          <a:prstGeom prst="ellipse">
            <a:avLst/>
          </a:prstGeom>
          <a:solidFill>
            <a:srgbClr val="FF3300">
              <a:alpha val="32156"/>
            </a:srgbClr>
          </a:solidFill>
          <a:ln w="9525">
            <a:solidFill>
              <a:srgbClr val="000000">
                <a:alpha val="50980"/>
              </a:srgbClr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grpSp>
        <p:nvGrpSpPr>
          <p:cNvPr id="1036" name="Group 4"/>
          <p:cNvGrpSpPr>
            <a:grpSpLocks/>
          </p:cNvGrpSpPr>
          <p:nvPr/>
        </p:nvGrpSpPr>
        <p:grpSpPr bwMode="auto">
          <a:xfrm>
            <a:off x="63500" y="76200"/>
            <a:ext cx="8991600" cy="6705600"/>
            <a:chOff x="168" y="176"/>
            <a:chExt cx="5408" cy="3928"/>
          </a:xfrm>
        </p:grpSpPr>
        <p:sp>
          <p:nvSpPr>
            <p:cNvPr id="1088" name="Freeform 5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>
                <a:gd name="T0" fmla="*/ 0 w 4864"/>
                <a:gd name="T1" fmla="*/ 0 h 1"/>
                <a:gd name="T2" fmla="*/ 4864 w 4864"/>
                <a:gd name="T3" fmla="*/ 0 h 1"/>
                <a:gd name="T4" fmla="*/ 0 60000 65536"/>
                <a:gd name="T5" fmla="*/ 0 60000 65536"/>
                <a:gd name="T6" fmla="*/ 0 w 4864"/>
                <a:gd name="T7" fmla="*/ 0 h 1"/>
                <a:gd name="T8" fmla="*/ 4864 w 4864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89" name="Freeform 6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>
                <a:gd name="T0" fmla="*/ 0 w 4848"/>
                <a:gd name="T1" fmla="*/ 0 h 1"/>
                <a:gd name="T2" fmla="*/ 4848 w 4848"/>
                <a:gd name="T3" fmla="*/ 0 h 1"/>
                <a:gd name="T4" fmla="*/ 0 60000 65536"/>
                <a:gd name="T5" fmla="*/ 0 60000 65536"/>
                <a:gd name="T6" fmla="*/ 0 w 4848"/>
                <a:gd name="T7" fmla="*/ 0 h 1"/>
                <a:gd name="T8" fmla="*/ 4848 w 484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90" name="Freeform 7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>
                <a:gd name="T0" fmla="*/ 0 w 1"/>
                <a:gd name="T1" fmla="*/ 0 h 3376"/>
                <a:gd name="T2" fmla="*/ 0 w 1"/>
                <a:gd name="T3" fmla="*/ 3376 h 3376"/>
                <a:gd name="T4" fmla="*/ 0 60000 65536"/>
                <a:gd name="T5" fmla="*/ 0 60000 65536"/>
                <a:gd name="T6" fmla="*/ 0 w 1"/>
                <a:gd name="T7" fmla="*/ 0 h 3376"/>
                <a:gd name="T8" fmla="*/ 1 w 1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91" name="Freeform 8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>
                <a:gd name="T0" fmla="*/ 0 w 16"/>
                <a:gd name="T1" fmla="*/ 0 h 3376"/>
                <a:gd name="T2" fmla="*/ 16 w 16"/>
                <a:gd name="T3" fmla="*/ 3376 h 3376"/>
                <a:gd name="T4" fmla="*/ 0 60000 65536"/>
                <a:gd name="T5" fmla="*/ 0 60000 65536"/>
                <a:gd name="T6" fmla="*/ 0 w 16"/>
                <a:gd name="T7" fmla="*/ 0 h 3376"/>
                <a:gd name="T8" fmla="*/ 16 w 16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92" name="Freeform 9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93" name="Freeform 10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94" name="Freeform 11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95" name="Freeform 12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2301" name="Text Box 13"/>
          <p:cNvSpPr txBox="1">
            <a:spLocks noChangeArrowheads="1"/>
          </p:cNvSpPr>
          <p:nvPr/>
        </p:nvSpPr>
        <p:spPr bwMode="auto">
          <a:xfrm>
            <a:off x="546100" y="6427788"/>
            <a:ext cx="2876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>
                <a:solidFill>
                  <a:srgbClr val="3399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Увеличение на процент</a:t>
            </a:r>
          </a:p>
        </p:txBody>
      </p:sp>
      <p:sp>
        <p:nvSpPr>
          <p:cNvPr id="12343" name="Rectangle 55"/>
          <p:cNvSpPr>
            <a:spLocks noChangeArrowheads="1"/>
          </p:cNvSpPr>
          <p:nvPr/>
        </p:nvSpPr>
        <p:spPr bwMode="auto">
          <a:xfrm>
            <a:off x="533400" y="76200"/>
            <a:ext cx="1858963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Повторение</a:t>
            </a:r>
          </a:p>
        </p:txBody>
      </p:sp>
      <p:sp>
        <p:nvSpPr>
          <p:cNvPr id="12344" name="Rectangle 56"/>
          <p:cNvSpPr>
            <a:spLocks noChangeArrowheads="1"/>
          </p:cNvSpPr>
          <p:nvPr/>
        </p:nvSpPr>
        <p:spPr bwMode="auto">
          <a:xfrm>
            <a:off x="2209800" y="584200"/>
            <a:ext cx="1598613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b="1">
                <a:solidFill>
                  <a:srgbClr val="0099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Проценты</a:t>
            </a:r>
          </a:p>
        </p:txBody>
      </p:sp>
      <p:sp>
        <p:nvSpPr>
          <p:cNvPr id="12345" name="Rectangle 57"/>
          <p:cNvSpPr>
            <a:spLocks noChangeArrowheads="1"/>
          </p:cNvSpPr>
          <p:nvPr/>
        </p:nvSpPr>
        <p:spPr bwMode="auto">
          <a:xfrm>
            <a:off x="7010400" y="508000"/>
            <a:ext cx="1000125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b="1">
                <a:solidFill>
                  <a:srgbClr val="0099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Часть</a:t>
            </a:r>
          </a:p>
        </p:txBody>
      </p:sp>
      <p:graphicFrame>
        <p:nvGraphicFramePr>
          <p:cNvPr id="12347" name="Object 2"/>
          <p:cNvGraphicFramePr>
            <a:graphicFrameLocks noChangeAspect="1"/>
          </p:cNvGraphicFramePr>
          <p:nvPr/>
        </p:nvGraphicFramePr>
        <p:xfrm>
          <a:off x="6781800" y="1303338"/>
          <a:ext cx="1905000" cy="881062"/>
        </p:xfrm>
        <a:graphic>
          <a:graphicData uri="http://schemas.openxmlformats.org/presentationml/2006/ole">
            <p:oleObj spid="_x0000_s1026" name="Формула" r:id="rId4" imgW="850680" imgH="393480" progId="Equation.3">
              <p:embed/>
            </p:oleObj>
          </a:graphicData>
        </a:graphic>
      </p:graphicFrame>
      <p:sp>
        <p:nvSpPr>
          <p:cNvPr id="12348" name="Rectangle 60"/>
          <p:cNvSpPr>
            <a:spLocks noChangeArrowheads="1"/>
          </p:cNvSpPr>
          <p:nvPr/>
        </p:nvSpPr>
        <p:spPr bwMode="auto">
          <a:xfrm>
            <a:off x="228600" y="2662238"/>
            <a:ext cx="5735638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200">
                <a:latin typeface="Calibri" pitchFamily="34" charset="0"/>
              </a:rPr>
              <a:t>увеличили на 23%, т.е. 100%</a:t>
            </a:r>
            <a:r>
              <a:rPr lang="en-US" sz="2200">
                <a:latin typeface="Calibri" pitchFamily="34" charset="0"/>
              </a:rPr>
              <a:t> </a:t>
            </a:r>
            <a:r>
              <a:rPr lang="ru-RU" sz="2200">
                <a:latin typeface="Calibri" pitchFamily="34" charset="0"/>
              </a:rPr>
              <a:t>+</a:t>
            </a:r>
            <a:r>
              <a:rPr lang="en-US" sz="2200">
                <a:latin typeface="Calibri" pitchFamily="34" charset="0"/>
              </a:rPr>
              <a:t> </a:t>
            </a:r>
            <a:r>
              <a:rPr lang="ru-RU" sz="2200">
                <a:latin typeface="Calibri" pitchFamily="34" charset="0"/>
              </a:rPr>
              <a:t>23%=123%</a:t>
            </a:r>
          </a:p>
        </p:txBody>
      </p:sp>
      <p:graphicFrame>
        <p:nvGraphicFramePr>
          <p:cNvPr id="12349" name="Object 3"/>
          <p:cNvGraphicFramePr>
            <a:graphicFrameLocks noChangeAspect="1"/>
          </p:cNvGraphicFramePr>
          <p:nvPr/>
        </p:nvGraphicFramePr>
        <p:xfrm>
          <a:off x="6804025" y="2349500"/>
          <a:ext cx="1905000" cy="881063"/>
        </p:xfrm>
        <a:graphic>
          <a:graphicData uri="http://schemas.openxmlformats.org/presentationml/2006/ole">
            <p:oleObj spid="_x0000_s1027" name="Формула" r:id="rId5" imgW="850680" imgH="393480" progId="Equation.3">
              <p:embed/>
            </p:oleObj>
          </a:graphicData>
        </a:graphic>
      </p:graphicFrame>
      <p:sp>
        <p:nvSpPr>
          <p:cNvPr id="12350" name="Rectangle 62"/>
          <p:cNvSpPr>
            <a:spLocks noChangeArrowheads="1"/>
          </p:cNvSpPr>
          <p:nvPr/>
        </p:nvSpPr>
        <p:spPr bwMode="auto">
          <a:xfrm>
            <a:off x="228600" y="3805238"/>
            <a:ext cx="5735638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200">
                <a:latin typeface="Calibri" pitchFamily="34" charset="0"/>
              </a:rPr>
              <a:t>увеличили на 40%, т.е. 100%</a:t>
            </a:r>
            <a:r>
              <a:rPr lang="en-US" sz="2200">
                <a:latin typeface="Calibri" pitchFamily="34" charset="0"/>
              </a:rPr>
              <a:t> </a:t>
            </a:r>
            <a:r>
              <a:rPr lang="ru-RU" sz="2200">
                <a:latin typeface="Calibri" pitchFamily="34" charset="0"/>
              </a:rPr>
              <a:t>+</a:t>
            </a:r>
            <a:r>
              <a:rPr lang="en-US" sz="2200">
                <a:latin typeface="Calibri" pitchFamily="34" charset="0"/>
              </a:rPr>
              <a:t> </a:t>
            </a:r>
            <a:r>
              <a:rPr lang="ru-RU" sz="2200">
                <a:latin typeface="Calibri" pitchFamily="34" charset="0"/>
              </a:rPr>
              <a:t>40%=140%</a:t>
            </a:r>
          </a:p>
        </p:txBody>
      </p:sp>
      <p:graphicFrame>
        <p:nvGraphicFramePr>
          <p:cNvPr id="12351" name="Object 4"/>
          <p:cNvGraphicFramePr>
            <a:graphicFrameLocks noChangeAspect="1"/>
          </p:cNvGraphicFramePr>
          <p:nvPr/>
        </p:nvGraphicFramePr>
        <p:xfrm>
          <a:off x="6851650" y="3576638"/>
          <a:ext cx="1763713" cy="881062"/>
        </p:xfrm>
        <a:graphic>
          <a:graphicData uri="http://schemas.openxmlformats.org/presentationml/2006/ole">
            <p:oleObj spid="_x0000_s1028" name="Формула" r:id="rId6" imgW="787320" imgH="393480" progId="Equation.3">
              <p:embed/>
            </p:oleObj>
          </a:graphicData>
        </a:graphic>
      </p:graphicFrame>
      <p:sp>
        <p:nvSpPr>
          <p:cNvPr id="12352" name="Rectangle 64"/>
          <p:cNvSpPr>
            <a:spLocks noChangeArrowheads="1"/>
          </p:cNvSpPr>
          <p:nvPr/>
        </p:nvSpPr>
        <p:spPr bwMode="auto">
          <a:xfrm>
            <a:off x="304800" y="5100638"/>
            <a:ext cx="59309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200">
                <a:latin typeface="Calibri" pitchFamily="34" charset="0"/>
              </a:rPr>
              <a:t>увеличили на</a:t>
            </a:r>
            <a:r>
              <a:rPr lang="en-US" sz="2200">
                <a:latin typeface="Calibri" pitchFamily="34" charset="0"/>
              </a:rPr>
              <a:t> p</a:t>
            </a:r>
            <a:r>
              <a:rPr lang="ru-RU" sz="2200">
                <a:latin typeface="Calibri" pitchFamily="34" charset="0"/>
              </a:rPr>
              <a:t>%, т.е. 100%</a:t>
            </a:r>
            <a:r>
              <a:rPr lang="en-US" sz="2200">
                <a:latin typeface="Calibri" pitchFamily="34" charset="0"/>
              </a:rPr>
              <a:t> </a:t>
            </a:r>
            <a:r>
              <a:rPr lang="ru-RU" sz="2200">
                <a:latin typeface="Calibri" pitchFamily="34" charset="0"/>
              </a:rPr>
              <a:t>+</a:t>
            </a:r>
            <a:r>
              <a:rPr lang="en-US" sz="2200">
                <a:latin typeface="Calibri" pitchFamily="34" charset="0"/>
              </a:rPr>
              <a:t> p</a:t>
            </a:r>
            <a:r>
              <a:rPr lang="ru-RU" sz="2200">
                <a:latin typeface="Calibri" pitchFamily="34" charset="0"/>
              </a:rPr>
              <a:t>%=</a:t>
            </a:r>
            <a:r>
              <a:rPr lang="en-US" sz="2200">
                <a:latin typeface="Calibri" pitchFamily="34" charset="0"/>
              </a:rPr>
              <a:t>(100+p)</a:t>
            </a:r>
            <a:r>
              <a:rPr lang="ru-RU" sz="2200">
                <a:latin typeface="Calibri" pitchFamily="34" charset="0"/>
              </a:rPr>
              <a:t>%</a:t>
            </a:r>
          </a:p>
        </p:txBody>
      </p:sp>
      <p:graphicFrame>
        <p:nvGraphicFramePr>
          <p:cNvPr id="12353" name="Object 5"/>
          <p:cNvGraphicFramePr>
            <a:graphicFrameLocks noChangeAspect="1"/>
          </p:cNvGraphicFramePr>
          <p:nvPr/>
        </p:nvGraphicFramePr>
        <p:xfrm>
          <a:off x="6553200" y="4914900"/>
          <a:ext cx="1052513" cy="881063"/>
        </p:xfrm>
        <a:graphic>
          <a:graphicData uri="http://schemas.openxmlformats.org/presentationml/2006/ole">
            <p:oleObj spid="_x0000_s1029" name="Формула" r:id="rId7" imgW="469800" imgH="393480" progId="Equation.3">
              <p:embed/>
            </p:oleObj>
          </a:graphicData>
        </a:graphic>
      </p:graphicFrame>
      <p:grpSp>
        <p:nvGrpSpPr>
          <p:cNvPr id="3" name="Group 68"/>
          <p:cNvGrpSpPr>
            <a:grpSpLocks/>
          </p:cNvGrpSpPr>
          <p:nvPr/>
        </p:nvGrpSpPr>
        <p:grpSpPr bwMode="auto">
          <a:xfrm>
            <a:off x="7391400" y="5448300"/>
            <a:ext cx="1308100" cy="989013"/>
            <a:chOff x="4752" y="3264"/>
            <a:chExt cx="824" cy="623"/>
          </a:xfrm>
        </p:grpSpPr>
        <p:graphicFrame>
          <p:nvGraphicFramePr>
            <p:cNvPr id="1034" name="Object 10"/>
            <p:cNvGraphicFramePr>
              <a:graphicFrameLocks noChangeAspect="1"/>
            </p:cNvGraphicFramePr>
            <p:nvPr/>
          </p:nvGraphicFramePr>
          <p:xfrm>
            <a:off x="4752" y="3600"/>
            <a:ext cx="824" cy="287"/>
          </p:xfrm>
          <a:graphic>
            <a:graphicData uri="http://schemas.openxmlformats.org/presentationml/2006/ole">
              <p:oleObj spid="_x0000_s1034" name="Формула" r:id="rId8" imgW="583920" imgH="203040" progId="Equation.3">
                <p:embed/>
              </p:oleObj>
            </a:graphicData>
          </a:graphic>
        </p:graphicFrame>
        <p:sp>
          <p:nvSpPr>
            <p:cNvPr id="12355" name="Rectangle 67"/>
            <p:cNvSpPr>
              <a:spLocks noChangeArrowheads="1"/>
            </p:cNvSpPr>
            <p:nvPr/>
          </p:nvSpPr>
          <p:spPr bwMode="auto">
            <a:xfrm>
              <a:off x="4896" y="3264"/>
              <a:ext cx="444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2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+mn-lt"/>
                  <a:cs typeface="+mn-cs"/>
                </a:rPr>
                <a:t>или</a:t>
              </a:r>
            </a:p>
          </p:txBody>
        </p:sp>
      </p:grpSp>
      <p:grpSp>
        <p:nvGrpSpPr>
          <p:cNvPr id="4" name="Group 95"/>
          <p:cNvGrpSpPr>
            <a:grpSpLocks/>
          </p:cNvGrpSpPr>
          <p:nvPr/>
        </p:nvGrpSpPr>
        <p:grpSpPr bwMode="auto">
          <a:xfrm>
            <a:off x="228600" y="965200"/>
            <a:ext cx="5424488" cy="993775"/>
            <a:chOff x="144" y="672"/>
            <a:chExt cx="3417" cy="626"/>
          </a:xfrm>
        </p:grpSpPr>
        <p:sp>
          <p:nvSpPr>
            <p:cNvPr id="1085" name="Rectangle 16"/>
            <p:cNvSpPr>
              <a:spLocks noChangeArrowheads="1"/>
            </p:cNvSpPr>
            <p:nvPr/>
          </p:nvSpPr>
          <p:spPr bwMode="auto">
            <a:xfrm>
              <a:off x="144" y="1029"/>
              <a:ext cx="3417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2200">
                  <a:latin typeface="Calibri" pitchFamily="34" charset="0"/>
                </a:rPr>
                <a:t>увеличили на 5%, т.е. 100% + 5%=105%</a:t>
              </a:r>
            </a:p>
          </p:txBody>
        </p:sp>
        <p:sp>
          <p:nvSpPr>
            <p:cNvPr id="12358" name="Rectangle 70"/>
            <p:cNvSpPr>
              <a:spLocks noChangeArrowheads="1"/>
            </p:cNvSpPr>
            <p:nvPr/>
          </p:nvSpPr>
          <p:spPr bwMode="auto">
            <a:xfrm>
              <a:off x="144" y="672"/>
              <a:ext cx="864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200">
                  <a:latin typeface="+mn-lt"/>
                  <a:cs typeface="+mn-cs"/>
                </a:rPr>
                <a:t>Число </a:t>
              </a:r>
              <a:r>
                <a:rPr lang="en-US" sz="3600" b="1" i="1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+mn-cs"/>
                </a:rPr>
                <a:t>a</a:t>
              </a:r>
              <a:endParaRPr lang="ru-RU" sz="36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endParaRPr>
            </a:p>
          </p:txBody>
        </p:sp>
      </p:grpSp>
      <p:grpSp>
        <p:nvGrpSpPr>
          <p:cNvPr id="5" name="Group 75"/>
          <p:cNvGrpSpPr>
            <a:grpSpLocks/>
          </p:cNvGrpSpPr>
          <p:nvPr/>
        </p:nvGrpSpPr>
        <p:grpSpPr bwMode="auto">
          <a:xfrm>
            <a:off x="5511800" y="1844675"/>
            <a:ext cx="1439863" cy="641350"/>
            <a:chOff x="3360" y="1266"/>
            <a:chExt cx="907" cy="404"/>
          </a:xfrm>
        </p:grpSpPr>
        <p:sp>
          <p:nvSpPr>
            <p:cNvPr id="1082" name="Oval 74"/>
            <p:cNvSpPr>
              <a:spLocks noChangeArrowheads="1"/>
            </p:cNvSpPr>
            <p:nvPr/>
          </p:nvSpPr>
          <p:spPr bwMode="auto">
            <a:xfrm>
              <a:off x="3360" y="1344"/>
              <a:ext cx="768" cy="288"/>
            </a:xfrm>
            <a:prstGeom prst="ellipse">
              <a:avLst/>
            </a:prstGeom>
            <a:solidFill>
              <a:srgbClr val="00B0F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Calibri" pitchFamily="34" charset="0"/>
              </a:endParaRPr>
            </a:p>
          </p:txBody>
        </p:sp>
        <p:grpSp>
          <p:nvGrpSpPr>
            <p:cNvPr id="1083" name="Group 73"/>
            <p:cNvGrpSpPr>
              <a:grpSpLocks/>
            </p:cNvGrpSpPr>
            <p:nvPr/>
          </p:nvGrpSpPr>
          <p:grpSpPr bwMode="auto">
            <a:xfrm>
              <a:off x="3403" y="1266"/>
              <a:ext cx="864" cy="404"/>
              <a:chOff x="3259" y="1314"/>
              <a:chExt cx="864" cy="404"/>
            </a:xfrm>
          </p:grpSpPr>
          <p:sp>
            <p:nvSpPr>
              <p:cNvPr id="12359" name="Rectangle 71"/>
              <p:cNvSpPr>
                <a:spLocks noChangeArrowheads="1"/>
              </p:cNvSpPr>
              <p:nvPr/>
            </p:nvSpPr>
            <p:spPr bwMode="auto">
              <a:xfrm>
                <a:off x="3259" y="1314"/>
                <a:ext cx="864" cy="4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3600" b="1" i="1" dirty="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  <a:cs typeface="+mn-cs"/>
                  </a:rPr>
                  <a:t>a</a:t>
                </a:r>
                <a:r>
                  <a:rPr lang="ru-RU" sz="2200" dirty="0">
                    <a:latin typeface="+mn-lt"/>
                    <a:cs typeface="+mn-cs"/>
                  </a:rPr>
                  <a:t>  1,05</a:t>
                </a:r>
              </a:p>
            </p:txBody>
          </p:sp>
          <p:graphicFrame>
            <p:nvGraphicFramePr>
              <p:cNvPr id="1033" name="Object 9"/>
              <p:cNvGraphicFramePr>
                <a:graphicFrameLocks noChangeAspect="1"/>
              </p:cNvGraphicFramePr>
              <p:nvPr/>
            </p:nvGraphicFramePr>
            <p:xfrm>
              <a:off x="3464" y="1488"/>
              <a:ext cx="120" cy="120"/>
            </p:xfrm>
            <a:graphic>
              <a:graphicData uri="http://schemas.openxmlformats.org/presentationml/2006/ole">
                <p:oleObj spid="_x0000_s1033" name="Формула" r:id="rId9" imgW="75960" imgH="75960" progId="Equation.3">
                  <p:embed/>
                </p:oleObj>
              </a:graphicData>
            </a:graphic>
          </p:graphicFrame>
        </p:grpSp>
      </p:grpSp>
      <p:sp>
        <p:nvSpPr>
          <p:cNvPr id="12364" name="Rectangle 76"/>
          <p:cNvSpPr>
            <a:spLocks noChangeArrowheads="1"/>
          </p:cNvSpPr>
          <p:nvPr/>
        </p:nvSpPr>
        <p:spPr bwMode="auto">
          <a:xfrm>
            <a:off x="228600" y="2146300"/>
            <a:ext cx="1371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>
                <a:latin typeface="+mn-lt"/>
                <a:cs typeface="+mn-cs"/>
              </a:rPr>
              <a:t>Число </a:t>
            </a:r>
            <a:r>
              <a:rPr lang="en-US" sz="36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a</a:t>
            </a:r>
            <a:endParaRPr lang="ru-RU" sz="3600" b="1" i="1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+mn-cs"/>
            </a:endParaRPr>
          </a:p>
        </p:txBody>
      </p:sp>
      <p:grpSp>
        <p:nvGrpSpPr>
          <p:cNvPr id="7" name="Group 77"/>
          <p:cNvGrpSpPr>
            <a:grpSpLocks/>
          </p:cNvGrpSpPr>
          <p:nvPr/>
        </p:nvGrpSpPr>
        <p:grpSpPr bwMode="auto">
          <a:xfrm>
            <a:off x="5562600" y="2997200"/>
            <a:ext cx="1460500" cy="641350"/>
            <a:chOff x="3360" y="1264"/>
            <a:chExt cx="920" cy="404"/>
          </a:xfrm>
        </p:grpSpPr>
        <p:sp>
          <p:nvSpPr>
            <p:cNvPr id="1079" name="Oval 78"/>
            <p:cNvSpPr>
              <a:spLocks noChangeArrowheads="1"/>
            </p:cNvSpPr>
            <p:nvPr/>
          </p:nvSpPr>
          <p:spPr bwMode="auto">
            <a:xfrm>
              <a:off x="3360" y="1344"/>
              <a:ext cx="768" cy="288"/>
            </a:xfrm>
            <a:prstGeom prst="ellipse">
              <a:avLst/>
            </a:prstGeom>
            <a:solidFill>
              <a:srgbClr val="00B0F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Calibri" pitchFamily="34" charset="0"/>
              </a:endParaRPr>
            </a:p>
          </p:txBody>
        </p:sp>
        <p:grpSp>
          <p:nvGrpSpPr>
            <p:cNvPr id="1080" name="Group 79"/>
            <p:cNvGrpSpPr>
              <a:grpSpLocks/>
            </p:cNvGrpSpPr>
            <p:nvPr/>
          </p:nvGrpSpPr>
          <p:grpSpPr bwMode="auto">
            <a:xfrm>
              <a:off x="3416" y="1264"/>
              <a:ext cx="864" cy="404"/>
              <a:chOff x="3272" y="1312"/>
              <a:chExt cx="864" cy="404"/>
            </a:xfrm>
          </p:grpSpPr>
          <p:sp>
            <p:nvSpPr>
              <p:cNvPr id="12368" name="Rectangle 80"/>
              <p:cNvSpPr>
                <a:spLocks noChangeArrowheads="1"/>
              </p:cNvSpPr>
              <p:nvPr/>
            </p:nvSpPr>
            <p:spPr bwMode="auto">
              <a:xfrm>
                <a:off x="3272" y="1312"/>
                <a:ext cx="864" cy="4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3600" b="1" i="1" dirty="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  <a:cs typeface="+mn-cs"/>
                  </a:rPr>
                  <a:t>a</a:t>
                </a:r>
                <a:r>
                  <a:rPr lang="ru-RU" sz="2200" dirty="0">
                    <a:latin typeface="+mn-lt"/>
                    <a:cs typeface="+mn-cs"/>
                  </a:rPr>
                  <a:t>  1,</a:t>
                </a:r>
                <a:r>
                  <a:rPr lang="en-US" sz="2200" dirty="0">
                    <a:latin typeface="+mn-lt"/>
                    <a:cs typeface="+mn-cs"/>
                  </a:rPr>
                  <a:t>2</a:t>
                </a:r>
                <a:r>
                  <a:rPr lang="ru-RU" sz="2200" dirty="0">
                    <a:latin typeface="+mn-lt"/>
                    <a:cs typeface="+mn-cs"/>
                  </a:rPr>
                  <a:t>5</a:t>
                </a:r>
              </a:p>
            </p:txBody>
          </p:sp>
          <p:graphicFrame>
            <p:nvGraphicFramePr>
              <p:cNvPr id="1032" name="Object 8"/>
              <p:cNvGraphicFramePr>
                <a:graphicFrameLocks noChangeAspect="1"/>
              </p:cNvGraphicFramePr>
              <p:nvPr/>
            </p:nvGraphicFramePr>
            <p:xfrm>
              <a:off x="3464" y="1488"/>
              <a:ext cx="120" cy="120"/>
            </p:xfrm>
            <a:graphic>
              <a:graphicData uri="http://schemas.openxmlformats.org/presentationml/2006/ole">
                <p:oleObj spid="_x0000_s1032" name="Формула" r:id="rId10" imgW="75960" imgH="75960" progId="Equation.3">
                  <p:embed/>
                </p:oleObj>
              </a:graphicData>
            </a:graphic>
          </p:graphicFrame>
        </p:grpSp>
      </p:grpSp>
      <p:sp>
        <p:nvSpPr>
          <p:cNvPr id="12370" name="Rectangle 82"/>
          <p:cNvSpPr>
            <a:spLocks noChangeArrowheads="1"/>
          </p:cNvSpPr>
          <p:nvPr/>
        </p:nvSpPr>
        <p:spPr bwMode="auto">
          <a:xfrm>
            <a:off x="228600" y="3327400"/>
            <a:ext cx="1371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>
                <a:latin typeface="+mn-lt"/>
                <a:cs typeface="+mn-cs"/>
              </a:rPr>
              <a:t>Число </a:t>
            </a:r>
            <a:r>
              <a:rPr lang="en-US" sz="36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a</a:t>
            </a:r>
            <a:endParaRPr lang="ru-RU" sz="3600" b="1" i="1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+mn-cs"/>
            </a:endParaRPr>
          </a:p>
        </p:txBody>
      </p:sp>
      <p:sp>
        <p:nvSpPr>
          <p:cNvPr id="12371" name="Rectangle 83"/>
          <p:cNvSpPr>
            <a:spLocks noChangeArrowheads="1"/>
          </p:cNvSpPr>
          <p:nvPr/>
        </p:nvSpPr>
        <p:spPr bwMode="auto">
          <a:xfrm>
            <a:off x="304800" y="4610100"/>
            <a:ext cx="1371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>
                <a:latin typeface="+mn-lt"/>
                <a:cs typeface="+mn-cs"/>
              </a:rPr>
              <a:t>Число </a:t>
            </a:r>
            <a:r>
              <a:rPr lang="en-US" sz="36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a</a:t>
            </a:r>
            <a:endParaRPr lang="ru-RU" sz="3600" b="1" i="1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+mn-cs"/>
            </a:endParaRPr>
          </a:p>
        </p:txBody>
      </p:sp>
      <p:grpSp>
        <p:nvGrpSpPr>
          <p:cNvPr id="9" name="Group 84"/>
          <p:cNvGrpSpPr>
            <a:grpSpLocks/>
          </p:cNvGrpSpPr>
          <p:nvPr/>
        </p:nvGrpSpPr>
        <p:grpSpPr bwMode="auto">
          <a:xfrm>
            <a:off x="5613400" y="4076700"/>
            <a:ext cx="1482725" cy="641350"/>
            <a:chOff x="3360" y="1240"/>
            <a:chExt cx="934" cy="404"/>
          </a:xfrm>
        </p:grpSpPr>
        <p:sp>
          <p:nvSpPr>
            <p:cNvPr id="1076" name="Oval 85"/>
            <p:cNvSpPr>
              <a:spLocks noChangeArrowheads="1"/>
            </p:cNvSpPr>
            <p:nvPr/>
          </p:nvSpPr>
          <p:spPr bwMode="auto">
            <a:xfrm>
              <a:off x="3360" y="1344"/>
              <a:ext cx="768" cy="288"/>
            </a:xfrm>
            <a:prstGeom prst="ellipse">
              <a:avLst/>
            </a:prstGeom>
            <a:solidFill>
              <a:srgbClr val="00B0F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Calibri" pitchFamily="34" charset="0"/>
              </a:endParaRPr>
            </a:p>
          </p:txBody>
        </p:sp>
        <p:grpSp>
          <p:nvGrpSpPr>
            <p:cNvPr id="1077" name="Group 86"/>
            <p:cNvGrpSpPr>
              <a:grpSpLocks/>
            </p:cNvGrpSpPr>
            <p:nvPr/>
          </p:nvGrpSpPr>
          <p:grpSpPr bwMode="auto">
            <a:xfrm>
              <a:off x="3430" y="1240"/>
              <a:ext cx="864" cy="404"/>
              <a:chOff x="3286" y="1288"/>
              <a:chExt cx="864" cy="404"/>
            </a:xfrm>
          </p:grpSpPr>
          <p:sp>
            <p:nvSpPr>
              <p:cNvPr id="12375" name="Rectangle 87"/>
              <p:cNvSpPr>
                <a:spLocks noChangeArrowheads="1"/>
              </p:cNvSpPr>
              <p:nvPr/>
            </p:nvSpPr>
            <p:spPr bwMode="auto">
              <a:xfrm>
                <a:off x="3286" y="1288"/>
                <a:ext cx="864" cy="4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3600" b="1" i="1" dirty="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  <a:cs typeface="+mn-cs"/>
                  </a:rPr>
                  <a:t>a</a:t>
                </a:r>
                <a:r>
                  <a:rPr lang="ru-RU" sz="2200" dirty="0">
                    <a:latin typeface="+mn-lt"/>
                    <a:cs typeface="+mn-cs"/>
                  </a:rPr>
                  <a:t>  1,</a:t>
                </a:r>
                <a:r>
                  <a:rPr lang="en-US" sz="2200" dirty="0">
                    <a:latin typeface="+mn-lt"/>
                    <a:cs typeface="+mn-cs"/>
                  </a:rPr>
                  <a:t>4</a:t>
                </a:r>
                <a:endParaRPr lang="ru-RU" sz="2200" dirty="0">
                  <a:latin typeface="+mn-lt"/>
                  <a:cs typeface="+mn-cs"/>
                </a:endParaRPr>
              </a:p>
            </p:txBody>
          </p:sp>
          <p:graphicFrame>
            <p:nvGraphicFramePr>
              <p:cNvPr id="1031" name="Object 7"/>
              <p:cNvGraphicFramePr>
                <a:graphicFrameLocks noChangeAspect="1"/>
              </p:cNvGraphicFramePr>
              <p:nvPr/>
            </p:nvGraphicFramePr>
            <p:xfrm>
              <a:off x="3464" y="1488"/>
              <a:ext cx="120" cy="120"/>
            </p:xfrm>
            <a:graphic>
              <a:graphicData uri="http://schemas.openxmlformats.org/presentationml/2006/ole">
                <p:oleObj spid="_x0000_s1031" name="Формула" r:id="rId11" imgW="75960" imgH="75960" progId="Equation.3">
                  <p:embed/>
                </p:oleObj>
              </a:graphicData>
            </a:graphic>
          </p:graphicFrame>
        </p:grpSp>
      </p:grpSp>
      <p:grpSp>
        <p:nvGrpSpPr>
          <p:cNvPr id="11" name="Group 94"/>
          <p:cNvGrpSpPr>
            <a:grpSpLocks/>
          </p:cNvGrpSpPr>
          <p:nvPr/>
        </p:nvGrpSpPr>
        <p:grpSpPr bwMode="auto">
          <a:xfrm>
            <a:off x="4859338" y="5661025"/>
            <a:ext cx="1968500" cy="641350"/>
            <a:chOff x="2877" y="3494"/>
            <a:chExt cx="1240" cy="404"/>
          </a:xfrm>
        </p:grpSpPr>
        <p:sp>
          <p:nvSpPr>
            <p:cNvPr id="1074" name="Oval 90"/>
            <p:cNvSpPr>
              <a:spLocks noChangeArrowheads="1"/>
            </p:cNvSpPr>
            <p:nvPr/>
          </p:nvSpPr>
          <p:spPr bwMode="auto">
            <a:xfrm>
              <a:off x="2877" y="3539"/>
              <a:ext cx="1200" cy="336"/>
            </a:xfrm>
            <a:prstGeom prst="ellipse">
              <a:avLst/>
            </a:prstGeom>
            <a:solidFill>
              <a:srgbClr val="00B0F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12380" name="Rectangle 92"/>
            <p:cNvSpPr>
              <a:spLocks noChangeArrowheads="1"/>
            </p:cNvSpPr>
            <p:nvPr/>
          </p:nvSpPr>
          <p:spPr bwMode="auto">
            <a:xfrm>
              <a:off x="3013" y="3494"/>
              <a:ext cx="1104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600" b="1" i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+mn-cs"/>
                </a:rPr>
                <a:t>a</a:t>
              </a:r>
              <a:r>
                <a:rPr lang="ru-RU" sz="2200" dirty="0">
                  <a:latin typeface="+mn-lt"/>
                  <a:cs typeface="+mn-cs"/>
                </a:rPr>
                <a:t> </a:t>
              </a:r>
              <a:r>
                <a:rPr lang="en-US" sz="2200" dirty="0">
                  <a:latin typeface="+mn-lt"/>
                  <a:cs typeface="+mn-cs"/>
                </a:rPr>
                <a:t>(1+0,01p)</a:t>
              </a:r>
              <a:endParaRPr lang="ru-RU" sz="2200" dirty="0">
                <a:latin typeface="+mn-lt"/>
                <a:cs typeface="+mn-cs"/>
              </a:endParaRPr>
            </a:p>
          </p:txBody>
        </p:sp>
        <p:graphicFrame>
          <p:nvGraphicFramePr>
            <p:cNvPr id="1030" name="Object 6"/>
            <p:cNvGraphicFramePr>
              <a:graphicFrameLocks noChangeAspect="1"/>
            </p:cNvGraphicFramePr>
            <p:nvPr/>
          </p:nvGraphicFramePr>
          <p:xfrm>
            <a:off x="3176" y="3648"/>
            <a:ext cx="120" cy="120"/>
          </p:xfrm>
          <a:graphic>
            <a:graphicData uri="http://schemas.openxmlformats.org/presentationml/2006/ole">
              <p:oleObj spid="_x0000_s1030" name="Формула" r:id="rId12" imgW="75960" imgH="75960" progId="Equation.3">
                <p:embed/>
              </p:oleObj>
            </a:graphicData>
          </a:graphic>
        </p:graphicFrame>
      </p:grpSp>
      <p:grpSp>
        <p:nvGrpSpPr>
          <p:cNvPr id="12" name="Group 109"/>
          <p:cNvGrpSpPr>
            <a:grpSpLocks/>
          </p:cNvGrpSpPr>
          <p:nvPr/>
        </p:nvGrpSpPr>
        <p:grpSpPr bwMode="auto">
          <a:xfrm>
            <a:off x="3276600" y="1117600"/>
            <a:ext cx="1371600" cy="523875"/>
            <a:chOff x="2064" y="768"/>
            <a:chExt cx="864" cy="330"/>
          </a:xfrm>
        </p:grpSpPr>
        <p:grpSp>
          <p:nvGrpSpPr>
            <p:cNvPr id="1069" name="Group 108"/>
            <p:cNvGrpSpPr>
              <a:grpSpLocks/>
            </p:cNvGrpSpPr>
            <p:nvPr/>
          </p:nvGrpSpPr>
          <p:grpSpPr bwMode="auto">
            <a:xfrm>
              <a:off x="2688" y="768"/>
              <a:ext cx="240" cy="330"/>
              <a:chOff x="3133" y="288"/>
              <a:chExt cx="240" cy="330"/>
            </a:xfrm>
          </p:grpSpPr>
          <p:sp>
            <p:nvSpPr>
              <p:cNvPr id="1071" name="Freeform 99"/>
              <p:cNvSpPr>
                <a:spLocks/>
              </p:cNvSpPr>
              <p:nvPr/>
            </p:nvSpPr>
            <p:spPr bwMode="auto">
              <a:xfrm>
                <a:off x="3152" y="448"/>
                <a:ext cx="218" cy="1"/>
              </a:xfrm>
              <a:custGeom>
                <a:avLst/>
                <a:gdLst>
                  <a:gd name="T0" fmla="*/ 0 w 218"/>
                  <a:gd name="T1" fmla="*/ 0 h 1"/>
                  <a:gd name="T2" fmla="*/ 218 w 218"/>
                  <a:gd name="T3" fmla="*/ 1 h 1"/>
                  <a:gd name="T4" fmla="*/ 0 60000 65536"/>
                  <a:gd name="T5" fmla="*/ 0 60000 65536"/>
                  <a:gd name="T6" fmla="*/ 0 w 218"/>
                  <a:gd name="T7" fmla="*/ 0 h 1"/>
                  <a:gd name="T8" fmla="*/ 218 w 218"/>
                  <a:gd name="T9" fmla="*/ 1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8" h="1">
                    <a:moveTo>
                      <a:pt x="0" y="0"/>
                    </a:moveTo>
                    <a:lnTo>
                      <a:pt x="218" y="1"/>
                    </a:lnTo>
                  </a:path>
                </a:pathLst>
              </a:custGeom>
              <a:solidFill>
                <a:srgbClr val="FFFFFF"/>
              </a:solidFill>
              <a:ln w="14288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391" name="Rectangle 103"/>
              <p:cNvSpPr>
                <a:spLocks noChangeArrowheads="1"/>
              </p:cNvSpPr>
              <p:nvPr/>
            </p:nvSpPr>
            <p:spPr bwMode="auto">
              <a:xfrm>
                <a:off x="3133" y="445"/>
                <a:ext cx="240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ru-RU" b="1">
                    <a:solidFill>
                      <a:srgbClr val="6600CC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+mn-lt"/>
                    <a:cs typeface="+mn-cs"/>
                  </a:rPr>
                  <a:t>100</a:t>
                </a:r>
              </a:p>
            </p:txBody>
          </p:sp>
          <p:sp>
            <p:nvSpPr>
              <p:cNvPr id="12392" name="Rectangle 104"/>
              <p:cNvSpPr>
                <a:spLocks noChangeArrowheads="1"/>
              </p:cNvSpPr>
              <p:nvPr/>
            </p:nvSpPr>
            <p:spPr bwMode="auto">
              <a:xfrm>
                <a:off x="3216" y="288"/>
                <a:ext cx="80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ru-RU" b="1">
                    <a:solidFill>
                      <a:srgbClr val="6600CC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+mn-lt"/>
                    <a:cs typeface="+mn-cs"/>
                  </a:rPr>
                  <a:t>5</a:t>
                </a:r>
              </a:p>
            </p:txBody>
          </p:sp>
        </p:grpSp>
        <p:sp>
          <p:nvSpPr>
            <p:cNvPr id="12393" name="Rectangle 105"/>
            <p:cNvSpPr>
              <a:spLocks noChangeArrowheads="1"/>
            </p:cNvSpPr>
            <p:nvPr/>
          </p:nvSpPr>
          <p:spPr bwMode="auto">
            <a:xfrm>
              <a:off x="2064" y="864"/>
              <a:ext cx="465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400" b="1">
                  <a:solidFill>
                    <a:srgbClr val="6600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+mn-lt"/>
                  <a:cs typeface="+mn-cs"/>
                </a:rPr>
                <a:t>1</a:t>
              </a:r>
              <a:r>
                <a:rPr lang="ru-RU" sz="1600" b="1">
                  <a:solidFill>
                    <a:srgbClr val="6600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+mn-lt"/>
                  <a:cs typeface="+mn-cs"/>
                </a:rPr>
                <a:t>часть</a:t>
              </a:r>
            </a:p>
          </p:txBody>
        </p:sp>
      </p:grpSp>
      <p:grpSp>
        <p:nvGrpSpPr>
          <p:cNvPr id="14" name="Group 116"/>
          <p:cNvGrpSpPr>
            <a:grpSpLocks/>
          </p:cNvGrpSpPr>
          <p:nvPr/>
        </p:nvGrpSpPr>
        <p:grpSpPr bwMode="auto">
          <a:xfrm>
            <a:off x="3352800" y="2235200"/>
            <a:ext cx="1371600" cy="536575"/>
            <a:chOff x="2112" y="1384"/>
            <a:chExt cx="864" cy="338"/>
          </a:xfrm>
        </p:grpSpPr>
        <p:sp>
          <p:nvSpPr>
            <p:cNvPr id="1065" name="Freeform 112"/>
            <p:cNvSpPr>
              <a:spLocks/>
            </p:cNvSpPr>
            <p:nvPr/>
          </p:nvSpPr>
          <p:spPr bwMode="auto">
            <a:xfrm>
              <a:off x="2755" y="1552"/>
              <a:ext cx="218" cy="1"/>
            </a:xfrm>
            <a:custGeom>
              <a:avLst/>
              <a:gdLst>
                <a:gd name="T0" fmla="*/ 0 w 218"/>
                <a:gd name="T1" fmla="*/ 0 h 1"/>
                <a:gd name="T2" fmla="*/ 218 w 218"/>
                <a:gd name="T3" fmla="*/ 1 h 1"/>
                <a:gd name="T4" fmla="*/ 0 60000 65536"/>
                <a:gd name="T5" fmla="*/ 0 60000 65536"/>
                <a:gd name="T6" fmla="*/ 0 w 218"/>
                <a:gd name="T7" fmla="*/ 0 h 1"/>
                <a:gd name="T8" fmla="*/ 218 w 21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8" h="1">
                  <a:moveTo>
                    <a:pt x="0" y="0"/>
                  </a:moveTo>
                  <a:lnTo>
                    <a:pt x="218" y="1"/>
                  </a:lnTo>
                </a:path>
              </a:pathLst>
            </a:custGeom>
            <a:solidFill>
              <a:srgbClr val="FFFFFF"/>
            </a:solidFill>
            <a:ln w="142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401" name="Rectangle 113"/>
            <p:cNvSpPr>
              <a:spLocks noChangeArrowheads="1"/>
            </p:cNvSpPr>
            <p:nvPr/>
          </p:nvSpPr>
          <p:spPr bwMode="auto">
            <a:xfrm>
              <a:off x="2736" y="1549"/>
              <a:ext cx="240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b="1">
                  <a:solidFill>
                    <a:srgbClr val="6600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+mn-lt"/>
                  <a:cs typeface="+mn-cs"/>
                </a:rPr>
                <a:t>100</a:t>
              </a:r>
            </a:p>
          </p:txBody>
        </p:sp>
        <p:sp>
          <p:nvSpPr>
            <p:cNvPr id="12402" name="Rectangle 114"/>
            <p:cNvSpPr>
              <a:spLocks noChangeArrowheads="1"/>
            </p:cNvSpPr>
            <p:nvPr/>
          </p:nvSpPr>
          <p:spPr bwMode="auto">
            <a:xfrm>
              <a:off x="2787" y="1384"/>
              <a:ext cx="160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b="1">
                  <a:solidFill>
                    <a:srgbClr val="6600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+mn-lt"/>
                  <a:cs typeface="+mn-cs"/>
                </a:rPr>
                <a:t>23</a:t>
              </a:r>
            </a:p>
          </p:txBody>
        </p:sp>
        <p:sp>
          <p:nvSpPr>
            <p:cNvPr id="12403" name="Rectangle 115"/>
            <p:cNvSpPr>
              <a:spLocks noChangeArrowheads="1"/>
            </p:cNvSpPr>
            <p:nvPr/>
          </p:nvSpPr>
          <p:spPr bwMode="auto">
            <a:xfrm>
              <a:off x="2112" y="1488"/>
              <a:ext cx="465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400" b="1">
                  <a:solidFill>
                    <a:srgbClr val="6600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+mn-lt"/>
                  <a:cs typeface="+mn-cs"/>
                </a:rPr>
                <a:t>1</a:t>
              </a:r>
              <a:r>
                <a:rPr lang="ru-RU" sz="1600" b="1">
                  <a:solidFill>
                    <a:srgbClr val="6600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+mn-lt"/>
                  <a:cs typeface="+mn-cs"/>
                </a:rPr>
                <a:t>часть</a:t>
              </a:r>
            </a:p>
          </p:txBody>
        </p:sp>
      </p:grpSp>
      <p:grpSp>
        <p:nvGrpSpPr>
          <p:cNvPr id="15" name="Group 117"/>
          <p:cNvGrpSpPr>
            <a:grpSpLocks/>
          </p:cNvGrpSpPr>
          <p:nvPr/>
        </p:nvGrpSpPr>
        <p:grpSpPr bwMode="auto">
          <a:xfrm>
            <a:off x="3352800" y="3390900"/>
            <a:ext cx="1371600" cy="536575"/>
            <a:chOff x="2112" y="1384"/>
            <a:chExt cx="864" cy="338"/>
          </a:xfrm>
        </p:grpSpPr>
        <p:sp>
          <p:nvSpPr>
            <p:cNvPr id="1061" name="Freeform 118"/>
            <p:cNvSpPr>
              <a:spLocks/>
            </p:cNvSpPr>
            <p:nvPr/>
          </p:nvSpPr>
          <p:spPr bwMode="auto">
            <a:xfrm>
              <a:off x="2755" y="1552"/>
              <a:ext cx="218" cy="1"/>
            </a:xfrm>
            <a:custGeom>
              <a:avLst/>
              <a:gdLst>
                <a:gd name="T0" fmla="*/ 0 w 218"/>
                <a:gd name="T1" fmla="*/ 0 h 1"/>
                <a:gd name="T2" fmla="*/ 218 w 218"/>
                <a:gd name="T3" fmla="*/ 1 h 1"/>
                <a:gd name="T4" fmla="*/ 0 60000 65536"/>
                <a:gd name="T5" fmla="*/ 0 60000 65536"/>
                <a:gd name="T6" fmla="*/ 0 w 218"/>
                <a:gd name="T7" fmla="*/ 0 h 1"/>
                <a:gd name="T8" fmla="*/ 218 w 21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8" h="1">
                  <a:moveTo>
                    <a:pt x="0" y="0"/>
                  </a:moveTo>
                  <a:lnTo>
                    <a:pt x="218" y="1"/>
                  </a:lnTo>
                </a:path>
              </a:pathLst>
            </a:custGeom>
            <a:solidFill>
              <a:srgbClr val="FFFFFF"/>
            </a:solidFill>
            <a:ln w="142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407" name="Rectangle 119"/>
            <p:cNvSpPr>
              <a:spLocks noChangeArrowheads="1"/>
            </p:cNvSpPr>
            <p:nvPr/>
          </p:nvSpPr>
          <p:spPr bwMode="auto">
            <a:xfrm>
              <a:off x="2736" y="1549"/>
              <a:ext cx="240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b="1">
                  <a:solidFill>
                    <a:srgbClr val="6600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+mn-lt"/>
                  <a:cs typeface="+mn-cs"/>
                </a:rPr>
                <a:t>100</a:t>
              </a:r>
            </a:p>
          </p:txBody>
        </p:sp>
        <p:sp>
          <p:nvSpPr>
            <p:cNvPr id="12408" name="Rectangle 120"/>
            <p:cNvSpPr>
              <a:spLocks noChangeArrowheads="1"/>
            </p:cNvSpPr>
            <p:nvPr/>
          </p:nvSpPr>
          <p:spPr bwMode="auto">
            <a:xfrm>
              <a:off x="2787" y="1384"/>
              <a:ext cx="160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b="1">
                  <a:solidFill>
                    <a:srgbClr val="6600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+mn-lt"/>
                  <a:cs typeface="+mn-cs"/>
                </a:rPr>
                <a:t>40</a:t>
              </a:r>
            </a:p>
          </p:txBody>
        </p:sp>
        <p:sp>
          <p:nvSpPr>
            <p:cNvPr id="12409" name="Rectangle 121"/>
            <p:cNvSpPr>
              <a:spLocks noChangeArrowheads="1"/>
            </p:cNvSpPr>
            <p:nvPr/>
          </p:nvSpPr>
          <p:spPr bwMode="auto">
            <a:xfrm>
              <a:off x="2112" y="1488"/>
              <a:ext cx="465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400" b="1">
                  <a:solidFill>
                    <a:srgbClr val="6600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+mn-lt"/>
                  <a:cs typeface="+mn-cs"/>
                </a:rPr>
                <a:t>1</a:t>
              </a:r>
              <a:r>
                <a:rPr lang="ru-RU" sz="1600" b="1">
                  <a:solidFill>
                    <a:srgbClr val="6600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+mn-lt"/>
                  <a:cs typeface="+mn-cs"/>
                </a:rPr>
                <a:t>часть</a:t>
              </a:r>
            </a:p>
          </p:txBody>
        </p:sp>
      </p:grpSp>
      <p:grpSp>
        <p:nvGrpSpPr>
          <p:cNvPr id="16" name="Group 122"/>
          <p:cNvGrpSpPr>
            <a:grpSpLocks/>
          </p:cNvGrpSpPr>
          <p:nvPr/>
        </p:nvGrpSpPr>
        <p:grpSpPr bwMode="auto">
          <a:xfrm>
            <a:off x="3276600" y="4686300"/>
            <a:ext cx="1371600" cy="536575"/>
            <a:chOff x="2112" y="1384"/>
            <a:chExt cx="864" cy="338"/>
          </a:xfrm>
        </p:grpSpPr>
        <p:sp>
          <p:nvSpPr>
            <p:cNvPr id="1057" name="Freeform 123"/>
            <p:cNvSpPr>
              <a:spLocks/>
            </p:cNvSpPr>
            <p:nvPr/>
          </p:nvSpPr>
          <p:spPr bwMode="auto">
            <a:xfrm>
              <a:off x="2755" y="1552"/>
              <a:ext cx="218" cy="1"/>
            </a:xfrm>
            <a:custGeom>
              <a:avLst/>
              <a:gdLst>
                <a:gd name="T0" fmla="*/ 0 w 218"/>
                <a:gd name="T1" fmla="*/ 0 h 1"/>
                <a:gd name="T2" fmla="*/ 218 w 218"/>
                <a:gd name="T3" fmla="*/ 1 h 1"/>
                <a:gd name="T4" fmla="*/ 0 60000 65536"/>
                <a:gd name="T5" fmla="*/ 0 60000 65536"/>
                <a:gd name="T6" fmla="*/ 0 w 218"/>
                <a:gd name="T7" fmla="*/ 0 h 1"/>
                <a:gd name="T8" fmla="*/ 218 w 21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8" h="1">
                  <a:moveTo>
                    <a:pt x="0" y="0"/>
                  </a:moveTo>
                  <a:lnTo>
                    <a:pt x="218" y="1"/>
                  </a:lnTo>
                </a:path>
              </a:pathLst>
            </a:custGeom>
            <a:solidFill>
              <a:srgbClr val="FFFFFF"/>
            </a:solidFill>
            <a:ln w="142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412" name="Rectangle 124"/>
            <p:cNvSpPr>
              <a:spLocks noChangeArrowheads="1"/>
            </p:cNvSpPr>
            <p:nvPr/>
          </p:nvSpPr>
          <p:spPr bwMode="auto">
            <a:xfrm>
              <a:off x="2736" y="1549"/>
              <a:ext cx="240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b="1">
                  <a:solidFill>
                    <a:srgbClr val="6600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+mn-lt"/>
                  <a:cs typeface="+mn-cs"/>
                </a:rPr>
                <a:t>100</a:t>
              </a:r>
            </a:p>
          </p:txBody>
        </p:sp>
        <p:sp>
          <p:nvSpPr>
            <p:cNvPr id="12413" name="Rectangle 125"/>
            <p:cNvSpPr>
              <a:spLocks noChangeArrowheads="1"/>
            </p:cNvSpPr>
            <p:nvPr/>
          </p:nvSpPr>
          <p:spPr bwMode="auto">
            <a:xfrm>
              <a:off x="2787" y="1384"/>
              <a:ext cx="128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b="1">
                  <a:solidFill>
                    <a:srgbClr val="6600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+mn-lt"/>
                  <a:cs typeface="+mn-cs"/>
                </a:rPr>
                <a:t> p</a:t>
              </a:r>
              <a:endParaRPr lang="ru-RU" b="1">
                <a:solidFill>
                  <a:srgbClr val="66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endParaRPr>
            </a:p>
          </p:txBody>
        </p:sp>
        <p:sp>
          <p:nvSpPr>
            <p:cNvPr id="12414" name="Rectangle 126"/>
            <p:cNvSpPr>
              <a:spLocks noChangeArrowheads="1"/>
            </p:cNvSpPr>
            <p:nvPr/>
          </p:nvSpPr>
          <p:spPr bwMode="auto">
            <a:xfrm>
              <a:off x="2112" y="1488"/>
              <a:ext cx="465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400" b="1">
                  <a:solidFill>
                    <a:srgbClr val="6600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+mn-lt"/>
                  <a:cs typeface="+mn-cs"/>
                </a:rPr>
                <a:t>1</a:t>
              </a:r>
              <a:r>
                <a:rPr lang="ru-RU" sz="1600" b="1">
                  <a:solidFill>
                    <a:srgbClr val="6600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+mn-lt"/>
                  <a:cs typeface="+mn-cs"/>
                </a:rPr>
                <a:t>часть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2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2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2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000"/>
                            </p:stCondLst>
                            <p:childTnLst>
                              <p:par>
                                <p:cTn id="6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12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12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12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2000"/>
                            </p:stCondLst>
                            <p:childTnLst>
                              <p:par>
                                <p:cTn id="9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12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500"/>
                                        <p:tgtEl>
                                          <p:spTgt spid="12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12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5" dur="500"/>
                                        <p:tgtEl>
                                          <p:spTgt spid="12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500"/>
                            </p:stCondLst>
                            <p:childTnLst>
                              <p:par>
                                <p:cTn id="1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4" dur="500"/>
                                        <p:tgtEl>
                                          <p:spTgt spid="12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57" grpId="0" animBg="1"/>
      <p:bldP spid="12348" grpId="0"/>
      <p:bldP spid="12350" grpId="0"/>
      <p:bldP spid="12352" grpId="0"/>
      <p:bldP spid="12364" grpId="0"/>
      <p:bldP spid="12370" grpId="0"/>
      <p:bldP spid="1237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Oval 2"/>
          <p:cNvSpPr>
            <a:spLocks noChangeArrowheads="1"/>
          </p:cNvSpPr>
          <p:nvPr/>
        </p:nvSpPr>
        <p:spPr bwMode="auto">
          <a:xfrm>
            <a:off x="6248400" y="4686300"/>
            <a:ext cx="2895600" cy="1981200"/>
          </a:xfrm>
          <a:prstGeom prst="ellipse">
            <a:avLst/>
          </a:prstGeom>
          <a:solidFill>
            <a:srgbClr val="FF3300">
              <a:alpha val="32156"/>
            </a:srgbClr>
          </a:solidFill>
          <a:ln w="9525">
            <a:solidFill>
              <a:srgbClr val="000000">
                <a:alpha val="50980"/>
              </a:srgbClr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grpSp>
        <p:nvGrpSpPr>
          <p:cNvPr id="2060" name="Group 3"/>
          <p:cNvGrpSpPr>
            <a:grpSpLocks/>
          </p:cNvGrpSpPr>
          <p:nvPr/>
        </p:nvGrpSpPr>
        <p:grpSpPr bwMode="auto">
          <a:xfrm>
            <a:off x="63500" y="76200"/>
            <a:ext cx="8991600" cy="6705600"/>
            <a:chOff x="168" y="176"/>
            <a:chExt cx="5408" cy="3928"/>
          </a:xfrm>
        </p:grpSpPr>
        <p:sp>
          <p:nvSpPr>
            <p:cNvPr id="2111" name="Freeform 4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>
                <a:gd name="T0" fmla="*/ 0 w 4864"/>
                <a:gd name="T1" fmla="*/ 0 h 1"/>
                <a:gd name="T2" fmla="*/ 4864 w 4864"/>
                <a:gd name="T3" fmla="*/ 0 h 1"/>
                <a:gd name="T4" fmla="*/ 0 60000 65536"/>
                <a:gd name="T5" fmla="*/ 0 60000 65536"/>
                <a:gd name="T6" fmla="*/ 0 w 4864"/>
                <a:gd name="T7" fmla="*/ 0 h 1"/>
                <a:gd name="T8" fmla="*/ 4864 w 4864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12" name="Freeform 5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>
                <a:gd name="T0" fmla="*/ 0 w 4848"/>
                <a:gd name="T1" fmla="*/ 0 h 1"/>
                <a:gd name="T2" fmla="*/ 4848 w 4848"/>
                <a:gd name="T3" fmla="*/ 0 h 1"/>
                <a:gd name="T4" fmla="*/ 0 60000 65536"/>
                <a:gd name="T5" fmla="*/ 0 60000 65536"/>
                <a:gd name="T6" fmla="*/ 0 w 4848"/>
                <a:gd name="T7" fmla="*/ 0 h 1"/>
                <a:gd name="T8" fmla="*/ 4848 w 484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13" name="Freeform 6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>
                <a:gd name="T0" fmla="*/ 0 w 1"/>
                <a:gd name="T1" fmla="*/ 0 h 3376"/>
                <a:gd name="T2" fmla="*/ 0 w 1"/>
                <a:gd name="T3" fmla="*/ 3376 h 3376"/>
                <a:gd name="T4" fmla="*/ 0 60000 65536"/>
                <a:gd name="T5" fmla="*/ 0 60000 65536"/>
                <a:gd name="T6" fmla="*/ 0 w 1"/>
                <a:gd name="T7" fmla="*/ 0 h 3376"/>
                <a:gd name="T8" fmla="*/ 1 w 1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14" name="Freeform 7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>
                <a:gd name="T0" fmla="*/ 0 w 16"/>
                <a:gd name="T1" fmla="*/ 0 h 3376"/>
                <a:gd name="T2" fmla="*/ 16 w 16"/>
                <a:gd name="T3" fmla="*/ 3376 h 3376"/>
                <a:gd name="T4" fmla="*/ 0 60000 65536"/>
                <a:gd name="T5" fmla="*/ 0 60000 65536"/>
                <a:gd name="T6" fmla="*/ 0 w 16"/>
                <a:gd name="T7" fmla="*/ 0 h 3376"/>
                <a:gd name="T8" fmla="*/ 16 w 16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15" name="Freeform 8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16" name="Freeform 9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17" name="Freeform 10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18" name="Freeform 11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533400" y="6427788"/>
            <a:ext cx="29559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>
                <a:solidFill>
                  <a:srgbClr val="3399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Уменьшение на процент</a:t>
            </a:r>
          </a:p>
        </p:txBody>
      </p:sp>
      <p:sp>
        <p:nvSpPr>
          <p:cNvPr id="14349" name="Rectangle 13"/>
          <p:cNvSpPr>
            <a:spLocks noChangeArrowheads="1"/>
          </p:cNvSpPr>
          <p:nvPr/>
        </p:nvSpPr>
        <p:spPr bwMode="auto">
          <a:xfrm>
            <a:off x="228600" y="1366838"/>
            <a:ext cx="5362575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200">
                <a:latin typeface="Calibri" pitchFamily="34" charset="0"/>
              </a:rPr>
              <a:t>уменьшили на 5%, т.е. 100%</a:t>
            </a:r>
            <a:r>
              <a:rPr lang="en-US" sz="2200">
                <a:latin typeface="Calibri" pitchFamily="34" charset="0"/>
              </a:rPr>
              <a:t> </a:t>
            </a:r>
            <a:r>
              <a:rPr lang="ru-RU" sz="2200">
                <a:latin typeface="Calibri" pitchFamily="34" charset="0"/>
              </a:rPr>
              <a:t>–</a:t>
            </a:r>
            <a:r>
              <a:rPr lang="en-US" sz="2200">
                <a:latin typeface="Calibri" pitchFamily="34" charset="0"/>
              </a:rPr>
              <a:t> </a:t>
            </a:r>
            <a:r>
              <a:rPr lang="ru-RU" sz="2200">
                <a:latin typeface="Calibri" pitchFamily="34" charset="0"/>
              </a:rPr>
              <a:t>5%=95%</a:t>
            </a:r>
          </a:p>
        </p:txBody>
      </p:sp>
      <p:sp>
        <p:nvSpPr>
          <p:cNvPr id="14351" name="Rectangle 15"/>
          <p:cNvSpPr>
            <a:spLocks noChangeArrowheads="1"/>
          </p:cNvSpPr>
          <p:nvPr/>
        </p:nvSpPr>
        <p:spPr bwMode="auto">
          <a:xfrm>
            <a:off x="2209800" y="533400"/>
            <a:ext cx="1598613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b="1">
                <a:solidFill>
                  <a:srgbClr val="0099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Проценты</a:t>
            </a:r>
          </a:p>
        </p:txBody>
      </p:sp>
      <p:sp>
        <p:nvSpPr>
          <p:cNvPr id="14352" name="Rectangle 16"/>
          <p:cNvSpPr>
            <a:spLocks noChangeArrowheads="1"/>
          </p:cNvSpPr>
          <p:nvPr/>
        </p:nvSpPr>
        <p:spPr bwMode="auto">
          <a:xfrm>
            <a:off x="7010400" y="457200"/>
            <a:ext cx="1000125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b="1">
                <a:solidFill>
                  <a:srgbClr val="0099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Часть</a:t>
            </a:r>
          </a:p>
        </p:txBody>
      </p:sp>
      <p:graphicFrame>
        <p:nvGraphicFramePr>
          <p:cNvPr id="14353" name="Object 2"/>
          <p:cNvGraphicFramePr>
            <a:graphicFrameLocks noChangeAspect="1"/>
          </p:cNvGraphicFramePr>
          <p:nvPr/>
        </p:nvGraphicFramePr>
        <p:xfrm>
          <a:off x="6754813" y="1104900"/>
          <a:ext cx="1960562" cy="881063"/>
        </p:xfrm>
        <a:graphic>
          <a:graphicData uri="http://schemas.openxmlformats.org/presentationml/2006/ole">
            <p:oleObj spid="_x0000_s2050" name="Формула" r:id="rId4" imgW="876240" imgH="393480" progId="Equation.3">
              <p:embed/>
            </p:oleObj>
          </a:graphicData>
        </a:graphic>
      </p:graphicFrame>
      <p:sp>
        <p:nvSpPr>
          <p:cNvPr id="14354" name="Rectangle 18"/>
          <p:cNvSpPr>
            <a:spLocks noChangeArrowheads="1"/>
          </p:cNvSpPr>
          <p:nvPr/>
        </p:nvSpPr>
        <p:spPr bwMode="auto">
          <a:xfrm>
            <a:off x="228600" y="2600325"/>
            <a:ext cx="56943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200">
                <a:latin typeface="Calibri" pitchFamily="34" charset="0"/>
              </a:rPr>
              <a:t>уменьшили на 23%, т.е. 100%</a:t>
            </a:r>
            <a:r>
              <a:rPr lang="en-US" sz="2200">
                <a:latin typeface="Calibri" pitchFamily="34" charset="0"/>
              </a:rPr>
              <a:t> </a:t>
            </a:r>
            <a:r>
              <a:rPr lang="ru-RU" sz="2400">
                <a:latin typeface="Calibri" pitchFamily="34" charset="0"/>
              </a:rPr>
              <a:t>–</a:t>
            </a:r>
            <a:r>
              <a:rPr lang="en-US" sz="2400">
                <a:latin typeface="Calibri" pitchFamily="34" charset="0"/>
              </a:rPr>
              <a:t> </a:t>
            </a:r>
            <a:r>
              <a:rPr lang="ru-RU" sz="2200">
                <a:latin typeface="Calibri" pitchFamily="34" charset="0"/>
              </a:rPr>
              <a:t>23%=77%</a:t>
            </a:r>
          </a:p>
        </p:txBody>
      </p:sp>
      <p:graphicFrame>
        <p:nvGraphicFramePr>
          <p:cNvPr id="14355" name="Object 3"/>
          <p:cNvGraphicFramePr>
            <a:graphicFrameLocks noChangeAspect="1"/>
          </p:cNvGraphicFramePr>
          <p:nvPr/>
        </p:nvGraphicFramePr>
        <p:xfrm>
          <a:off x="6719888" y="2362200"/>
          <a:ext cx="1962150" cy="881063"/>
        </p:xfrm>
        <a:graphic>
          <a:graphicData uri="http://schemas.openxmlformats.org/presentationml/2006/ole">
            <p:oleObj spid="_x0000_s2051" name="Формула" r:id="rId5" imgW="876240" imgH="393480" progId="Equation.3">
              <p:embed/>
            </p:oleObj>
          </a:graphicData>
        </a:graphic>
      </p:graphicFrame>
      <p:sp>
        <p:nvSpPr>
          <p:cNvPr id="14356" name="Rectangle 20"/>
          <p:cNvSpPr>
            <a:spLocks noChangeArrowheads="1"/>
          </p:cNvSpPr>
          <p:nvPr/>
        </p:nvSpPr>
        <p:spPr bwMode="auto">
          <a:xfrm>
            <a:off x="228600" y="3743325"/>
            <a:ext cx="56943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200">
                <a:latin typeface="Calibri" pitchFamily="34" charset="0"/>
              </a:rPr>
              <a:t>уменьшили на 40%, т.е. 100%</a:t>
            </a:r>
            <a:r>
              <a:rPr lang="en-US" sz="2200">
                <a:latin typeface="Calibri" pitchFamily="34" charset="0"/>
              </a:rPr>
              <a:t> </a:t>
            </a:r>
            <a:r>
              <a:rPr lang="ru-RU" sz="2400">
                <a:latin typeface="Calibri" pitchFamily="34" charset="0"/>
              </a:rPr>
              <a:t>–</a:t>
            </a:r>
            <a:r>
              <a:rPr lang="en-US" sz="2400">
                <a:latin typeface="Calibri" pitchFamily="34" charset="0"/>
              </a:rPr>
              <a:t> </a:t>
            </a:r>
            <a:r>
              <a:rPr lang="ru-RU" sz="2200">
                <a:latin typeface="Calibri" pitchFamily="34" charset="0"/>
              </a:rPr>
              <a:t>40%=60%</a:t>
            </a:r>
          </a:p>
        </p:txBody>
      </p:sp>
      <p:graphicFrame>
        <p:nvGraphicFramePr>
          <p:cNvPr id="14357" name="Object 4"/>
          <p:cNvGraphicFramePr>
            <a:graphicFrameLocks noChangeAspect="1"/>
          </p:cNvGraphicFramePr>
          <p:nvPr/>
        </p:nvGraphicFramePr>
        <p:xfrm>
          <a:off x="6837363" y="3538538"/>
          <a:ext cx="1792287" cy="881062"/>
        </p:xfrm>
        <a:graphic>
          <a:graphicData uri="http://schemas.openxmlformats.org/presentationml/2006/ole">
            <p:oleObj spid="_x0000_s2052" name="Формула" r:id="rId6" imgW="799920" imgH="393480" progId="Equation.3">
              <p:embed/>
            </p:oleObj>
          </a:graphicData>
        </a:graphic>
      </p:graphicFrame>
      <p:sp>
        <p:nvSpPr>
          <p:cNvPr id="14358" name="Rectangle 22"/>
          <p:cNvSpPr>
            <a:spLocks noChangeArrowheads="1"/>
          </p:cNvSpPr>
          <p:nvPr/>
        </p:nvSpPr>
        <p:spPr bwMode="auto">
          <a:xfrm>
            <a:off x="304800" y="5038725"/>
            <a:ext cx="6051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200">
                <a:latin typeface="Calibri" pitchFamily="34" charset="0"/>
              </a:rPr>
              <a:t>уменьшили на</a:t>
            </a:r>
            <a:r>
              <a:rPr lang="en-US" sz="2200">
                <a:latin typeface="Calibri" pitchFamily="34" charset="0"/>
              </a:rPr>
              <a:t> p</a:t>
            </a:r>
            <a:r>
              <a:rPr lang="ru-RU" sz="2200">
                <a:latin typeface="Calibri" pitchFamily="34" charset="0"/>
              </a:rPr>
              <a:t>%, т.е. 100%</a:t>
            </a:r>
            <a:r>
              <a:rPr lang="en-US" sz="2200">
                <a:latin typeface="Calibri" pitchFamily="34" charset="0"/>
              </a:rPr>
              <a:t> </a:t>
            </a:r>
            <a:r>
              <a:rPr lang="ru-RU" sz="2400">
                <a:latin typeface="Calibri" pitchFamily="34" charset="0"/>
              </a:rPr>
              <a:t>–</a:t>
            </a:r>
            <a:r>
              <a:rPr lang="en-US" sz="2400">
                <a:latin typeface="Calibri" pitchFamily="34" charset="0"/>
              </a:rPr>
              <a:t> </a:t>
            </a:r>
            <a:r>
              <a:rPr lang="en-US" sz="2200">
                <a:latin typeface="Calibri" pitchFamily="34" charset="0"/>
              </a:rPr>
              <a:t>p</a:t>
            </a:r>
            <a:r>
              <a:rPr lang="ru-RU" sz="2200">
                <a:latin typeface="Calibri" pitchFamily="34" charset="0"/>
              </a:rPr>
              <a:t>%=</a:t>
            </a:r>
            <a:r>
              <a:rPr lang="en-US" sz="2200">
                <a:latin typeface="Calibri" pitchFamily="34" charset="0"/>
              </a:rPr>
              <a:t>(100</a:t>
            </a:r>
            <a:r>
              <a:rPr lang="ru-RU" sz="2400">
                <a:latin typeface="Calibri" pitchFamily="34" charset="0"/>
              </a:rPr>
              <a:t>–</a:t>
            </a:r>
            <a:r>
              <a:rPr lang="en-US" sz="2200">
                <a:latin typeface="Calibri" pitchFamily="34" charset="0"/>
              </a:rPr>
              <a:t>p)</a:t>
            </a:r>
            <a:r>
              <a:rPr lang="ru-RU" sz="2200">
                <a:latin typeface="Calibri" pitchFamily="34" charset="0"/>
              </a:rPr>
              <a:t>%</a:t>
            </a:r>
          </a:p>
        </p:txBody>
      </p:sp>
      <p:graphicFrame>
        <p:nvGraphicFramePr>
          <p:cNvPr id="14359" name="Object 5"/>
          <p:cNvGraphicFramePr>
            <a:graphicFrameLocks noChangeAspect="1"/>
          </p:cNvGraphicFramePr>
          <p:nvPr/>
        </p:nvGraphicFramePr>
        <p:xfrm>
          <a:off x="6553200" y="4876800"/>
          <a:ext cx="1052513" cy="881063"/>
        </p:xfrm>
        <a:graphic>
          <a:graphicData uri="http://schemas.openxmlformats.org/presentationml/2006/ole">
            <p:oleObj spid="_x0000_s2053" name="Формула" r:id="rId7" imgW="469800" imgH="393480" progId="Equation.3">
              <p:embed/>
            </p:oleObj>
          </a:graphicData>
        </a:graphic>
      </p:graphicFrame>
      <p:grpSp>
        <p:nvGrpSpPr>
          <p:cNvPr id="3" name="Group 24"/>
          <p:cNvGrpSpPr>
            <a:grpSpLocks/>
          </p:cNvGrpSpPr>
          <p:nvPr/>
        </p:nvGrpSpPr>
        <p:grpSpPr bwMode="auto">
          <a:xfrm>
            <a:off x="7454900" y="5295900"/>
            <a:ext cx="1308100" cy="989013"/>
            <a:chOff x="4752" y="3264"/>
            <a:chExt cx="824" cy="623"/>
          </a:xfrm>
        </p:grpSpPr>
        <p:graphicFrame>
          <p:nvGraphicFramePr>
            <p:cNvPr id="2058" name="Object 10"/>
            <p:cNvGraphicFramePr>
              <a:graphicFrameLocks noChangeAspect="1"/>
            </p:cNvGraphicFramePr>
            <p:nvPr/>
          </p:nvGraphicFramePr>
          <p:xfrm>
            <a:off x="4752" y="3600"/>
            <a:ext cx="824" cy="287"/>
          </p:xfrm>
          <a:graphic>
            <a:graphicData uri="http://schemas.openxmlformats.org/presentationml/2006/ole">
              <p:oleObj spid="_x0000_s2058" name="Формула" r:id="rId8" imgW="583920" imgH="203040" progId="Equation.3">
                <p:embed/>
              </p:oleObj>
            </a:graphicData>
          </a:graphic>
        </p:graphicFrame>
        <p:sp>
          <p:nvSpPr>
            <p:cNvPr id="14362" name="Rectangle 26"/>
            <p:cNvSpPr>
              <a:spLocks noChangeArrowheads="1"/>
            </p:cNvSpPr>
            <p:nvPr/>
          </p:nvSpPr>
          <p:spPr bwMode="auto">
            <a:xfrm>
              <a:off x="4896" y="3264"/>
              <a:ext cx="444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2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+mn-lt"/>
                  <a:cs typeface="+mn-cs"/>
                </a:rPr>
                <a:t>или</a:t>
              </a:r>
            </a:p>
          </p:txBody>
        </p:sp>
      </p:grpSp>
      <p:grpSp>
        <p:nvGrpSpPr>
          <p:cNvPr id="4" name="Group 27"/>
          <p:cNvGrpSpPr>
            <a:grpSpLocks/>
          </p:cNvGrpSpPr>
          <p:nvPr/>
        </p:nvGrpSpPr>
        <p:grpSpPr bwMode="auto">
          <a:xfrm>
            <a:off x="5410200" y="1700213"/>
            <a:ext cx="1470025" cy="641350"/>
            <a:chOff x="3360" y="1239"/>
            <a:chExt cx="926" cy="404"/>
          </a:xfrm>
        </p:grpSpPr>
        <p:sp>
          <p:nvSpPr>
            <p:cNvPr id="2107" name="Oval 28"/>
            <p:cNvSpPr>
              <a:spLocks noChangeArrowheads="1"/>
            </p:cNvSpPr>
            <p:nvPr/>
          </p:nvSpPr>
          <p:spPr bwMode="auto">
            <a:xfrm>
              <a:off x="3360" y="1344"/>
              <a:ext cx="768" cy="288"/>
            </a:xfrm>
            <a:prstGeom prst="ellipse">
              <a:avLst/>
            </a:prstGeom>
            <a:solidFill>
              <a:srgbClr val="00B0F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Calibri" pitchFamily="34" charset="0"/>
              </a:endParaRPr>
            </a:p>
          </p:txBody>
        </p:sp>
        <p:grpSp>
          <p:nvGrpSpPr>
            <p:cNvPr id="2108" name="Group 29"/>
            <p:cNvGrpSpPr>
              <a:grpSpLocks/>
            </p:cNvGrpSpPr>
            <p:nvPr/>
          </p:nvGrpSpPr>
          <p:grpSpPr bwMode="auto">
            <a:xfrm>
              <a:off x="3422" y="1239"/>
              <a:ext cx="864" cy="404"/>
              <a:chOff x="3278" y="1287"/>
              <a:chExt cx="864" cy="404"/>
            </a:xfrm>
          </p:grpSpPr>
          <p:sp>
            <p:nvSpPr>
              <p:cNvPr id="14366" name="Rectangle 30"/>
              <p:cNvSpPr>
                <a:spLocks noChangeArrowheads="1"/>
              </p:cNvSpPr>
              <p:nvPr/>
            </p:nvSpPr>
            <p:spPr bwMode="auto">
              <a:xfrm>
                <a:off x="3278" y="1287"/>
                <a:ext cx="864" cy="4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3600" b="1" i="1" dirty="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  <a:cs typeface="+mn-cs"/>
                  </a:rPr>
                  <a:t>a</a:t>
                </a:r>
                <a:r>
                  <a:rPr lang="ru-RU" sz="2200" dirty="0">
                    <a:latin typeface="+mn-lt"/>
                    <a:cs typeface="+mn-cs"/>
                  </a:rPr>
                  <a:t>  </a:t>
                </a:r>
                <a:r>
                  <a:rPr lang="en-US" sz="2200" dirty="0">
                    <a:latin typeface="+mn-lt"/>
                    <a:cs typeface="+mn-cs"/>
                  </a:rPr>
                  <a:t>0</a:t>
                </a:r>
                <a:r>
                  <a:rPr lang="ru-RU" sz="2200" dirty="0">
                    <a:latin typeface="+mn-lt"/>
                    <a:cs typeface="+mn-cs"/>
                  </a:rPr>
                  <a:t>,</a:t>
                </a:r>
                <a:r>
                  <a:rPr lang="en-US" sz="2200" dirty="0">
                    <a:latin typeface="+mn-lt"/>
                    <a:cs typeface="+mn-cs"/>
                  </a:rPr>
                  <a:t>9</a:t>
                </a:r>
                <a:r>
                  <a:rPr lang="ru-RU" sz="2200" dirty="0">
                    <a:latin typeface="+mn-lt"/>
                    <a:cs typeface="+mn-cs"/>
                  </a:rPr>
                  <a:t>5</a:t>
                </a:r>
              </a:p>
            </p:txBody>
          </p:sp>
          <p:graphicFrame>
            <p:nvGraphicFramePr>
              <p:cNvPr id="2057" name="Object 9"/>
              <p:cNvGraphicFramePr>
                <a:graphicFrameLocks noChangeAspect="1"/>
              </p:cNvGraphicFramePr>
              <p:nvPr/>
            </p:nvGraphicFramePr>
            <p:xfrm>
              <a:off x="3464" y="1488"/>
              <a:ext cx="120" cy="120"/>
            </p:xfrm>
            <a:graphic>
              <a:graphicData uri="http://schemas.openxmlformats.org/presentationml/2006/ole">
                <p:oleObj spid="_x0000_s2057" name="Формула" r:id="rId9" imgW="75960" imgH="75960" progId="Equation.3">
                  <p:embed/>
                </p:oleObj>
              </a:graphicData>
            </a:graphic>
          </p:graphicFrame>
        </p:grpSp>
      </p:grpSp>
      <p:sp>
        <p:nvSpPr>
          <p:cNvPr id="14368" name="Rectangle 32"/>
          <p:cNvSpPr>
            <a:spLocks noChangeArrowheads="1"/>
          </p:cNvSpPr>
          <p:nvPr/>
        </p:nvSpPr>
        <p:spPr bwMode="auto">
          <a:xfrm>
            <a:off x="228600" y="2114550"/>
            <a:ext cx="1371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>
                <a:latin typeface="+mn-lt"/>
                <a:cs typeface="+mn-cs"/>
              </a:rPr>
              <a:t>Число </a:t>
            </a:r>
            <a:r>
              <a:rPr lang="en-US" sz="36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a</a:t>
            </a:r>
            <a:endParaRPr lang="ru-RU" sz="3600" b="1" i="1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+mn-cs"/>
            </a:endParaRPr>
          </a:p>
        </p:txBody>
      </p:sp>
      <p:grpSp>
        <p:nvGrpSpPr>
          <p:cNvPr id="6" name="Group 33"/>
          <p:cNvGrpSpPr>
            <a:grpSpLocks/>
          </p:cNvGrpSpPr>
          <p:nvPr/>
        </p:nvGrpSpPr>
        <p:grpSpPr bwMode="auto">
          <a:xfrm>
            <a:off x="5461000" y="2924175"/>
            <a:ext cx="1490663" cy="641350"/>
            <a:chOff x="3360" y="1266"/>
            <a:chExt cx="939" cy="404"/>
          </a:xfrm>
        </p:grpSpPr>
        <p:sp>
          <p:nvSpPr>
            <p:cNvPr id="2104" name="Oval 34"/>
            <p:cNvSpPr>
              <a:spLocks noChangeArrowheads="1"/>
            </p:cNvSpPr>
            <p:nvPr/>
          </p:nvSpPr>
          <p:spPr bwMode="auto">
            <a:xfrm>
              <a:off x="3360" y="1344"/>
              <a:ext cx="768" cy="288"/>
            </a:xfrm>
            <a:prstGeom prst="ellipse">
              <a:avLst/>
            </a:prstGeom>
            <a:solidFill>
              <a:srgbClr val="00B0F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Calibri" pitchFamily="34" charset="0"/>
              </a:endParaRPr>
            </a:p>
          </p:txBody>
        </p:sp>
        <p:grpSp>
          <p:nvGrpSpPr>
            <p:cNvPr id="2105" name="Group 35"/>
            <p:cNvGrpSpPr>
              <a:grpSpLocks/>
            </p:cNvGrpSpPr>
            <p:nvPr/>
          </p:nvGrpSpPr>
          <p:grpSpPr bwMode="auto">
            <a:xfrm>
              <a:off x="3435" y="1266"/>
              <a:ext cx="864" cy="404"/>
              <a:chOff x="3291" y="1314"/>
              <a:chExt cx="864" cy="404"/>
            </a:xfrm>
          </p:grpSpPr>
          <p:sp>
            <p:nvSpPr>
              <p:cNvPr id="14372" name="Rectangle 36"/>
              <p:cNvSpPr>
                <a:spLocks noChangeArrowheads="1"/>
              </p:cNvSpPr>
              <p:nvPr/>
            </p:nvSpPr>
            <p:spPr bwMode="auto">
              <a:xfrm>
                <a:off x="3291" y="1314"/>
                <a:ext cx="864" cy="4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3600" b="1" i="1" dirty="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  <a:cs typeface="+mn-cs"/>
                  </a:rPr>
                  <a:t>a</a:t>
                </a:r>
                <a:r>
                  <a:rPr lang="ru-RU" sz="2200" dirty="0">
                    <a:latin typeface="+mn-lt"/>
                    <a:cs typeface="+mn-cs"/>
                  </a:rPr>
                  <a:t>  </a:t>
                </a:r>
                <a:r>
                  <a:rPr lang="en-US" sz="2200" dirty="0">
                    <a:latin typeface="+mn-lt"/>
                    <a:cs typeface="+mn-cs"/>
                  </a:rPr>
                  <a:t>0</a:t>
                </a:r>
                <a:r>
                  <a:rPr lang="ru-RU" sz="2200" dirty="0">
                    <a:latin typeface="+mn-lt"/>
                    <a:cs typeface="+mn-cs"/>
                  </a:rPr>
                  <a:t>,</a:t>
                </a:r>
                <a:r>
                  <a:rPr lang="en-US" sz="2200" dirty="0">
                    <a:latin typeface="+mn-lt"/>
                    <a:cs typeface="+mn-cs"/>
                  </a:rPr>
                  <a:t>77</a:t>
                </a:r>
                <a:endParaRPr lang="ru-RU" sz="2200" dirty="0">
                  <a:latin typeface="+mn-lt"/>
                  <a:cs typeface="+mn-cs"/>
                </a:endParaRPr>
              </a:p>
            </p:txBody>
          </p:sp>
          <p:graphicFrame>
            <p:nvGraphicFramePr>
              <p:cNvPr id="2056" name="Object 8"/>
              <p:cNvGraphicFramePr>
                <a:graphicFrameLocks noChangeAspect="1"/>
              </p:cNvGraphicFramePr>
              <p:nvPr/>
            </p:nvGraphicFramePr>
            <p:xfrm>
              <a:off x="3464" y="1488"/>
              <a:ext cx="120" cy="120"/>
            </p:xfrm>
            <a:graphic>
              <a:graphicData uri="http://schemas.openxmlformats.org/presentationml/2006/ole">
                <p:oleObj spid="_x0000_s2056" name="Формула" r:id="rId10" imgW="75960" imgH="75960" progId="Equation.3">
                  <p:embed/>
                </p:oleObj>
              </a:graphicData>
            </a:graphic>
          </p:graphicFrame>
        </p:grpSp>
      </p:grpSp>
      <p:sp>
        <p:nvSpPr>
          <p:cNvPr id="14374" name="Rectangle 38"/>
          <p:cNvSpPr>
            <a:spLocks noChangeArrowheads="1"/>
          </p:cNvSpPr>
          <p:nvPr/>
        </p:nvSpPr>
        <p:spPr bwMode="auto">
          <a:xfrm>
            <a:off x="228600" y="3289300"/>
            <a:ext cx="1371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>
                <a:latin typeface="+mn-lt"/>
                <a:cs typeface="+mn-cs"/>
              </a:rPr>
              <a:t>Число </a:t>
            </a:r>
            <a:r>
              <a:rPr lang="en-US" sz="36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a</a:t>
            </a:r>
            <a:endParaRPr lang="ru-RU" sz="3600" b="1" i="1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+mn-cs"/>
            </a:endParaRPr>
          </a:p>
        </p:txBody>
      </p:sp>
      <p:sp>
        <p:nvSpPr>
          <p:cNvPr id="14375" name="Rectangle 39"/>
          <p:cNvSpPr>
            <a:spLocks noChangeArrowheads="1"/>
          </p:cNvSpPr>
          <p:nvPr/>
        </p:nvSpPr>
        <p:spPr bwMode="auto">
          <a:xfrm>
            <a:off x="304800" y="4572000"/>
            <a:ext cx="1371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>
                <a:latin typeface="+mn-lt"/>
                <a:cs typeface="+mn-cs"/>
              </a:rPr>
              <a:t>Число </a:t>
            </a:r>
            <a:r>
              <a:rPr lang="en-US" sz="36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a</a:t>
            </a:r>
            <a:endParaRPr lang="ru-RU" sz="3600" b="1" i="1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+mn-cs"/>
            </a:endParaRPr>
          </a:p>
        </p:txBody>
      </p:sp>
      <p:grpSp>
        <p:nvGrpSpPr>
          <p:cNvPr id="8" name="Group 40"/>
          <p:cNvGrpSpPr>
            <a:grpSpLocks/>
          </p:cNvGrpSpPr>
          <p:nvPr/>
        </p:nvGrpSpPr>
        <p:grpSpPr bwMode="auto">
          <a:xfrm>
            <a:off x="5486400" y="4149725"/>
            <a:ext cx="1465263" cy="641350"/>
            <a:chOff x="3360" y="1270"/>
            <a:chExt cx="923" cy="404"/>
          </a:xfrm>
        </p:grpSpPr>
        <p:sp>
          <p:nvSpPr>
            <p:cNvPr id="2101" name="Oval 41"/>
            <p:cNvSpPr>
              <a:spLocks noChangeArrowheads="1"/>
            </p:cNvSpPr>
            <p:nvPr/>
          </p:nvSpPr>
          <p:spPr bwMode="auto">
            <a:xfrm>
              <a:off x="3360" y="1344"/>
              <a:ext cx="768" cy="288"/>
            </a:xfrm>
            <a:prstGeom prst="ellipse">
              <a:avLst/>
            </a:prstGeom>
            <a:solidFill>
              <a:srgbClr val="00B0F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Calibri" pitchFamily="34" charset="0"/>
              </a:endParaRPr>
            </a:p>
          </p:txBody>
        </p:sp>
        <p:grpSp>
          <p:nvGrpSpPr>
            <p:cNvPr id="2102" name="Group 42"/>
            <p:cNvGrpSpPr>
              <a:grpSpLocks/>
            </p:cNvGrpSpPr>
            <p:nvPr/>
          </p:nvGrpSpPr>
          <p:grpSpPr bwMode="auto">
            <a:xfrm>
              <a:off x="3419" y="1270"/>
              <a:ext cx="864" cy="404"/>
              <a:chOff x="3275" y="1318"/>
              <a:chExt cx="864" cy="404"/>
            </a:xfrm>
          </p:grpSpPr>
          <p:sp>
            <p:nvSpPr>
              <p:cNvPr id="14379" name="Rectangle 43"/>
              <p:cNvSpPr>
                <a:spLocks noChangeArrowheads="1"/>
              </p:cNvSpPr>
              <p:nvPr/>
            </p:nvSpPr>
            <p:spPr bwMode="auto">
              <a:xfrm>
                <a:off x="3275" y="1318"/>
                <a:ext cx="864" cy="4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3600" b="1" i="1" dirty="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  <a:cs typeface="+mn-cs"/>
                  </a:rPr>
                  <a:t>a</a:t>
                </a:r>
                <a:r>
                  <a:rPr lang="ru-RU" sz="2200" dirty="0">
                    <a:latin typeface="+mn-lt"/>
                    <a:cs typeface="+mn-cs"/>
                  </a:rPr>
                  <a:t>  </a:t>
                </a:r>
                <a:r>
                  <a:rPr lang="en-US" sz="2200" dirty="0">
                    <a:latin typeface="+mn-lt"/>
                    <a:cs typeface="+mn-cs"/>
                  </a:rPr>
                  <a:t>0</a:t>
                </a:r>
                <a:r>
                  <a:rPr lang="ru-RU" sz="2200" dirty="0">
                    <a:latin typeface="+mn-lt"/>
                    <a:cs typeface="+mn-cs"/>
                  </a:rPr>
                  <a:t>,</a:t>
                </a:r>
                <a:r>
                  <a:rPr lang="en-US" sz="2200" dirty="0">
                    <a:latin typeface="+mn-lt"/>
                    <a:cs typeface="+mn-cs"/>
                  </a:rPr>
                  <a:t>6</a:t>
                </a:r>
                <a:endParaRPr lang="ru-RU" sz="2200" dirty="0">
                  <a:latin typeface="+mn-lt"/>
                  <a:cs typeface="+mn-cs"/>
                </a:endParaRPr>
              </a:p>
            </p:txBody>
          </p:sp>
          <p:graphicFrame>
            <p:nvGraphicFramePr>
              <p:cNvPr id="2055" name="Object 7"/>
              <p:cNvGraphicFramePr>
                <a:graphicFrameLocks noChangeAspect="1"/>
              </p:cNvGraphicFramePr>
              <p:nvPr/>
            </p:nvGraphicFramePr>
            <p:xfrm>
              <a:off x="3464" y="1488"/>
              <a:ext cx="120" cy="120"/>
            </p:xfrm>
            <a:graphic>
              <a:graphicData uri="http://schemas.openxmlformats.org/presentationml/2006/ole">
                <p:oleObj spid="_x0000_s2055" name="Формула" r:id="rId11" imgW="75960" imgH="75960" progId="Equation.3">
                  <p:embed/>
                </p:oleObj>
              </a:graphicData>
            </a:graphic>
          </p:graphicFrame>
        </p:grpSp>
      </p:grpSp>
      <p:grpSp>
        <p:nvGrpSpPr>
          <p:cNvPr id="10" name="Group 45"/>
          <p:cNvGrpSpPr>
            <a:grpSpLocks/>
          </p:cNvGrpSpPr>
          <p:nvPr/>
        </p:nvGrpSpPr>
        <p:grpSpPr bwMode="auto">
          <a:xfrm>
            <a:off x="4724400" y="5562600"/>
            <a:ext cx="1905000" cy="660400"/>
            <a:chOff x="2928" y="3456"/>
            <a:chExt cx="1200" cy="416"/>
          </a:xfrm>
        </p:grpSpPr>
        <p:sp>
          <p:nvSpPr>
            <p:cNvPr id="2099" name="Oval 46"/>
            <p:cNvSpPr>
              <a:spLocks noChangeArrowheads="1"/>
            </p:cNvSpPr>
            <p:nvPr/>
          </p:nvSpPr>
          <p:spPr bwMode="auto">
            <a:xfrm>
              <a:off x="2928" y="3536"/>
              <a:ext cx="1200" cy="336"/>
            </a:xfrm>
            <a:prstGeom prst="ellipse">
              <a:avLst/>
            </a:prstGeom>
            <a:solidFill>
              <a:srgbClr val="00B0F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14383" name="Rectangle 47"/>
            <p:cNvSpPr>
              <a:spLocks noChangeArrowheads="1"/>
            </p:cNvSpPr>
            <p:nvPr/>
          </p:nvSpPr>
          <p:spPr bwMode="auto">
            <a:xfrm>
              <a:off x="3008" y="3456"/>
              <a:ext cx="1104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600" b="1" i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+mn-cs"/>
                </a:rPr>
                <a:t>a</a:t>
              </a:r>
              <a:r>
                <a:rPr lang="ru-RU" sz="2200" dirty="0">
                  <a:latin typeface="+mn-lt"/>
                  <a:cs typeface="+mn-cs"/>
                </a:rPr>
                <a:t> </a:t>
              </a:r>
              <a:r>
                <a:rPr lang="en-US" sz="2200" dirty="0">
                  <a:latin typeface="+mn-lt"/>
                  <a:cs typeface="+mn-cs"/>
                </a:rPr>
                <a:t>(1–0,01p)</a:t>
              </a:r>
              <a:endParaRPr lang="ru-RU" sz="2200" dirty="0">
                <a:latin typeface="+mn-lt"/>
                <a:cs typeface="+mn-cs"/>
              </a:endParaRPr>
            </a:p>
          </p:txBody>
        </p:sp>
        <p:graphicFrame>
          <p:nvGraphicFramePr>
            <p:cNvPr id="2054" name="Object 6"/>
            <p:cNvGraphicFramePr>
              <a:graphicFrameLocks noChangeAspect="1"/>
            </p:cNvGraphicFramePr>
            <p:nvPr/>
          </p:nvGraphicFramePr>
          <p:xfrm>
            <a:off x="3176" y="3648"/>
            <a:ext cx="120" cy="120"/>
          </p:xfrm>
          <a:graphic>
            <a:graphicData uri="http://schemas.openxmlformats.org/presentationml/2006/ole">
              <p:oleObj spid="_x0000_s2054" name="Формула" r:id="rId12" imgW="75960" imgH="75960" progId="Equation.3">
                <p:embed/>
              </p:oleObj>
            </a:graphicData>
          </a:graphic>
        </p:graphicFrame>
      </p:grpSp>
      <p:sp>
        <p:nvSpPr>
          <p:cNvPr id="14385" name="Rectangle 49"/>
          <p:cNvSpPr>
            <a:spLocks noChangeArrowheads="1"/>
          </p:cNvSpPr>
          <p:nvPr/>
        </p:nvSpPr>
        <p:spPr bwMode="auto">
          <a:xfrm>
            <a:off x="215900" y="838200"/>
            <a:ext cx="1371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>
                <a:latin typeface="+mn-lt"/>
                <a:cs typeface="+mn-cs"/>
              </a:rPr>
              <a:t>Число </a:t>
            </a:r>
            <a:r>
              <a:rPr lang="en-US" sz="36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a</a:t>
            </a:r>
            <a:endParaRPr lang="ru-RU" sz="3600" b="1" i="1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+mn-cs"/>
            </a:endParaRPr>
          </a:p>
        </p:txBody>
      </p:sp>
      <p:sp>
        <p:nvSpPr>
          <p:cNvPr id="14386" name="Rectangle 50"/>
          <p:cNvSpPr>
            <a:spLocks noChangeArrowheads="1"/>
          </p:cNvSpPr>
          <p:nvPr/>
        </p:nvSpPr>
        <p:spPr bwMode="auto">
          <a:xfrm>
            <a:off x="533400" y="76200"/>
            <a:ext cx="1858963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Повторение</a:t>
            </a:r>
          </a:p>
        </p:txBody>
      </p:sp>
      <p:grpSp>
        <p:nvGrpSpPr>
          <p:cNvPr id="11" name="Group 51"/>
          <p:cNvGrpSpPr>
            <a:grpSpLocks/>
          </p:cNvGrpSpPr>
          <p:nvPr/>
        </p:nvGrpSpPr>
        <p:grpSpPr bwMode="auto">
          <a:xfrm>
            <a:off x="3340100" y="965200"/>
            <a:ext cx="1371600" cy="523875"/>
            <a:chOff x="2064" y="768"/>
            <a:chExt cx="864" cy="330"/>
          </a:xfrm>
        </p:grpSpPr>
        <p:grpSp>
          <p:nvGrpSpPr>
            <p:cNvPr id="2094" name="Group 52"/>
            <p:cNvGrpSpPr>
              <a:grpSpLocks/>
            </p:cNvGrpSpPr>
            <p:nvPr/>
          </p:nvGrpSpPr>
          <p:grpSpPr bwMode="auto">
            <a:xfrm>
              <a:off x="2688" y="768"/>
              <a:ext cx="240" cy="330"/>
              <a:chOff x="3133" y="288"/>
              <a:chExt cx="240" cy="330"/>
            </a:xfrm>
          </p:grpSpPr>
          <p:sp>
            <p:nvSpPr>
              <p:cNvPr id="2096" name="Freeform 53"/>
              <p:cNvSpPr>
                <a:spLocks/>
              </p:cNvSpPr>
              <p:nvPr/>
            </p:nvSpPr>
            <p:spPr bwMode="auto">
              <a:xfrm>
                <a:off x="3152" y="448"/>
                <a:ext cx="218" cy="1"/>
              </a:xfrm>
              <a:custGeom>
                <a:avLst/>
                <a:gdLst>
                  <a:gd name="T0" fmla="*/ 0 w 218"/>
                  <a:gd name="T1" fmla="*/ 0 h 1"/>
                  <a:gd name="T2" fmla="*/ 218 w 218"/>
                  <a:gd name="T3" fmla="*/ 1 h 1"/>
                  <a:gd name="T4" fmla="*/ 0 60000 65536"/>
                  <a:gd name="T5" fmla="*/ 0 60000 65536"/>
                  <a:gd name="T6" fmla="*/ 0 w 218"/>
                  <a:gd name="T7" fmla="*/ 0 h 1"/>
                  <a:gd name="T8" fmla="*/ 218 w 218"/>
                  <a:gd name="T9" fmla="*/ 1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8" h="1">
                    <a:moveTo>
                      <a:pt x="0" y="0"/>
                    </a:moveTo>
                    <a:lnTo>
                      <a:pt x="218" y="1"/>
                    </a:lnTo>
                  </a:path>
                </a:pathLst>
              </a:custGeom>
              <a:solidFill>
                <a:srgbClr val="FFFFFF"/>
              </a:solidFill>
              <a:ln w="14288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4390" name="Rectangle 54"/>
              <p:cNvSpPr>
                <a:spLocks noChangeArrowheads="1"/>
              </p:cNvSpPr>
              <p:nvPr/>
            </p:nvSpPr>
            <p:spPr bwMode="auto">
              <a:xfrm>
                <a:off x="3133" y="445"/>
                <a:ext cx="240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ru-RU" b="1">
                    <a:solidFill>
                      <a:srgbClr val="6600CC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+mn-lt"/>
                    <a:cs typeface="+mn-cs"/>
                  </a:rPr>
                  <a:t>100</a:t>
                </a:r>
              </a:p>
            </p:txBody>
          </p:sp>
          <p:sp>
            <p:nvSpPr>
              <p:cNvPr id="14391" name="Rectangle 55"/>
              <p:cNvSpPr>
                <a:spLocks noChangeArrowheads="1"/>
              </p:cNvSpPr>
              <p:nvPr/>
            </p:nvSpPr>
            <p:spPr bwMode="auto">
              <a:xfrm>
                <a:off x="3216" y="288"/>
                <a:ext cx="80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ru-RU" b="1">
                    <a:solidFill>
                      <a:srgbClr val="6600CC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+mn-lt"/>
                    <a:cs typeface="+mn-cs"/>
                  </a:rPr>
                  <a:t>5</a:t>
                </a:r>
              </a:p>
            </p:txBody>
          </p:sp>
        </p:grpSp>
        <p:sp>
          <p:nvSpPr>
            <p:cNvPr id="14392" name="Rectangle 56"/>
            <p:cNvSpPr>
              <a:spLocks noChangeArrowheads="1"/>
            </p:cNvSpPr>
            <p:nvPr/>
          </p:nvSpPr>
          <p:spPr bwMode="auto">
            <a:xfrm>
              <a:off x="2064" y="864"/>
              <a:ext cx="465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400" b="1">
                  <a:solidFill>
                    <a:srgbClr val="6600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+mn-lt"/>
                  <a:cs typeface="+mn-cs"/>
                </a:rPr>
                <a:t>1</a:t>
              </a:r>
              <a:r>
                <a:rPr lang="ru-RU" sz="1600" b="1">
                  <a:solidFill>
                    <a:srgbClr val="6600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+mn-lt"/>
                  <a:cs typeface="+mn-cs"/>
                </a:rPr>
                <a:t>часть</a:t>
              </a:r>
            </a:p>
          </p:txBody>
        </p:sp>
      </p:grpSp>
      <p:grpSp>
        <p:nvGrpSpPr>
          <p:cNvPr id="13" name="Group 57"/>
          <p:cNvGrpSpPr>
            <a:grpSpLocks/>
          </p:cNvGrpSpPr>
          <p:nvPr/>
        </p:nvGrpSpPr>
        <p:grpSpPr bwMode="auto">
          <a:xfrm>
            <a:off x="3505200" y="2184400"/>
            <a:ext cx="1371600" cy="536575"/>
            <a:chOff x="2112" y="1384"/>
            <a:chExt cx="864" cy="338"/>
          </a:xfrm>
        </p:grpSpPr>
        <p:sp>
          <p:nvSpPr>
            <p:cNvPr id="2090" name="Freeform 58"/>
            <p:cNvSpPr>
              <a:spLocks/>
            </p:cNvSpPr>
            <p:nvPr/>
          </p:nvSpPr>
          <p:spPr bwMode="auto">
            <a:xfrm>
              <a:off x="2755" y="1552"/>
              <a:ext cx="218" cy="1"/>
            </a:xfrm>
            <a:custGeom>
              <a:avLst/>
              <a:gdLst>
                <a:gd name="T0" fmla="*/ 0 w 218"/>
                <a:gd name="T1" fmla="*/ 0 h 1"/>
                <a:gd name="T2" fmla="*/ 218 w 218"/>
                <a:gd name="T3" fmla="*/ 1 h 1"/>
                <a:gd name="T4" fmla="*/ 0 60000 65536"/>
                <a:gd name="T5" fmla="*/ 0 60000 65536"/>
                <a:gd name="T6" fmla="*/ 0 w 218"/>
                <a:gd name="T7" fmla="*/ 0 h 1"/>
                <a:gd name="T8" fmla="*/ 218 w 21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8" h="1">
                  <a:moveTo>
                    <a:pt x="0" y="0"/>
                  </a:moveTo>
                  <a:lnTo>
                    <a:pt x="218" y="1"/>
                  </a:lnTo>
                </a:path>
              </a:pathLst>
            </a:custGeom>
            <a:solidFill>
              <a:srgbClr val="FFFFFF"/>
            </a:solidFill>
            <a:ln w="142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395" name="Rectangle 59"/>
            <p:cNvSpPr>
              <a:spLocks noChangeArrowheads="1"/>
            </p:cNvSpPr>
            <p:nvPr/>
          </p:nvSpPr>
          <p:spPr bwMode="auto">
            <a:xfrm>
              <a:off x="2736" y="1549"/>
              <a:ext cx="240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b="1">
                  <a:solidFill>
                    <a:srgbClr val="6600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+mn-lt"/>
                  <a:cs typeface="+mn-cs"/>
                </a:rPr>
                <a:t>100</a:t>
              </a:r>
            </a:p>
          </p:txBody>
        </p:sp>
        <p:sp>
          <p:nvSpPr>
            <p:cNvPr id="14396" name="Rectangle 60"/>
            <p:cNvSpPr>
              <a:spLocks noChangeArrowheads="1"/>
            </p:cNvSpPr>
            <p:nvPr/>
          </p:nvSpPr>
          <p:spPr bwMode="auto">
            <a:xfrm>
              <a:off x="2787" y="1384"/>
              <a:ext cx="160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b="1">
                  <a:solidFill>
                    <a:srgbClr val="6600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+mn-lt"/>
                  <a:cs typeface="+mn-cs"/>
                </a:rPr>
                <a:t>23</a:t>
              </a:r>
            </a:p>
          </p:txBody>
        </p:sp>
        <p:sp>
          <p:nvSpPr>
            <p:cNvPr id="14397" name="Rectangle 61"/>
            <p:cNvSpPr>
              <a:spLocks noChangeArrowheads="1"/>
            </p:cNvSpPr>
            <p:nvPr/>
          </p:nvSpPr>
          <p:spPr bwMode="auto">
            <a:xfrm>
              <a:off x="2112" y="1488"/>
              <a:ext cx="465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400" b="1">
                  <a:solidFill>
                    <a:srgbClr val="6600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+mn-lt"/>
                  <a:cs typeface="+mn-cs"/>
                </a:rPr>
                <a:t>1</a:t>
              </a:r>
              <a:r>
                <a:rPr lang="ru-RU" sz="1600" b="1">
                  <a:solidFill>
                    <a:srgbClr val="6600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+mn-lt"/>
                  <a:cs typeface="+mn-cs"/>
                </a:rPr>
                <a:t>часть</a:t>
              </a:r>
            </a:p>
          </p:txBody>
        </p:sp>
      </p:grpSp>
      <p:grpSp>
        <p:nvGrpSpPr>
          <p:cNvPr id="14" name="Group 62"/>
          <p:cNvGrpSpPr>
            <a:grpSpLocks/>
          </p:cNvGrpSpPr>
          <p:nvPr/>
        </p:nvGrpSpPr>
        <p:grpSpPr bwMode="auto">
          <a:xfrm>
            <a:off x="3505200" y="3327400"/>
            <a:ext cx="1371600" cy="536575"/>
            <a:chOff x="2112" y="1384"/>
            <a:chExt cx="864" cy="338"/>
          </a:xfrm>
        </p:grpSpPr>
        <p:sp>
          <p:nvSpPr>
            <p:cNvPr id="2086" name="Freeform 63"/>
            <p:cNvSpPr>
              <a:spLocks/>
            </p:cNvSpPr>
            <p:nvPr/>
          </p:nvSpPr>
          <p:spPr bwMode="auto">
            <a:xfrm>
              <a:off x="2755" y="1552"/>
              <a:ext cx="218" cy="1"/>
            </a:xfrm>
            <a:custGeom>
              <a:avLst/>
              <a:gdLst>
                <a:gd name="T0" fmla="*/ 0 w 218"/>
                <a:gd name="T1" fmla="*/ 0 h 1"/>
                <a:gd name="T2" fmla="*/ 218 w 218"/>
                <a:gd name="T3" fmla="*/ 1 h 1"/>
                <a:gd name="T4" fmla="*/ 0 60000 65536"/>
                <a:gd name="T5" fmla="*/ 0 60000 65536"/>
                <a:gd name="T6" fmla="*/ 0 w 218"/>
                <a:gd name="T7" fmla="*/ 0 h 1"/>
                <a:gd name="T8" fmla="*/ 218 w 21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8" h="1">
                  <a:moveTo>
                    <a:pt x="0" y="0"/>
                  </a:moveTo>
                  <a:lnTo>
                    <a:pt x="218" y="1"/>
                  </a:lnTo>
                </a:path>
              </a:pathLst>
            </a:custGeom>
            <a:solidFill>
              <a:srgbClr val="FFFFFF"/>
            </a:solidFill>
            <a:ln w="142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400" name="Rectangle 64"/>
            <p:cNvSpPr>
              <a:spLocks noChangeArrowheads="1"/>
            </p:cNvSpPr>
            <p:nvPr/>
          </p:nvSpPr>
          <p:spPr bwMode="auto">
            <a:xfrm>
              <a:off x="2736" y="1549"/>
              <a:ext cx="240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b="1">
                  <a:solidFill>
                    <a:srgbClr val="6600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+mn-lt"/>
                  <a:cs typeface="+mn-cs"/>
                </a:rPr>
                <a:t>100</a:t>
              </a:r>
            </a:p>
          </p:txBody>
        </p:sp>
        <p:sp>
          <p:nvSpPr>
            <p:cNvPr id="14401" name="Rectangle 65"/>
            <p:cNvSpPr>
              <a:spLocks noChangeArrowheads="1"/>
            </p:cNvSpPr>
            <p:nvPr/>
          </p:nvSpPr>
          <p:spPr bwMode="auto">
            <a:xfrm>
              <a:off x="2787" y="1384"/>
              <a:ext cx="160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b="1">
                  <a:solidFill>
                    <a:srgbClr val="6600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+mn-lt"/>
                  <a:cs typeface="+mn-cs"/>
                </a:rPr>
                <a:t>40</a:t>
              </a:r>
            </a:p>
          </p:txBody>
        </p:sp>
        <p:sp>
          <p:nvSpPr>
            <p:cNvPr id="14402" name="Rectangle 66"/>
            <p:cNvSpPr>
              <a:spLocks noChangeArrowheads="1"/>
            </p:cNvSpPr>
            <p:nvPr/>
          </p:nvSpPr>
          <p:spPr bwMode="auto">
            <a:xfrm>
              <a:off x="2112" y="1488"/>
              <a:ext cx="465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400" b="1">
                  <a:solidFill>
                    <a:srgbClr val="6600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+mn-lt"/>
                  <a:cs typeface="+mn-cs"/>
                </a:rPr>
                <a:t>1</a:t>
              </a:r>
              <a:r>
                <a:rPr lang="ru-RU" sz="1600" b="1">
                  <a:solidFill>
                    <a:srgbClr val="6600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+mn-lt"/>
                  <a:cs typeface="+mn-cs"/>
                </a:rPr>
                <a:t>часть</a:t>
              </a:r>
            </a:p>
          </p:txBody>
        </p:sp>
      </p:grpSp>
      <p:grpSp>
        <p:nvGrpSpPr>
          <p:cNvPr id="15" name="Group 67"/>
          <p:cNvGrpSpPr>
            <a:grpSpLocks/>
          </p:cNvGrpSpPr>
          <p:nvPr/>
        </p:nvGrpSpPr>
        <p:grpSpPr bwMode="auto">
          <a:xfrm>
            <a:off x="3416300" y="4635500"/>
            <a:ext cx="1371600" cy="536575"/>
            <a:chOff x="2112" y="1384"/>
            <a:chExt cx="864" cy="338"/>
          </a:xfrm>
        </p:grpSpPr>
        <p:sp>
          <p:nvSpPr>
            <p:cNvPr id="2082" name="Freeform 68"/>
            <p:cNvSpPr>
              <a:spLocks/>
            </p:cNvSpPr>
            <p:nvPr/>
          </p:nvSpPr>
          <p:spPr bwMode="auto">
            <a:xfrm>
              <a:off x="2755" y="1552"/>
              <a:ext cx="218" cy="1"/>
            </a:xfrm>
            <a:custGeom>
              <a:avLst/>
              <a:gdLst>
                <a:gd name="T0" fmla="*/ 0 w 218"/>
                <a:gd name="T1" fmla="*/ 0 h 1"/>
                <a:gd name="T2" fmla="*/ 218 w 218"/>
                <a:gd name="T3" fmla="*/ 1 h 1"/>
                <a:gd name="T4" fmla="*/ 0 60000 65536"/>
                <a:gd name="T5" fmla="*/ 0 60000 65536"/>
                <a:gd name="T6" fmla="*/ 0 w 218"/>
                <a:gd name="T7" fmla="*/ 0 h 1"/>
                <a:gd name="T8" fmla="*/ 218 w 21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8" h="1">
                  <a:moveTo>
                    <a:pt x="0" y="0"/>
                  </a:moveTo>
                  <a:lnTo>
                    <a:pt x="218" y="1"/>
                  </a:lnTo>
                </a:path>
              </a:pathLst>
            </a:custGeom>
            <a:solidFill>
              <a:srgbClr val="FFFFFF"/>
            </a:solidFill>
            <a:ln w="142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405" name="Rectangle 69"/>
            <p:cNvSpPr>
              <a:spLocks noChangeArrowheads="1"/>
            </p:cNvSpPr>
            <p:nvPr/>
          </p:nvSpPr>
          <p:spPr bwMode="auto">
            <a:xfrm>
              <a:off x="2736" y="1549"/>
              <a:ext cx="240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b="1">
                  <a:solidFill>
                    <a:srgbClr val="6600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+mn-lt"/>
                  <a:cs typeface="+mn-cs"/>
                </a:rPr>
                <a:t>100</a:t>
              </a:r>
            </a:p>
          </p:txBody>
        </p:sp>
        <p:sp>
          <p:nvSpPr>
            <p:cNvPr id="14406" name="Rectangle 70"/>
            <p:cNvSpPr>
              <a:spLocks noChangeArrowheads="1"/>
            </p:cNvSpPr>
            <p:nvPr/>
          </p:nvSpPr>
          <p:spPr bwMode="auto">
            <a:xfrm>
              <a:off x="2787" y="1384"/>
              <a:ext cx="128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b="1">
                  <a:solidFill>
                    <a:srgbClr val="6600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+mn-lt"/>
                  <a:cs typeface="+mn-cs"/>
                </a:rPr>
                <a:t> p</a:t>
              </a:r>
              <a:endParaRPr lang="ru-RU" b="1">
                <a:solidFill>
                  <a:srgbClr val="66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endParaRPr>
            </a:p>
          </p:txBody>
        </p:sp>
        <p:sp>
          <p:nvSpPr>
            <p:cNvPr id="14407" name="Rectangle 71"/>
            <p:cNvSpPr>
              <a:spLocks noChangeArrowheads="1"/>
            </p:cNvSpPr>
            <p:nvPr/>
          </p:nvSpPr>
          <p:spPr bwMode="auto">
            <a:xfrm>
              <a:off x="2112" y="1488"/>
              <a:ext cx="465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400" b="1">
                  <a:solidFill>
                    <a:srgbClr val="6600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+mn-lt"/>
                  <a:cs typeface="+mn-cs"/>
                </a:rPr>
                <a:t>1</a:t>
              </a:r>
              <a:r>
                <a:rPr lang="ru-RU" sz="1600" b="1">
                  <a:solidFill>
                    <a:srgbClr val="6600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+mn-lt"/>
                  <a:cs typeface="+mn-cs"/>
                </a:rPr>
                <a:t>часть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4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4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4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4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000"/>
                            </p:stCondLst>
                            <p:childTnLst>
                              <p:par>
                                <p:cTn id="6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4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14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14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14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14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500"/>
                                        <p:tgtEl>
                                          <p:spTgt spid="14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8" dur="500"/>
                                        <p:tgtEl>
                                          <p:spTgt spid="14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500"/>
                            </p:stCondLst>
                            <p:childTnLst>
                              <p:par>
                                <p:cTn id="1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7" dur="5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 animBg="1"/>
      <p:bldP spid="14349" grpId="0"/>
      <p:bldP spid="14354" grpId="0"/>
      <p:bldP spid="14356" grpId="0"/>
      <p:bldP spid="14358" grpId="0"/>
      <p:bldP spid="14368" grpId="0"/>
      <p:bldP spid="14374" grpId="0"/>
      <p:bldP spid="14375" grpId="0"/>
      <p:bldP spid="1438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Скругленный прямоугольник 58"/>
          <p:cNvSpPr/>
          <p:nvPr/>
        </p:nvSpPr>
        <p:spPr>
          <a:xfrm>
            <a:off x="2700338" y="1268413"/>
            <a:ext cx="5975350" cy="360362"/>
          </a:xfrm>
          <a:prstGeom prst="roundRect">
            <a:avLst/>
          </a:prstGeom>
          <a:solidFill>
            <a:srgbClr val="FAA8E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8" name="Блок-схема: альтернативный процесс 57"/>
          <p:cNvSpPr/>
          <p:nvPr/>
        </p:nvSpPr>
        <p:spPr>
          <a:xfrm>
            <a:off x="1619250" y="1196975"/>
            <a:ext cx="649288" cy="360363"/>
          </a:xfrm>
          <a:prstGeom prst="flowChartAlternateProcess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7" name="Блок-схема: данные 56"/>
          <p:cNvSpPr/>
          <p:nvPr/>
        </p:nvSpPr>
        <p:spPr>
          <a:xfrm>
            <a:off x="250825" y="981075"/>
            <a:ext cx="8893175" cy="287338"/>
          </a:xfrm>
          <a:prstGeom prst="flowChartInputOutput">
            <a:avLst/>
          </a:prstGeom>
          <a:solidFill>
            <a:srgbClr val="74F87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079" name="Text Box 2"/>
          <p:cNvSpPr txBox="1">
            <a:spLocks noChangeArrowheads="1"/>
          </p:cNvSpPr>
          <p:nvPr/>
        </p:nvSpPr>
        <p:spPr bwMode="auto">
          <a:xfrm>
            <a:off x="457200" y="476250"/>
            <a:ext cx="8686800" cy="1446213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Calibri" pitchFamily="34" charset="0"/>
              </a:rPr>
              <a:t>   </a:t>
            </a:r>
            <a:r>
              <a:rPr lang="ru-RU" sz="2200" b="1">
                <a:latin typeface="Calibri" pitchFamily="34" charset="0"/>
              </a:rPr>
              <a:t>В 2008 году в городском квартале проживало 40000 человек. </a:t>
            </a:r>
          </a:p>
          <a:p>
            <a:r>
              <a:rPr lang="ru-RU" sz="2200" b="1">
                <a:latin typeface="Calibri" pitchFamily="34" charset="0"/>
              </a:rPr>
              <a:t>В 2009 году, в результате строительства новых домов, число жителей выросло на 8%, а в 2010 году  — на 9% по сравнению с 2009 годом. Сколько человек стало проживать в квартале в 2010 году?</a:t>
            </a:r>
          </a:p>
        </p:txBody>
      </p:sp>
      <p:grpSp>
        <p:nvGrpSpPr>
          <p:cNvPr id="3080" name="Group 15"/>
          <p:cNvGrpSpPr>
            <a:grpSpLocks/>
          </p:cNvGrpSpPr>
          <p:nvPr/>
        </p:nvGrpSpPr>
        <p:grpSpPr bwMode="auto">
          <a:xfrm>
            <a:off x="63500" y="76200"/>
            <a:ext cx="8991600" cy="6705600"/>
            <a:chOff x="168" y="176"/>
            <a:chExt cx="5408" cy="3928"/>
          </a:xfrm>
        </p:grpSpPr>
        <p:sp>
          <p:nvSpPr>
            <p:cNvPr id="3103" name="Freeform 16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>
                <a:gd name="T0" fmla="*/ 0 w 4864"/>
                <a:gd name="T1" fmla="*/ 0 h 1"/>
                <a:gd name="T2" fmla="*/ 4864 w 4864"/>
                <a:gd name="T3" fmla="*/ 0 h 1"/>
                <a:gd name="T4" fmla="*/ 0 60000 65536"/>
                <a:gd name="T5" fmla="*/ 0 60000 65536"/>
                <a:gd name="T6" fmla="*/ 0 w 4864"/>
                <a:gd name="T7" fmla="*/ 0 h 1"/>
                <a:gd name="T8" fmla="*/ 4864 w 4864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04" name="Freeform 17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>
                <a:gd name="T0" fmla="*/ 0 w 4848"/>
                <a:gd name="T1" fmla="*/ 0 h 1"/>
                <a:gd name="T2" fmla="*/ 4848 w 4848"/>
                <a:gd name="T3" fmla="*/ 0 h 1"/>
                <a:gd name="T4" fmla="*/ 0 60000 65536"/>
                <a:gd name="T5" fmla="*/ 0 60000 65536"/>
                <a:gd name="T6" fmla="*/ 0 w 4848"/>
                <a:gd name="T7" fmla="*/ 0 h 1"/>
                <a:gd name="T8" fmla="*/ 4848 w 484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05" name="Freeform 18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>
                <a:gd name="T0" fmla="*/ 0 w 1"/>
                <a:gd name="T1" fmla="*/ 0 h 3376"/>
                <a:gd name="T2" fmla="*/ 0 w 1"/>
                <a:gd name="T3" fmla="*/ 3376 h 3376"/>
                <a:gd name="T4" fmla="*/ 0 60000 65536"/>
                <a:gd name="T5" fmla="*/ 0 60000 65536"/>
                <a:gd name="T6" fmla="*/ 0 w 1"/>
                <a:gd name="T7" fmla="*/ 0 h 3376"/>
                <a:gd name="T8" fmla="*/ 1 w 1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06" name="Freeform 19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>
                <a:gd name="T0" fmla="*/ 0 w 16"/>
                <a:gd name="T1" fmla="*/ 0 h 3376"/>
                <a:gd name="T2" fmla="*/ 16 w 16"/>
                <a:gd name="T3" fmla="*/ 3376 h 3376"/>
                <a:gd name="T4" fmla="*/ 0 60000 65536"/>
                <a:gd name="T5" fmla="*/ 0 60000 65536"/>
                <a:gd name="T6" fmla="*/ 0 w 16"/>
                <a:gd name="T7" fmla="*/ 0 h 3376"/>
                <a:gd name="T8" fmla="*/ 16 w 16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07" name="Freeform 20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08" name="Freeform 21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09" name="Freeform 22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10" name="Freeform 23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" name="Group 40"/>
          <p:cNvGrpSpPr>
            <a:grpSpLocks/>
          </p:cNvGrpSpPr>
          <p:nvPr/>
        </p:nvGrpSpPr>
        <p:grpSpPr bwMode="auto">
          <a:xfrm>
            <a:off x="452438" y="2828925"/>
            <a:ext cx="5213350" cy="427038"/>
            <a:chOff x="240" y="1392"/>
            <a:chExt cx="3284" cy="269"/>
          </a:xfrm>
        </p:grpSpPr>
        <p:sp>
          <p:nvSpPr>
            <p:cNvPr id="3101" name="Rectangle 33"/>
            <p:cNvSpPr>
              <a:spLocks noChangeArrowheads="1"/>
            </p:cNvSpPr>
            <p:nvPr/>
          </p:nvSpPr>
          <p:spPr bwMode="auto">
            <a:xfrm>
              <a:off x="240" y="1392"/>
              <a:ext cx="670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2200">
                  <a:latin typeface="Calibri" pitchFamily="34" charset="0"/>
                </a:rPr>
                <a:t>2009 г.</a:t>
              </a:r>
            </a:p>
          </p:txBody>
        </p:sp>
        <p:sp>
          <p:nvSpPr>
            <p:cNvPr id="3102" name="Rectangle 35"/>
            <p:cNvSpPr>
              <a:spLocks noChangeArrowheads="1"/>
            </p:cNvSpPr>
            <p:nvPr/>
          </p:nvSpPr>
          <p:spPr bwMode="auto">
            <a:xfrm>
              <a:off x="912" y="1392"/>
              <a:ext cx="2612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2200">
                  <a:latin typeface="Calibri" pitchFamily="34" charset="0"/>
                </a:rPr>
                <a:t>число жителей составит 108%</a:t>
              </a:r>
            </a:p>
          </p:txBody>
        </p:sp>
      </p:grpSp>
      <p:grpSp>
        <p:nvGrpSpPr>
          <p:cNvPr id="4" name="Group 38"/>
          <p:cNvGrpSpPr>
            <a:grpSpLocks/>
          </p:cNvGrpSpPr>
          <p:nvPr/>
        </p:nvGrpSpPr>
        <p:grpSpPr bwMode="auto">
          <a:xfrm>
            <a:off x="611188" y="3357563"/>
            <a:ext cx="6480175" cy="427037"/>
            <a:chOff x="340" y="1725"/>
            <a:chExt cx="4082" cy="269"/>
          </a:xfrm>
        </p:grpSpPr>
        <p:sp>
          <p:nvSpPr>
            <p:cNvPr id="3100" name="Rectangle 36"/>
            <p:cNvSpPr>
              <a:spLocks noChangeArrowheads="1"/>
            </p:cNvSpPr>
            <p:nvPr/>
          </p:nvSpPr>
          <p:spPr bwMode="auto">
            <a:xfrm>
              <a:off x="340" y="1725"/>
              <a:ext cx="4082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2200">
                  <a:latin typeface="Calibri" pitchFamily="34" charset="0"/>
                </a:rPr>
                <a:t>1). 40000   1,08 = 43200  жителей составит 108%</a:t>
              </a:r>
            </a:p>
          </p:txBody>
        </p:sp>
        <p:graphicFrame>
          <p:nvGraphicFramePr>
            <p:cNvPr id="3075" name="Object 3"/>
            <p:cNvGraphicFramePr>
              <a:graphicFrameLocks noChangeAspect="1"/>
            </p:cNvGraphicFramePr>
            <p:nvPr/>
          </p:nvGraphicFramePr>
          <p:xfrm>
            <a:off x="1040" y="1816"/>
            <a:ext cx="120" cy="120"/>
          </p:xfrm>
          <a:graphic>
            <a:graphicData uri="http://schemas.openxmlformats.org/presentationml/2006/ole">
              <p:oleObj spid="_x0000_s3075" name="Формула" r:id="rId4" imgW="75960" imgH="75960" progId="Equation.3">
                <p:embed/>
              </p:oleObj>
            </a:graphicData>
          </a:graphic>
        </p:graphicFrame>
      </p:grpSp>
      <p:grpSp>
        <p:nvGrpSpPr>
          <p:cNvPr id="5" name="Group 41"/>
          <p:cNvGrpSpPr>
            <a:grpSpLocks/>
          </p:cNvGrpSpPr>
          <p:nvPr/>
        </p:nvGrpSpPr>
        <p:grpSpPr bwMode="auto">
          <a:xfrm>
            <a:off x="457200" y="4144963"/>
            <a:ext cx="7346950" cy="427037"/>
            <a:chOff x="240" y="1392"/>
            <a:chExt cx="4628" cy="269"/>
          </a:xfrm>
        </p:grpSpPr>
        <p:sp>
          <p:nvSpPr>
            <p:cNvPr id="3098" name="Rectangle 42"/>
            <p:cNvSpPr>
              <a:spLocks noChangeArrowheads="1"/>
            </p:cNvSpPr>
            <p:nvPr/>
          </p:nvSpPr>
          <p:spPr bwMode="auto">
            <a:xfrm>
              <a:off x="240" y="1392"/>
              <a:ext cx="670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2200">
                  <a:latin typeface="Calibri" pitchFamily="34" charset="0"/>
                </a:rPr>
                <a:t>2010 г.</a:t>
              </a:r>
            </a:p>
          </p:txBody>
        </p:sp>
        <p:sp>
          <p:nvSpPr>
            <p:cNvPr id="3099" name="Rectangle 43"/>
            <p:cNvSpPr>
              <a:spLocks noChangeArrowheads="1"/>
            </p:cNvSpPr>
            <p:nvPr/>
          </p:nvSpPr>
          <p:spPr bwMode="auto">
            <a:xfrm>
              <a:off x="912" y="1392"/>
              <a:ext cx="3956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2200">
                  <a:latin typeface="Calibri" pitchFamily="34" charset="0"/>
                </a:rPr>
                <a:t>число жителей составит 109% от числа 43200,</a:t>
              </a:r>
            </a:p>
          </p:txBody>
        </p:sp>
      </p:grpSp>
      <p:grpSp>
        <p:nvGrpSpPr>
          <p:cNvPr id="6" name="Group 44"/>
          <p:cNvGrpSpPr>
            <a:grpSpLocks/>
          </p:cNvGrpSpPr>
          <p:nvPr/>
        </p:nvGrpSpPr>
        <p:grpSpPr bwMode="auto">
          <a:xfrm>
            <a:off x="539750" y="4652963"/>
            <a:ext cx="6521450" cy="427037"/>
            <a:chOff x="292" y="1712"/>
            <a:chExt cx="4108" cy="269"/>
          </a:xfrm>
        </p:grpSpPr>
        <p:sp>
          <p:nvSpPr>
            <p:cNvPr id="3097" name="Rectangle 45"/>
            <p:cNvSpPr>
              <a:spLocks noChangeArrowheads="1"/>
            </p:cNvSpPr>
            <p:nvPr/>
          </p:nvSpPr>
          <p:spPr bwMode="auto">
            <a:xfrm>
              <a:off x="292" y="1712"/>
              <a:ext cx="4108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2200">
                  <a:latin typeface="Calibri" pitchFamily="34" charset="0"/>
                </a:rPr>
                <a:t>2). 43200   1,09 = 47088  жителей составит 109%</a:t>
              </a:r>
            </a:p>
          </p:txBody>
        </p:sp>
        <p:graphicFrame>
          <p:nvGraphicFramePr>
            <p:cNvPr id="3074" name="Object 2"/>
            <p:cNvGraphicFramePr>
              <a:graphicFrameLocks noChangeAspect="1"/>
            </p:cNvGraphicFramePr>
            <p:nvPr/>
          </p:nvGraphicFramePr>
          <p:xfrm>
            <a:off x="1040" y="1816"/>
            <a:ext cx="120" cy="120"/>
          </p:xfrm>
          <a:graphic>
            <a:graphicData uri="http://schemas.openxmlformats.org/presentationml/2006/ole">
              <p:oleObj spid="_x0000_s3074" name="Формула" r:id="rId5" imgW="75960" imgH="75960" progId="Equation.3">
                <p:embed/>
              </p:oleObj>
            </a:graphicData>
          </a:graphic>
        </p:graphicFrame>
      </p:grpSp>
      <p:grpSp>
        <p:nvGrpSpPr>
          <p:cNvPr id="7" name="Group 72"/>
          <p:cNvGrpSpPr>
            <a:grpSpLocks/>
          </p:cNvGrpSpPr>
          <p:nvPr/>
        </p:nvGrpSpPr>
        <p:grpSpPr bwMode="auto">
          <a:xfrm>
            <a:off x="4770438" y="2447925"/>
            <a:ext cx="752475" cy="461963"/>
            <a:chOff x="2960" y="1315"/>
            <a:chExt cx="474" cy="291"/>
          </a:xfrm>
        </p:grpSpPr>
        <p:sp>
          <p:nvSpPr>
            <p:cNvPr id="4166" name="Rectangle 70"/>
            <p:cNvSpPr>
              <a:spLocks noChangeArrowheads="1"/>
            </p:cNvSpPr>
            <p:nvPr/>
          </p:nvSpPr>
          <p:spPr bwMode="auto">
            <a:xfrm>
              <a:off x="2960" y="1315"/>
              <a:ext cx="459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200" b="1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+mn-lt"/>
                  <a:cs typeface="+mn-cs"/>
                </a:rPr>
                <a:t>1,08</a:t>
              </a:r>
            </a:p>
          </p:txBody>
        </p:sp>
        <p:sp>
          <p:nvSpPr>
            <p:cNvPr id="3096" name="Freeform 71"/>
            <p:cNvSpPr>
              <a:spLocks/>
            </p:cNvSpPr>
            <p:nvPr/>
          </p:nvSpPr>
          <p:spPr bwMode="auto">
            <a:xfrm>
              <a:off x="2976" y="1516"/>
              <a:ext cx="458" cy="90"/>
            </a:xfrm>
            <a:custGeom>
              <a:avLst/>
              <a:gdLst>
                <a:gd name="T0" fmla="*/ 0 w 458"/>
                <a:gd name="T1" fmla="*/ 0 h 90"/>
                <a:gd name="T2" fmla="*/ 98 w 458"/>
                <a:gd name="T3" fmla="*/ 26 h 90"/>
                <a:gd name="T4" fmla="*/ 208 w 458"/>
                <a:gd name="T5" fmla="*/ 72 h 90"/>
                <a:gd name="T6" fmla="*/ 226 w 458"/>
                <a:gd name="T7" fmla="*/ 90 h 90"/>
                <a:gd name="T8" fmla="*/ 244 w 458"/>
                <a:gd name="T9" fmla="*/ 72 h 90"/>
                <a:gd name="T10" fmla="*/ 320 w 458"/>
                <a:gd name="T11" fmla="*/ 28 h 90"/>
                <a:gd name="T12" fmla="*/ 458 w 458"/>
                <a:gd name="T13" fmla="*/ 0 h 9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58"/>
                <a:gd name="T22" fmla="*/ 0 h 90"/>
                <a:gd name="T23" fmla="*/ 458 w 458"/>
                <a:gd name="T24" fmla="*/ 90 h 9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58" h="90">
                  <a:moveTo>
                    <a:pt x="0" y="0"/>
                  </a:moveTo>
                  <a:cubicBezTo>
                    <a:pt x="16" y="4"/>
                    <a:pt x="63" y="14"/>
                    <a:pt x="98" y="26"/>
                  </a:cubicBezTo>
                  <a:cubicBezTo>
                    <a:pt x="133" y="38"/>
                    <a:pt x="187" y="61"/>
                    <a:pt x="208" y="72"/>
                  </a:cubicBezTo>
                  <a:cubicBezTo>
                    <a:pt x="229" y="83"/>
                    <a:pt x="220" y="90"/>
                    <a:pt x="226" y="90"/>
                  </a:cubicBezTo>
                  <a:cubicBezTo>
                    <a:pt x="232" y="90"/>
                    <a:pt x="228" y="82"/>
                    <a:pt x="244" y="72"/>
                  </a:cubicBezTo>
                  <a:cubicBezTo>
                    <a:pt x="260" y="62"/>
                    <a:pt x="284" y="40"/>
                    <a:pt x="320" y="28"/>
                  </a:cubicBezTo>
                  <a:cubicBezTo>
                    <a:pt x="356" y="16"/>
                    <a:pt x="429" y="6"/>
                    <a:pt x="458" y="0"/>
                  </a:cubicBezTo>
                </a:path>
              </a:pathLst>
            </a:custGeom>
            <a:noFill/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8" name="Group 73"/>
          <p:cNvGrpSpPr>
            <a:grpSpLocks/>
          </p:cNvGrpSpPr>
          <p:nvPr/>
        </p:nvGrpSpPr>
        <p:grpSpPr bwMode="auto">
          <a:xfrm>
            <a:off x="4800600" y="3733800"/>
            <a:ext cx="752475" cy="461963"/>
            <a:chOff x="2960" y="1315"/>
            <a:chExt cx="474" cy="291"/>
          </a:xfrm>
        </p:grpSpPr>
        <p:sp>
          <p:nvSpPr>
            <p:cNvPr id="4170" name="Rectangle 74"/>
            <p:cNvSpPr>
              <a:spLocks noChangeArrowheads="1"/>
            </p:cNvSpPr>
            <p:nvPr/>
          </p:nvSpPr>
          <p:spPr bwMode="auto">
            <a:xfrm>
              <a:off x="2960" y="1315"/>
              <a:ext cx="459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200" b="1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+mn-lt"/>
                  <a:cs typeface="+mn-cs"/>
                </a:rPr>
                <a:t>1,09</a:t>
              </a:r>
            </a:p>
          </p:txBody>
        </p:sp>
        <p:sp>
          <p:nvSpPr>
            <p:cNvPr id="3094" name="Freeform 75"/>
            <p:cNvSpPr>
              <a:spLocks/>
            </p:cNvSpPr>
            <p:nvPr/>
          </p:nvSpPr>
          <p:spPr bwMode="auto">
            <a:xfrm>
              <a:off x="2976" y="1516"/>
              <a:ext cx="458" cy="90"/>
            </a:xfrm>
            <a:custGeom>
              <a:avLst/>
              <a:gdLst>
                <a:gd name="T0" fmla="*/ 0 w 458"/>
                <a:gd name="T1" fmla="*/ 0 h 90"/>
                <a:gd name="T2" fmla="*/ 98 w 458"/>
                <a:gd name="T3" fmla="*/ 26 h 90"/>
                <a:gd name="T4" fmla="*/ 208 w 458"/>
                <a:gd name="T5" fmla="*/ 72 h 90"/>
                <a:gd name="T6" fmla="*/ 226 w 458"/>
                <a:gd name="T7" fmla="*/ 90 h 90"/>
                <a:gd name="T8" fmla="*/ 244 w 458"/>
                <a:gd name="T9" fmla="*/ 72 h 90"/>
                <a:gd name="T10" fmla="*/ 320 w 458"/>
                <a:gd name="T11" fmla="*/ 28 h 90"/>
                <a:gd name="T12" fmla="*/ 458 w 458"/>
                <a:gd name="T13" fmla="*/ 0 h 9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58"/>
                <a:gd name="T22" fmla="*/ 0 h 90"/>
                <a:gd name="T23" fmla="*/ 458 w 458"/>
                <a:gd name="T24" fmla="*/ 90 h 9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58" h="90">
                  <a:moveTo>
                    <a:pt x="0" y="0"/>
                  </a:moveTo>
                  <a:cubicBezTo>
                    <a:pt x="16" y="4"/>
                    <a:pt x="63" y="14"/>
                    <a:pt x="98" y="26"/>
                  </a:cubicBezTo>
                  <a:cubicBezTo>
                    <a:pt x="133" y="38"/>
                    <a:pt x="187" y="61"/>
                    <a:pt x="208" y="72"/>
                  </a:cubicBezTo>
                  <a:cubicBezTo>
                    <a:pt x="229" y="83"/>
                    <a:pt x="220" y="90"/>
                    <a:pt x="226" y="90"/>
                  </a:cubicBezTo>
                  <a:cubicBezTo>
                    <a:pt x="232" y="90"/>
                    <a:pt x="228" y="82"/>
                    <a:pt x="244" y="72"/>
                  </a:cubicBezTo>
                  <a:cubicBezTo>
                    <a:pt x="260" y="62"/>
                    <a:pt x="284" y="40"/>
                    <a:pt x="320" y="28"/>
                  </a:cubicBezTo>
                  <a:cubicBezTo>
                    <a:pt x="356" y="16"/>
                    <a:pt x="429" y="6"/>
                    <a:pt x="458" y="0"/>
                  </a:cubicBezTo>
                </a:path>
              </a:pathLst>
            </a:custGeom>
            <a:noFill/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4175" name="Text Box 79"/>
          <p:cNvSpPr txBox="1">
            <a:spLocks noChangeArrowheads="1"/>
          </p:cNvSpPr>
          <p:nvPr/>
        </p:nvSpPr>
        <p:spPr bwMode="auto">
          <a:xfrm>
            <a:off x="609600" y="152400"/>
            <a:ext cx="35306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rgbClr val="7030A0"/>
                </a:solidFill>
                <a:latin typeface="+mn-lt"/>
                <a:cs typeface="+mn-cs"/>
              </a:rPr>
              <a:t>Прототип задания </a:t>
            </a:r>
            <a:r>
              <a:rPr lang="en-US" b="1" dirty="0">
                <a:solidFill>
                  <a:srgbClr val="7030A0"/>
                </a:solidFill>
                <a:latin typeface="+mn-lt"/>
                <a:cs typeface="+mn-cs"/>
              </a:rPr>
              <a:t>B13 (№ 99565</a:t>
            </a:r>
            <a:r>
              <a:rPr lang="en-US" b="1" dirty="0">
                <a:latin typeface="+mn-lt"/>
                <a:cs typeface="+mn-cs"/>
              </a:rPr>
              <a:t>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rgbClr val="66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.</a:t>
            </a:r>
          </a:p>
        </p:txBody>
      </p:sp>
      <p:sp>
        <p:nvSpPr>
          <p:cNvPr id="56" name="Прямоугольник 55"/>
          <p:cNvSpPr>
            <a:spLocks noChangeArrowheads="1"/>
          </p:cNvSpPr>
          <p:nvPr/>
        </p:nvSpPr>
        <p:spPr bwMode="auto">
          <a:xfrm>
            <a:off x="468313" y="2133600"/>
            <a:ext cx="3362325" cy="43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200">
                <a:latin typeface="Calibri" pitchFamily="34" charset="0"/>
              </a:rPr>
              <a:t>2008 год – 40000</a:t>
            </a:r>
            <a:r>
              <a:rPr lang="en-US" sz="2200">
                <a:latin typeface="Calibri" pitchFamily="34" charset="0"/>
              </a:rPr>
              <a:t> </a:t>
            </a:r>
            <a:r>
              <a:rPr lang="ru-RU" sz="2200">
                <a:latin typeface="Calibri" pitchFamily="34" charset="0"/>
              </a:rPr>
              <a:t>человек. </a:t>
            </a:r>
          </a:p>
        </p:txBody>
      </p:sp>
      <p:cxnSp>
        <p:nvCxnSpPr>
          <p:cNvPr id="61" name="Прямая соединительная линия 60"/>
          <p:cNvCxnSpPr/>
          <p:nvPr/>
        </p:nvCxnSpPr>
        <p:spPr>
          <a:xfrm>
            <a:off x="468313" y="836613"/>
            <a:ext cx="7559675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Прямоугольник 59"/>
          <p:cNvSpPr>
            <a:spLocks noChangeArrowheads="1"/>
          </p:cNvSpPr>
          <p:nvPr/>
        </p:nvSpPr>
        <p:spPr bwMode="auto">
          <a:xfrm>
            <a:off x="7092950" y="2852738"/>
            <a:ext cx="14160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>
                <a:latin typeface="Calibri" pitchFamily="34" charset="0"/>
              </a:rPr>
              <a:t>4000</a:t>
            </a:r>
            <a:r>
              <a:rPr lang="ru-RU" sz="1600">
                <a:latin typeface="Calibri" pitchFamily="34" charset="0"/>
              </a:rPr>
              <a:t>ч. – 100%</a:t>
            </a:r>
          </a:p>
          <a:p>
            <a:r>
              <a:rPr lang="ru-RU" sz="1600">
                <a:latin typeface="Calibri" pitchFamily="34" charset="0"/>
              </a:rPr>
              <a:t>  Х       -    108%</a:t>
            </a:r>
          </a:p>
        </p:txBody>
      </p:sp>
      <p:sp>
        <p:nvSpPr>
          <p:cNvPr id="62" name="Прямоугольник 61"/>
          <p:cNvSpPr>
            <a:spLocks noChangeArrowheads="1"/>
          </p:cNvSpPr>
          <p:nvPr/>
        </p:nvSpPr>
        <p:spPr bwMode="auto">
          <a:xfrm>
            <a:off x="7164388" y="3860800"/>
            <a:ext cx="18002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4</a:t>
            </a:r>
            <a:r>
              <a:rPr lang="ru-RU">
                <a:latin typeface="Calibri" pitchFamily="34" charset="0"/>
              </a:rPr>
              <a:t>320</a:t>
            </a:r>
            <a:r>
              <a:rPr lang="en-US">
                <a:latin typeface="Calibri" pitchFamily="34" charset="0"/>
              </a:rPr>
              <a:t>0</a:t>
            </a:r>
            <a:r>
              <a:rPr lang="ru-RU">
                <a:latin typeface="Calibri" pitchFamily="34" charset="0"/>
              </a:rPr>
              <a:t>ч. – 100%</a:t>
            </a:r>
          </a:p>
          <a:p>
            <a:r>
              <a:rPr lang="ru-RU">
                <a:latin typeface="Calibri" pitchFamily="34" charset="0"/>
              </a:rPr>
              <a:t>  Х       -     109%</a:t>
            </a:r>
          </a:p>
        </p:txBody>
      </p:sp>
      <p:sp>
        <p:nvSpPr>
          <p:cNvPr id="63" name="Управляющая кнопка: далее 62">
            <a:hlinkClick r:id="" action="ppaction://hlinkshowjump?jump=nextslide" highlightClick="1"/>
          </p:cNvPr>
          <p:cNvSpPr/>
          <p:nvPr/>
        </p:nvSpPr>
        <p:spPr>
          <a:xfrm>
            <a:off x="8101013" y="6524625"/>
            <a:ext cx="647700" cy="333375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6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1000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3000"/>
                            </p:stCondLst>
                            <p:childTnLst>
                              <p:par>
                                <p:cTn id="5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1000"/>
                                        <p:tgtEl>
                                          <p:spTgt spid="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5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1" dur="1000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3" dur="1000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55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" dur="1000"/>
                                        <p:tgtEl>
                                          <p:spTgt spid="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/>
                                        <p:tgtEl>
                                          <p:spTgt spid="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8" dur="1000"/>
                                        <p:tgtEl>
                                          <p:spTgt spid="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6" dur="10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8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000"/>
                            </p:stCondLst>
                            <p:childTnLst>
                              <p:par>
                                <p:cTn id="8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2500"/>
                            </p:stCondLst>
                            <p:childTnLst>
                              <p:par>
                                <p:cTn id="8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 animBg="1"/>
      <p:bldP spid="59" grpId="1" animBg="1"/>
      <p:bldP spid="58" grpId="0" animBg="1"/>
      <p:bldP spid="58" grpId="1" animBg="1"/>
      <p:bldP spid="57" grpId="0" animBg="1"/>
      <p:bldP spid="57" grpId="1" animBg="1"/>
      <p:bldP spid="60" grpId="0" build="allAtOnce"/>
      <p:bldP spid="6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Freeform 3"/>
          <p:cNvSpPr>
            <a:spLocks/>
          </p:cNvSpPr>
          <p:nvPr/>
        </p:nvSpPr>
        <p:spPr bwMode="auto">
          <a:xfrm>
            <a:off x="203200" y="520700"/>
            <a:ext cx="8153400" cy="673100"/>
          </a:xfrm>
          <a:custGeom>
            <a:avLst/>
            <a:gdLst>
              <a:gd name="T0" fmla="*/ 4572000 w 5136"/>
              <a:gd name="T1" fmla="*/ 342900 h 424"/>
              <a:gd name="T2" fmla="*/ 4457700 w 5136"/>
              <a:gd name="T3" fmla="*/ 0 h 424"/>
              <a:gd name="T4" fmla="*/ 8153400 w 5136"/>
              <a:gd name="T5" fmla="*/ 12700 h 424"/>
              <a:gd name="T6" fmla="*/ 8064500 w 5136"/>
              <a:gd name="T7" fmla="*/ 330200 h 424"/>
              <a:gd name="T8" fmla="*/ 0 w 5136"/>
              <a:gd name="T9" fmla="*/ 330200 h 424"/>
              <a:gd name="T10" fmla="*/ 165100 w 5136"/>
              <a:gd name="T11" fmla="*/ 673100 h 424"/>
              <a:gd name="T12" fmla="*/ 3314700 w 5136"/>
              <a:gd name="T13" fmla="*/ 673100 h 424"/>
              <a:gd name="T14" fmla="*/ 3175000 w 5136"/>
              <a:gd name="T15" fmla="*/ 317500 h 424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5136"/>
              <a:gd name="T25" fmla="*/ 0 h 424"/>
              <a:gd name="T26" fmla="*/ 5136 w 5136"/>
              <a:gd name="T27" fmla="*/ 424 h 424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5136" h="424">
                <a:moveTo>
                  <a:pt x="2880" y="216"/>
                </a:moveTo>
                <a:lnTo>
                  <a:pt x="2808" y="0"/>
                </a:lnTo>
                <a:lnTo>
                  <a:pt x="5136" y="8"/>
                </a:lnTo>
                <a:lnTo>
                  <a:pt x="5080" y="208"/>
                </a:lnTo>
                <a:lnTo>
                  <a:pt x="0" y="208"/>
                </a:lnTo>
                <a:lnTo>
                  <a:pt x="104" y="424"/>
                </a:lnTo>
                <a:lnTo>
                  <a:pt x="2088" y="424"/>
                </a:lnTo>
                <a:lnTo>
                  <a:pt x="2000" y="200"/>
                </a:lnTo>
              </a:path>
            </a:pathLst>
          </a:custGeom>
          <a:solidFill>
            <a:srgbClr val="00B0F0">
              <a:alpha val="50980"/>
            </a:srgbClr>
          </a:solidFill>
          <a:ln w="9525">
            <a:solidFill>
              <a:srgbClr val="66FF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60" name="Freeform 20"/>
          <p:cNvSpPr>
            <a:spLocks/>
          </p:cNvSpPr>
          <p:nvPr/>
        </p:nvSpPr>
        <p:spPr bwMode="auto">
          <a:xfrm>
            <a:off x="228600" y="850900"/>
            <a:ext cx="8763000" cy="673100"/>
          </a:xfrm>
          <a:custGeom>
            <a:avLst/>
            <a:gdLst>
              <a:gd name="T0" fmla="*/ 3467100 w 5520"/>
              <a:gd name="T1" fmla="*/ 317500 h 424"/>
              <a:gd name="T2" fmla="*/ 3352800 w 5520"/>
              <a:gd name="T3" fmla="*/ 25400 h 424"/>
              <a:gd name="T4" fmla="*/ 8636000 w 5520"/>
              <a:gd name="T5" fmla="*/ 0 h 424"/>
              <a:gd name="T6" fmla="*/ 8763000 w 5520"/>
              <a:gd name="T7" fmla="*/ 317500 h 424"/>
              <a:gd name="T8" fmla="*/ 0 w 5520"/>
              <a:gd name="T9" fmla="*/ 355600 h 424"/>
              <a:gd name="T10" fmla="*/ 152400 w 5520"/>
              <a:gd name="T11" fmla="*/ 673100 h 424"/>
              <a:gd name="T12" fmla="*/ 3225800 w 5520"/>
              <a:gd name="T13" fmla="*/ 660400 h 424"/>
              <a:gd name="T14" fmla="*/ 3124200 w 5520"/>
              <a:gd name="T15" fmla="*/ 355600 h 424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5520"/>
              <a:gd name="T25" fmla="*/ 0 h 424"/>
              <a:gd name="T26" fmla="*/ 5520 w 5520"/>
              <a:gd name="T27" fmla="*/ 424 h 424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5520" h="424">
                <a:moveTo>
                  <a:pt x="2184" y="200"/>
                </a:moveTo>
                <a:lnTo>
                  <a:pt x="2112" y="16"/>
                </a:lnTo>
                <a:lnTo>
                  <a:pt x="5440" y="0"/>
                </a:lnTo>
                <a:lnTo>
                  <a:pt x="5520" y="200"/>
                </a:lnTo>
                <a:lnTo>
                  <a:pt x="0" y="224"/>
                </a:lnTo>
                <a:lnTo>
                  <a:pt x="96" y="424"/>
                </a:lnTo>
                <a:lnTo>
                  <a:pt x="2032" y="416"/>
                </a:lnTo>
                <a:lnTo>
                  <a:pt x="1968" y="224"/>
                </a:lnTo>
              </a:path>
            </a:pathLst>
          </a:custGeom>
          <a:solidFill>
            <a:srgbClr val="FF3300">
              <a:alpha val="30196"/>
            </a:srgbClr>
          </a:solidFill>
          <a:ln w="9525">
            <a:solidFill>
              <a:srgbClr val="FF3300">
                <a:alpha val="41176"/>
              </a:srgbClr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21" name="Freeform 81"/>
          <p:cNvSpPr>
            <a:spLocks/>
          </p:cNvSpPr>
          <p:nvPr/>
        </p:nvSpPr>
        <p:spPr bwMode="auto">
          <a:xfrm>
            <a:off x="190500" y="1181100"/>
            <a:ext cx="8623300" cy="685800"/>
          </a:xfrm>
          <a:custGeom>
            <a:avLst/>
            <a:gdLst>
              <a:gd name="T0" fmla="*/ 3327400 w 5432"/>
              <a:gd name="T1" fmla="*/ 317500 h 432"/>
              <a:gd name="T2" fmla="*/ 3213100 w 5432"/>
              <a:gd name="T3" fmla="*/ 25400 h 432"/>
              <a:gd name="T4" fmla="*/ 8496300 w 5432"/>
              <a:gd name="T5" fmla="*/ 0 h 432"/>
              <a:gd name="T6" fmla="*/ 8623300 w 5432"/>
              <a:gd name="T7" fmla="*/ 317500 h 432"/>
              <a:gd name="T8" fmla="*/ 0 w 5432"/>
              <a:gd name="T9" fmla="*/ 355600 h 432"/>
              <a:gd name="T10" fmla="*/ 165100 w 5432"/>
              <a:gd name="T11" fmla="*/ 685800 h 432"/>
              <a:gd name="T12" fmla="*/ 6896101 w 5432"/>
              <a:gd name="T13" fmla="*/ 673100 h 432"/>
              <a:gd name="T14" fmla="*/ 6731001 w 5432"/>
              <a:gd name="T15" fmla="*/ 355600 h 43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5432"/>
              <a:gd name="T25" fmla="*/ 0 h 432"/>
              <a:gd name="T26" fmla="*/ 5432 w 5432"/>
              <a:gd name="T27" fmla="*/ 432 h 432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5432" h="432">
                <a:moveTo>
                  <a:pt x="2096" y="200"/>
                </a:moveTo>
                <a:lnTo>
                  <a:pt x="2024" y="16"/>
                </a:lnTo>
                <a:lnTo>
                  <a:pt x="5352" y="0"/>
                </a:lnTo>
                <a:lnTo>
                  <a:pt x="5432" y="200"/>
                </a:lnTo>
                <a:lnTo>
                  <a:pt x="0" y="224"/>
                </a:lnTo>
                <a:lnTo>
                  <a:pt x="104" y="432"/>
                </a:lnTo>
                <a:lnTo>
                  <a:pt x="4344" y="424"/>
                </a:lnTo>
                <a:lnTo>
                  <a:pt x="4240" y="224"/>
                </a:lnTo>
              </a:path>
            </a:pathLst>
          </a:custGeom>
          <a:solidFill>
            <a:srgbClr val="FFFF00">
              <a:alpha val="30196"/>
            </a:srgbClr>
          </a:solidFill>
          <a:ln w="9525">
            <a:solidFill>
              <a:srgbClr val="FFFF00">
                <a:alpha val="41176"/>
              </a:srgbClr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10" name="Text Box 2"/>
          <p:cNvSpPr txBox="1">
            <a:spLocks noChangeArrowheads="1"/>
          </p:cNvSpPr>
          <p:nvPr/>
        </p:nvSpPr>
        <p:spPr bwMode="auto">
          <a:xfrm>
            <a:off x="457200" y="476250"/>
            <a:ext cx="8686800" cy="1785938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 b="1">
                <a:latin typeface="Calibri" pitchFamily="34" charset="0"/>
              </a:rPr>
              <a:t>   В понедельник акции компании подорожали на некоторое количество процентов, а во вторник подешевели на то же самое количество процентов. В результате они стали стоить на 4% дешевле, чем при открытии торгов в понедельник. На сколько процентов подорожали акции компании в понедельник?</a:t>
            </a:r>
          </a:p>
        </p:txBody>
      </p:sp>
      <p:grpSp>
        <p:nvGrpSpPr>
          <p:cNvPr id="4111" name="Group 4"/>
          <p:cNvGrpSpPr>
            <a:grpSpLocks/>
          </p:cNvGrpSpPr>
          <p:nvPr/>
        </p:nvGrpSpPr>
        <p:grpSpPr bwMode="auto">
          <a:xfrm>
            <a:off x="63500" y="76200"/>
            <a:ext cx="8991600" cy="6705600"/>
            <a:chOff x="168" y="176"/>
            <a:chExt cx="5408" cy="3928"/>
          </a:xfrm>
        </p:grpSpPr>
        <p:sp>
          <p:nvSpPr>
            <p:cNvPr id="4152" name="Freeform 5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>
                <a:gd name="T0" fmla="*/ 0 w 4864"/>
                <a:gd name="T1" fmla="*/ 0 h 1"/>
                <a:gd name="T2" fmla="*/ 4864 w 4864"/>
                <a:gd name="T3" fmla="*/ 0 h 1"/>
                <a:gd name="T4" fmla="*/ 0 60000 65536"/>
                <a:gd name="T5" fmla="*/ 0 60000 65536"/>
                <a:gd name="T6" fmla="*/ 0 w 4864"/>
                <a:gd name="T7" fmla="*/ 0 h 1"/>
                <a:gd name="T8" fmla="*/ 4864 w 4864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53" name="Freeform 6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>
                <a:gd name="T0" fmla="*/ 0 w 4848"/>
                <a:gd name="T1" fmla="*/ 0 h 1"/>
                <a:gd name="T2" fmla="*/ 4848 w 4848"/>
                <a:gd name="T3" fmla="*/ 0 h 1"/>
                <a:gd name="T4" fmla="*/ 0 60000 65536"/>
                <a:gd name="T5" fmla="*/ 0 60000 65536"/>
                <a:gd name="T6" fmla="*/ 0 w 4848"/>
                <a:gd name="T7" fmla="*/ 0 h 1"/>
                <a:gd name="T8" fmla="*/ 4848 w 484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54" name="Freeform 7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>
                <a:gd name="T0" fmla="*/ 0 w 1"/>
                <a:gd name="T1" fmla="*/ 0 h 3376"/>
                <a:gd name="T2" fmla="*/ 0 w 1"/>
                <a:gd name="T3" fmla="*/ 3376 h 3376"/>
                <a:gd name="T4" fmla="*/ 0 60000 65536"/>
                <a:gd name="T5" fmla="*/ 0 60000 65536"/>
                <a:gd name="T6" fmla="*/ 0 w 1"/>
                <a:gd name="T7" fmla="*/ 0 h 3376"/>
                <a:gd name="T8" fmla="*/ 1 w 1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55" name="Freeform 8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>
                <a:gd name="T0" fmla="*/ 0 w 16"/>
                <a:gd name="T1" fmla="*/ 0 h 3376"/>
                <a:gd name="T2" fmla="*/ 16 w 16"/>
                <a:gd name="T3" fmla="*/ 3376 h 3376"/>
                <a:gd name="T4" fmla="*/ 0 60000 65536"/>
                <a:gd name="T5" fmla="*/ 0 60000 65536"/>
                <a:gd name="T6" fmla="*/ 0 w 16"/>
                <a:gd name="T7" fmla="*/ 0 h 3376"/>
                <a:gd name="T8" fmla="*/ 16 w 16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56" name="Freeform 9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57" name="Freeform 10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58" name="Freeform 11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59" name="Freeform 12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253" name="Text Box 13"/>
          <p:cNvSpPr txBox="1">
            <a:spLocks noChangeArrowheads="1"/>
          </p:cNvSpPr>
          <p:nvPr/>
        </p:nvSpPr>
        <p:spPr bwMode="auto">
          <a:xfrm>
            <a:off x="4427538" y="188913"/>
            <a:ext cx="443071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rgbClr val="3399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Увеличение, уменьшение на процент</a:t>
            </a:r>
          </a:p>
        </p:txBody>
      </p:sp>
      <p:grpSp>
        <p:nvGrpSpPr>
          <p:cNvPr id="3" name="Group 27"/>
          <p:cNvGrpSpPr>
            <a:grpSpLocks/>
          </p:cNvGrpSpPr>
          <p:nvPr/>
        </p:nvGrpSpPr>
        <p:grpSpPr bwMode="auto">
          <a:xfrm>
            <a:off x="5029200" y="5665788"/>
            <a:ext cx="3671888" cy="658812"/>
            <a:chOff x="3168" y="3408"/>
            <a:chExt cx="2313" cy="415"/>
          </a:xfrm>
        </p:grpSpPr>
        <p:grpSp>
          <p:nvGrpSpPr>
            <p:cNvPr id="4132" name="Group 28"/>
            <p:cNvGrpSpPr>
              <a:grpSpLocks/>
            </p:cNvGrpSpPr>
            <p:nvPr/>
          </p:nvGrpSpPr>
          <p:grpSpPr bwMode="auto">
            <a:xfrm>
              <a:off x="4534" y="3512"/>
              <a:ext cx="579" cy="236"/>
              <a:chOff x="1849" y="2478"/>
              <a:chExt cx="657" cy="374"/>
            </a:xfrm>
          </p:grpSpPr>
          <p:sp>
            <p:nvSpPr>
              <p:cNvPr id="4147" name="Text Box 29"/>
              <p:cNvSpPr txBox="1">
                <a:spLocks noChangeArrowheads="1"/>
              </p:cNvSpPr>
              <p:nvPr/>
            </p:nvSpPr>
            <p:spPr bwMode="auto">
              <a:xfrm>
                <a:off x="1858" y="2491"/>
                <a:ext cx="274" cy="2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ru-RU" sz="1000" b="1">
                    <a:latin typeface="Calibri" pitchFamily="34" charset="0"/>
                  </a:rPr>
                  <a:t>3</a:t>
                </a:r>
              </a:p>
            </p:txBody>
          </p:sp>
          <p:sp>
            <p:nvSpPr>
              <p:cNvPr id="4148" name="Text Box 30"/>
              <p:cNvSpPr txBox="1">
                <a:spLocks noChangeArrowheads="1"/>
              </p:cNvSpPr>
              <p:nvPr/>
            </p:nvSpPr>
            <p:spPr bwMode="auto">
              <a:xfrm>
                <a:off x="2323" y="2478"/>
                <a:ext cx="183" cy="2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ru-RU" sz="1000" b="1">
                    <a:latin typeface="Calibri" pitchFamily="34" charset="0"/>
                  </a:rPr>
                  <a:t>х</a:t>
                </a:r>
              </a:p>
            </p:txBody>
          </p:sp>
          <p:sp>
            <p:nvSpPr>
              <p:cNvPr id="4149" name="Text Box 31"/>
              <p:cNvSpPr txBox="1">
                <a:spLocks noChangeArrowheads="1"/>
              </p:cNvSpPr>
              <p:nvPr/>
            </p:nvSpPr>
            <p:spPr bwMode="auto">
              <a:xfrm>
                <a:off x="1849" y="2606"/>
                <a:ext cx="272" cy="2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ru-RU" sz="1000" b="1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4150" name="Text Box 32"/>
              <p:cNvSpPr txBox="1">
                <a:spLocks noChangeArrowheads="1"/>
              </p:cNvSpPr>
              <p:nvPr/>
            </p:nvSpPr>
            <p:spPr bwMode="auto">
              <a:xfrm>
                <a:off x="1928" y="2608"/>
                <a:ext cx="175" cy="2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ru-RU" sz="1000" b="1">
                    <a:latin typeface="Calibri" pitchFamily="34" charset="0"/>
                  </a:rPr>
                  <a:t>0</a:t>
                </a:r>
              </a:p>
            </p:txBody>
          </p:sp>
          <p:sp>
            <p:nvSpPr>
              <p:cNvPr id="4151" name="Text Box 33"/>
              <p:cNvSpPr txBox="1">
                <a:spLocks noChangeArrowheads="1"/>
              </p:cNvSpPr>
              <p:nvPr/>
            </p:nvSpPr>
            <p:spPr bwMode="auto">
              <a:xfrm>
                <a:off x="2024" y="2592"/>
                <a:ext cx="182" cy="24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ru-RU" sz="1000" b="1">
                    <a:latin typeface="Calibri" pitchFamily="34" charset="0"/>
                  </a:rPr>
                  <a:t>х</a:t>
                </a:r>
              </a:p>
            </p:txBody>
          </p:sp>
        </p:grpSp>
        <p:sp>
          <p:nvSpPr>
            <p:cNvPr id="4133" name="Rectangle 34"/>
            <p:cNvSpPr>
              <a:spLocks noChangeArrowheads="1"/>
            </p:cNvSpPr>
            <p:nvPr/>
          </p:nvSpPr>
          <p:spPr bwMode="auto">
            <a:xfrm>
              <a:off x="3168" y="3455"/>
              <a:ext cx="2313" cy="34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rgbClr val="FF99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4134" name="AutoShape 35"/>
            <p:cNvSpPr>
              <a:spLocks noChangeArrowheads="1"/>
            </p:cNvSpPr>
            <p:nvPr/>
          </p:nvSpPr>
          <p:spPr bwMode="auto">
            <a:xfrm>
              <a:off x="3208" y="3483"/>
              <a:ext cx="519" cy="287"/>
            </a:xfrm>
            <a:prstGeom prst="bevel">
              <a:avLst>
                <a:gd name="adj" fmla="val 12500"/>
              </a:avLst>
            </a:prstGeom>
            <a:solidFill>
              <a:srgbClr val="FF9999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4135" name="Text Box 36"/>
            <p:cNvSpPr txBox="1">
              <a:spLocks noChangeArrowheads="1"/>
            </p:cNvSpPr>
            <p:nvPr/>
          </p:nvSpPr>
          <p:spPr bwMode="auto">
            <a:xfrm>
              <a:off x="3288" y="3499"/>
              <a:ext cx="439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b="1">
                  <a:latin typeface="Calibri" pitchFamily="34" charset="0"/>
                </a:rPr>
                <a:t>В 1</a:t>
              </a:r>
              <a:r>
                <a:rPr lang="en-US" b="1">
                  <a:latin typeface="Calibri" pitchFamily="34" charset="0"/>
                </a:rPr>
                <a:t>3</a:t>
              </a:r>
              <a:endParaRPr lang="ru-RU" b="1">
                <a:latin typeface="Calibri" pitchFamily="34" charset="0"/>
              </a:endParaRPr>
            </a:p>
          </p:txBody>
        </p:sp>
        <p:sp>
          <p:nvSpPr>
            <p:cNvPr id="4136" name="Rectangle 37"/>
            <p:cNvSpPr>
              <a:spLocks noChangeArrowheads="1"/>
            </p:cNvSpPr>
            <p:nvPr/>
          </p:nvSpPr>
          <p:spPr bwMode="auto">
            <a:xfrm>
              <a:off x="3806" y="3483"/>
              <a:ext cx="239" cy="287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4137" name="Rectangle 38"/>
            <p:cNvSpPr>
              <a:spLocks noChangeArrowheads="1"/>
            </p:cNvSpPr>
            <p:nvPr/>
          </p:nvSpPr>
          <p:spPr bwMode="auto">
            <a:xfrm>
              <a:off x="4086" y="3483"/>
              <a:ext cx="239" cy="287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4138" name="Rectangle 39"/>
            <p:cNvSpPr>
              <a:spLocks noChangeArrowheads="1"/>
            </p:cNvSpPr>
            <p:nvPr/>
          </p:nvSpPr>
          <p:spPr bwMode="auto">
            <a:xfrm>
              <a:off x="4364" y="3483"/>
              <a:ext cx="239" cy="287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ru-RU">
                <a:latin typeface="Calibri" pitchFamily="34" charset="0"/>
              </a:endParaRPr>
            </a:p>
          </p:txBody>
        </p:sp>
        <p:sp>
          <p:nvSpPr>
            <p:cNvPr id="4139" name="Rectangle 40"/>
            <p:cNvSpPr>
              <a:spLocks noChangeArrowheads="1"/>
            </p:cNvSpPr>
            <p:nvPr/>
          </p:nvSpPr>
          <p:spPr bwMode="auto">
            <a:xfrm>
              <a:off x="4644" y="3483"/>
              <a:ext cx="239" cy="287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4140" name="Rectangle 41"/>
            <p:cNvSpPr>
              <a:spLocks noChangeArrowheads="1"/>
            </p:cNvSpPr>
            <p:nvPr/>
          </p:nvSpPr>
          <p:spPr bwMode="auto">
            <a:xfrm>
              <a:off x="4922" y="3475"/>
              <a:ext cx="240" cy="287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ru-RU" sz="3600" b="1">
                <a:latin typeface="Calibri" pitchFamily="34" charset="0"/>
              </a:endParaRPr>
            </a:p>
          </p:txBody>
        </p:sp>
        <p:sp>
          <p:nvSpPr>
            <p:cNvPr id="4141" name="Rectangle 42"/>
            <p:cNvSpPr>
              <a:spLocks noChangeArrowheads="1"/>
            </p:cNvSpPr>
            <p:nvPr/>
          </p:nvSpPr>
          <p:spPr bwMode="auto">
            <a:xfrm>
              <a:off x="5202" y="3483"/>
              <a:ext cx="239" cy="287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4142" name="Text Box 43"/>
            <p:cNvSpPr txBox="1">
              <a:spLocks noChangeArrowheads="1"/>
            </p:cNvSpPr>
            <p:nvPr/>
          </p:nvSpPr>
          <p:spPr bwMode="auto">
            <a:xfrm>
              <a:off x="4067" y="3436"/>
              <a:ext cx="300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ru-RU" sz="3200" b="1">
                <a:latin typeface="Calibri" pitchFamily="34" charset="0"/>
              </a:endParaRPr>
            </a:p>
          </p:txBody>
        </p:sp>
        <p:sp>
          <p:nvSpPr>
            <p:cNvPr id="4143" name="Text Box 44"/>
            <p:cNvSpPr txBox="1">
              <a:spLocks noChangeArrowheads="1"/>
            </p:cNvSpPr>
            <p:nvPr/>
          </p:nvSpPr>
          <p:spPr bwMode="auto">
            <a:xfrm>
              <a:off x="4630" y="3415"/>
              <a:ext cx="300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ru-RU" sz="3600" b="1">
                <a:latin typeface="Calibri" pitchFamily="34" charset="0"/>
              </a:endParaRPr>
            </a:p>
          </p:txBody>
        </p:sp>
        <p:sp>
          <p:nvSpPr>
            <p:cNvPr id="4144" name="Text Box 45"/>
            <p:cNvSpPr txBox="1">
              <a:spLocks noChangeArrowheads="1"/>
            </p:cNvSpPr>
            <p:nvPr/>
          </p:nvSpPr>
          <p:spPr bwMode="auto">
            <a:xfrm>
              <a:off x="3786" y="3408"/>
              <a:ext cx="300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3600" b="1">
                  <a:latin typeface="Calibri" pitchFamily="34" charset="0"/>
                </a:rPr>
                <a:t>2</a:t>
              </a:r>
            </a:p>
          </p:txBody>
        </p:sp>
        <p:sp>
          <p:nvSpPr>
            <p:cNvPr id="4145" name="Text Box 46"/>
            <p:cNvSpPr txBox="1">
              <a:spLocks noChangeArrowheads="1"/>
            </p:cNvSpPr>
            <p:nvPr/>
          </p:nvSpPr>
          <p:spPr bwMode="auto">
            <a:xfrm>
              <a:off x="4077" y="3419"/>
              <a:ext cx="300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3600" b="1">
                  <a:latin typeface="Calibri" pitchFamily="34" charset="0"/>
                </a:rPr>
                <a:t>0</a:t>
              </a:r>
            </a:p>
          </p:txBody>
        </p:sp>
        <p:sp>
          <p:nvSpPr>
            <p:cNvPr id="4146" name="Text Box 47"/>
            <p:cNvSpPr txBox="1">
              <a:spLocks noChangeArrowheads="1"/>
            </p:cNvSpPr>
            <p:nvPr/>
          </p:nvSpPr>
          <p:spPr bwMode="auto">
            <a:xfrm>
              <a:off x="4351" y="3410"/>
              <a:ext cx="300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ru-RU" sz="3600" b="1">
                <a:latin typeface="Calibri" pitchFamily="34" charset="0"/>
              </a:endParaRPr>
            </a:p>
          </p:txBody>
        </p:sp>
      </p:grpSp>
      <p:sp>
        <p:nvSpPr>
          <p:cNvPr id="10294" name="Rectangle 54"/>
          <p:cNvSpPr>
            <a:spLocks noChangeArrowheads="1"/>
          </p:cNvSpPr>
          <p:nvPr/>
        </p:nvSpPr>
        <p:spPr bwMode="auto">
          <a:xfrm>
            <a:off x="827088" y="5445125"/>
            <a:ext cx="38544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Calibri" pitchFamily="34" charset="0"/>
              </a:rPr>
              <a:t>Другой способ (видео)</a:t>
            </a:r>
          </a:p>
          <a:p>
            <a:r>
              <a:rPr lang="ru-RU">
                <a:latin typeface="Calibri" pitchFamily="34" charset="0"/>
                <a:hlinkClick r:id="rId4"/>
              </a:rPr>
              <a:t>http://rutube.ru/tracks/3942933.html</a:t>
            </a:r>
            <a:r>
              <a:rPr lang="ru-RU">
                <a:latin typeface="Calibri" pitchFamily="34" charset="0"/>
              </a:rPr>
              <a:t> </a:t>
            </a:r>
          </a:p>
        </p:txBody>
      </p:sp>
      <p:sp>
        <p:nvSpPr>
          <p:cNvPr id="4115" name="Text Box 55"/>
          <p:cNvSpPr txBox="1">
            <a:spLocks noChangeArrowheads="1"/>
          </p:cNvSpPr>
          <p:nvPr/>
        </p:nvSpPr>
        <p:spPr bwMode="auto">
          <a:xfrm>
            <a:off x="609600" y="152400"/>
            <a:ext cx="3505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solidFill>
                  <a:srgbClr val="7030A0"/>
                </a:solidFill>
                <a:latin typeface="Calibri" pitchFamily="34" charset="0"/>
              </a:rPr>
              <a:t>Прототип задания </a:t>
            </a:r>
            <a:r>
              <a:rPr lang="en-US" b="1">
                <a:solidFill>
                  <a:srgbClr val="7030A0"/>
                </a:solidFill>
                <a:latin typeface="Calibri" pitchFamily="34" charset="0"/>
              </a:rPr>
              <a:t>B13 (№ 99566)</a:t>
            </a:r>
          </a:p>
        </p:txBody>
      </p:sp>
      <p:sp>
        <p:nvSpPr>
          <p:cNvPr id="10296" name="Rectangle 56"/>
          <p:cNvSpPr>
            <a:spLocks noChangeArrowheads="1"/>
          </p:cNvSpPr>
          <p:nvPr/>
        </p:nvSpPr>
        <p:spPr bwMode="auto">
          <a:xfrm>
            <a:off x="395288" y="2130425"/>
            <a:ext cx="874871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latin typeface="+mn-lt"/>
                <a:cs typeface="+mn-cs"/>
              </a:rPr>
              <a:t>Пусть </a:t>
            </a:r>
            <a:r>
              <a:rPr lang="en-US" sz="3200" b="1" i="1" dirty="0">
                <a:solidFill>
                  <a:srgbClr val="00589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a</a:t>
            </a:r>
            <a:r>
              <a:rPr lang="ru-RU" b="1" dirty="0">
                <a:latin typeface="+mn-lt"/>
                <a:cs typeface="+mn-cs"/>
              </a:rPr>
              <a:t> - стоимость акции до начала торгов в понедельник</a:t>
            </a:r>
            <a:r>
              <a:rPr lang="ru-RU" dirty="0">
                <a:latin typeface="+mn-lt"/>
                <a:cs typeface="+mn-cs"/>
              </a:rPr>
              <a:t>. </a:t>
            </a:r>
          </a:p>
        </p:txBody>
      </p:sp>
      <p:grpSp>
        <p:nvGrpSpPr>
          <p:cNvPr id="5" name="Group 69"/>
          <p:cNvGrpSpPr>
            <a:grpSpLocks/>
          </p:cNvGrpSpPr>
          <p:nvPr/>
        </p:nvGrpSpPr>
        <p:grpSpPr bwMode="auto">
          <a:xfrm>
            <a:off x="971550" y="3500438"/>
            <a:ext cx="1544638" cy="360362"/>
            <a:chOff x="632" y="2272"/>
            <a:chExt cx="973" cy="233"/>
          </a:xfrm>
        </p:grpSpPr>
        <p:sp>
          <p:nvSpPr>
            <p:cNvPr id="4131" name="Rectangle 60"/>
            <p:cNvSpPr>
              <a:spLocks noChangeArrowheads="1"/>
            </p:cNvSpPr>
            <p:nvPr/>
          </p:nvSpPr>
          <p:spPr bwMode="auto">
            <a:xfrm>
              <a:off x="677" y="2272"/>
              <a:ext cx="928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b="1">
                  <a:latin typeface="Calibri" pitchFamily="34" charset="0"/>
                </a:rPr>
                <a:t> </a:t>
              </a:r>
              <a:r>
                <a:rPr lang="en-US" b="1">
                  <a:latin typeface="Calibri" pitchFamily="34" charset="0"/>
                </a:rPr>
                <a:t>(1</a:t>
              </a:r>
              <a:r>
                <a:rPr lang="ru-RU" b="1">
                  <a:latin typeface="Calibri" pitchFamily="34" charset="0"/>
                </a:rPr>
                <a:t>+</a:t>
              </a:r>
              <a:r>
                <a:rPr lang="en-US" b="1">
                  <a:latin typeface="Calibri" pitchFamily="34" charset="0"/>
                </a:rPr>
                <a:t>0,01</a:t>
              </a:r>
              <a:r>
                <a:rPr lang="ru-RU" b="1">
                  <a:latin typeface="Calibri" pitchFamily="34" charset="0"/>
                </a:rPr>
                <a:t>х</a:t>
              </a:r>
              <a:r>
                <a:rPr lang="en-US" b="1">
                  <a:latin typeface="Calibri" pitchFamily="34" charset="0"/>
                </a:rPr>
                <a:t>)</a:t>
              </a:r>
              <a:endParaRPr lang="ru-RU" b="1">
                <a:latin typeface="Calibri" pitchFamily="34" charset="0"/>
              </a:endParaRPr>
            </a:p>
          </p:txBody>
        </p:sp>
        <p:graphicFrame>
          <p:nvGraphicFramePr>
            <p:cNvPr id="4106" name="Object 4"/>
            <p:cNvGraphicFramePr>
              <a:graphicFrameLocks noChangeAspect="1"/>
            </p:cNvGraphicFramePr>
            <p:nvPr/>
          </p:nvGraphicFramePr>
          <p:xfrm>
            <a:off x="632" y="2352"/>
            <a:ext cx="120" cy="120"/>
          </p:xfrm>
          <a:graphic>
            <a:graphicData uri="http://schemas.openxmlformats.org/presentationml/2006/ole">
              <p:oleObj spid="_x0000_s4106" name="Формула" r:id="rId5" imgW="75960" imgH="75960" progId="Equation.3">
                <p:embed/>
              </p:oleObj>
            </a:graphicData>
          </a:graphic>
        </p:graphicFrame>
      </p:grpSp>
      <p:grpSp>
        <p:nvGrpSpPr>
          <p:cNvPr id="6" name="Group 71"/>
          <p:cNvGrpSpPr>
            <a:grpSpLocks/>
          </p:cNvGrpSpPr>
          <p:nvPr/>
        </p:nvGrpSpPr>
        <p:grpSpPr bwMode="auto">
          <a:xfrm>
            <a:off x="4284663" y="3502025"/>
            <a:ext cx="1584325" cy="369888"/>
            <a:chOff x="2664" y="2340"/>
            <a:chExt cx="998" cy="239"/>
          </a:xfrm>
        </p:grpSpPr>
        <p:sp>
          <p:nvSpPr>
            <p:cNvPr id="4130" name="Rectangle 64"/>
            <p:cNvSpPr>
              <a:spLocks noChangeArrowheads="1"/>
            </p:cNvSpPr>
            <p:nvPr/>
          </p:nvSpPr>
          <p:spPr bwMode="auto">
            <a:xfrm>
              <a:off x="2755" y="2340"/>
              <a:ext cx="907" cy="2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1">
                  <a:latin typeface="Calibri" pitchFamily="34" charset="0"/>
                </a:rPr>
                <a:t>(1–0,0</a:t>
              </a:r>
              <a:r>
                <a:rPr lang="ru-RU" b="1">
                  <a:latin typeface="Calibri" pitchFamily="34" charset="0"/>
                </a:rPr>
                <a:t>4</a:t>
              </a:r>
              <a:r>
                <a:rPr lang="en-US" b="1">
                  <a:latin typeface="Calibri" pitchFamily="34" charset="0"/>
                </a:rPr>
                <a:t>)</a:t>
              </a:r>
              <a:endParaRPr lang="ru-RU" b="1">
                <a:latin typeface="Calibri" pitchFamily="34" charset="0"/>
              </a:endParaRPr>
            </a:p>
          </p:txBody>
        </p:sp>
        <p:graphicFrame>
          <p:nvGraphicFramePr>
            <p:cNvPr id="4105" name="Object 3"/>
            <p:cNvGraphicFramePr>
              <a:graphicFrameLocks noChangeAspect="1"/>
            </p:cNvGraphicFramePr>
            <p:nvPr/>
          </p:nvGraphicFramePr>
          <p:xfrm>
            <a:off x="2664" y="2392"/>
            <a:ext cx="120" cy="120"/>
          </p:xfrm>
          <a:graphic>
            <a:graphicData uri="http://schemas.openxmlformats.org/presentationml/2006/ole">
              <p:oleObj spid="_x0000_s4105" name="Формула" r:id="rId6" imgW="75960" imgH="75960" progId="Equation.3">
                <p:embed/>
              </p:oleObj>
            </a:graphicData>
          </a:graphic>
        </p:graphicFrame>
      </p:grpSp>
      <p:grpSp>
        <p:nvGrpSpPr>
          <p:cNvPr id="7" name="Group 70"/>
          <p:cNvGrpSpPr>
            <a:grpSpLocks/>
          </p:cNvGrpSpPr>
          <p:nvPr/>
        </p:nvGrpSpPr>
        <p:grpSpPr bwMode="auto">
          <a:xfrm>
            <a:off x="2051050" y="3500438"/>
            <a:ext cx="1468438" cy="360362"/>
            <a:chOff x="1448" y="2280"/>
            <a:chExt cx="925" cy="233"/>
          </a:xfrm>
        </p:grpSpPr>
        <p:sp>
          <p:nvSpPr>
            <p:cNvPr id="4129" name="Rectangle 63"/>
            <p:cNvSpPr>
              <a:spLocks noChangeArrowheads="1"/>
            </p:cNvSpPr>
            <p:nvPr/>
          </p:nvSpPr>
          <p:spPr bwMode="auto">
            <a:xfrm>
              <a:off x="1493" y="2280"/>
              <a:ext cx="880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1">
                  <a:latin typeface="Calibri" pitchFamily="34" charset="0"/>
                </a:rPr>
                <a:t>(1–0,01</a:t>
              </a:r>
              <a:r>
                <a:rPr lang="ru-RU" b="1">
                  <a:latin typeface="Calibri" pitchFamily="34" charset="0"/>
                </a:rPr>
                <a:t>х</a:t>
              </a:r>
              <a:r>
                <a:rPr lang="en-US" b="1">
                  <a:latin typeface="Calibri" pitchFamily="34" charset="0"/>
                </a:rPr>
                <a:t>)</a:t>
              </a:r>
              <a:endParaRPr lang="ru-RU" b="1">
                <a:latin typeface="Calibri" pitchFamily="34" charset="0"/>
              </a:endParaRPr>
            </a:p>
          </p:txBody>
        </p:sp>
        <p:graphicFrame>
          <p:nvGraphicFramePr>
            <p:cNvPr id="4104" name="Object 2"/>
            <p:cNvGraphicFramePr>
              <a:graphicFrameLocks noChangeAspect="1"/>
            </p:cNvGraphicFramePr>
            <p:nvPr/>
          </p:nvGraphicFramePr>
          <p:xfrm>
            <a:off x="1448" y="2360"/>
            <a:ext cx="120" cy="120"/>
          </p:xfrm>
          <a:graphic>
            <a:graphicData uri="http://schemas.openxmlformats.org/presentationml/2006/ole">
              <p:oleObj spid="_x0000_s4104" name="Формула" r:id="rId7" imgW="75960" imgH="75960" progId="Equation.3">
                <p:embed/>
              </p:oleObj>
            </a:graphicData>
          </a:graphic>
        </p:graphicFrame>
      </p:grpSp>
      <p:sp>
        <p:nvSpPr>
          <p:cNvPr id="10307" name="Rectangle 67"/>
          <p:cNvSpPr>
            <a:spLocks noChangeArrowheads="1"/>
          </p:cNvSpPr>
          <p:nvPr/>
        </p:nvSpPr>
        <p:spPr bwMode="auto">
          <a:xfrm>
            <a:off x="684213" y="3429000"/>
            <a:ext cx="381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</a:t>
            </a:r>
            <a:endParaRPr lang="ru-RU" sz="2400" b="1" dirty="0">
              <a:solidFill>
                <a:srgbClr val="0070C0"/>
              </a:solidFill>
              <a:latin typeface="+mn-lt"/>
              <a:cs typeface="+mn-cs"/>
            </a:endParaRPr>
          </a:p>
        </p:txBody>
      </p:sp>
      <p:sp>
        <p:nvSpPr>
          <p:cNvPr id="10308" name="Rectangle 68"/>
          <p:cNvSpPr>
            <a:spLocks noChangeArrowheads="1"/>
          </p:cNvSpPr>
          <p:nvPr/>
        </p:nvSpPr>
        <p:spPr bwMode="auto">
          <a:xfrm>
            <a:off x="3995738" y="3429000"/>
            <a:ext cx="457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</a:t>
            </a:r>
            <a:endParaRPr lang="ru-RU" sz="2400" b="1" dirty="0">
              <a:solidFill>
                <a:srgbClr val="0070C0"/>
              </a:solidFill>
              <a:latin typeface="+mn-lt"/>
              <a:cs typeface="+mn-cs"/>
            </a:endParaRPr>
          </a:p>
        </p:txBody>
      </p:sp>
      <p:sp>
        <p:nvSpPr>
          <p:cNvPr id="10313" name="Rectangle 73"/>
          <p:cNvSpPr>
            <a:spLocks noChangeArrowheads="1"/>
          </p:cNvSpPr>
          <p:nvPr/>
        </p:nvSpPr>
        <p:spPr bwMode="auto">
          <a:xfrm>
            <a:off x="250825" y="2636838"/>
            <a:ext cx="3733800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6600CC"/>
                </a:solidFill>
                <a:latin typeface="+mn-lt"/>
                <a:cs typeface="+mn-cs"/>
              </a:rPr>
              <a:t>стоимость акции во вторник, после торгов в процессе повышения и понижения на  </a:t>
            </a:r>
            <a:r>
              <a:rPr lang="ru-RU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х</a:t>
            </a:r>
            <a:r>
              <a:rPr lang="ru-RU" sz="800" b="1" i="1" dirty="0">
                <a:solidFill>
                  <a:srgbClr val="FF0000"/>
                </a:solidFill>
                <a:latin typeface="+mn-lt"/>
                <a:cs typeface="+mn-cs"/>
              </a:rPr>
              <a:t> </a:t>
            </a:r>
            <a:r>
              <a:rPr lang="ru-RU" dirty="0">
                <a:solidFill>
                  <a:srgbClr val="6600CC"/>
                </a:solidFill>
                <a:latin typeface="+mn-lt"/>
                <a:cs typeface="+mn-cs"/>
              </a:rPr>
              <a:t>%, </a:t>
            </a:r>
          </a:p>
        </p:txBody>
      </p:sp>
      <p:sp>
        <p:nvSpPr>
          <p:cNvPr id="10314" name="Rectangle 74"/>
          <p:cNvSpPr>
            <a:spLocks noChangeArrowheads="1"/>
          </p:cNvSpPr>
          <p:nvPr/>
        </p:nvSpPr>
        <p:spPr bwMode="auto">
          <a:xfrm>
            <a:off x="4067175" y="2781300"/>
            <a:ext cx="3276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>
                <a:solidFill>
                  <a:srgbClr val="6600CC"/>
                </a:solidFill>
                <a:latin typeface="Calibri" pitchFamily="34" charset="0"/>
              </a:rPr>
              <a:t>будет составлять разовое понижение на 4%, </a:t>
            </a:r>
          </a:p>
        </p:txBody>
      </p:sp>
      <p:sp>
        <p:nvSpPr>
          <p:cNvPr id="10315" name="Rectangle 75"/>
          <p:cNvSpPr>
            <a:spLocks noChangeArrowheads="1"/>
          </p:cNvSpPr>
          <p:nvPr/>
        </p:nvSpPr>
        <p:spPr bwMode="auto">
          <a:xfrm>
            <a:off x="3492500" y="3500438"/>
            <a:ext cx="4572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=</a:t>
            </a:r>
            <a:endParaRPr lang="ru-RU" b="1" dirty="0">
              <a:latin typeface="+mn-lt"/>
              <a:cs typeface="+mn-cs"/>
            </a:endParaRPr>
          </a:p>
        </p:txBody>
      </p:sp>
      <p:grpSp>
        <p:nvGrpSpPr>
          <p:cNvPr id="8" name="Group 79"/>
          <p:cNvGrpSpPr>
            <a:grpSpLocks/>
          </p:cNvGrpSpPr>
          <p:nvPr/>
        </p:nvGrpSpPr>
        <p:grpSpPr bwMode="auto">
          <a:xfrm>
            <a:off x="5292725" y="3429000"/>
            <a:ext cx="977900" cy="492125"/>
            <a:chOff x="3765" y="2288"/>
            <a:chExt cx="616" cy="318"/>
          </a:xfrm>
        </p:grpSpPr>
        <p:sp>
          <p:nvSpPr>
            <p:cNvPr id="10317" name="Rectangle 77"/>
            <p:cNvSpPr>
              <a:spLocks noChangeArrowheads="1"/>
            </p:cNvSpPr>
            <p:nvPr/>
          </p:nvSpPr>
          <p:spPr bwMode="auto">
            <a:xfrm>
              <a:off x="3901" y="2288"/>
              <a:ext cx="480" cy="2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400" b="1" dirty="0">
                  <a:solidFill>
                    <a:srgbClr val="0070C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+mn-lt"/>
                  <a:cs typeface="+mn-cs"/>
                </a:rPr>
                <a:t>:</a:t>
              </a:r>
              <a:r>
                <a:rPr lang="en-US" sz="2400" b="1" i="1" dirty="0">
                  <a:solidFill>
                    <a:srgbClr val="0070C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+mn-lt"/>
                  <a:cs typeface="+mn-cs"/>
                </a:rPr>
                <a:t>a</a:t>
              </a:r>
              <a:endParaRPr lang="ru-RU" sz="2400" b="1" dirty="0">
                <a:solidFill>
                  <a:srgbClr val="0070C0"/>
                </a:solidFill>
                <a:latin typeface="+mn-lt"/>
                <a:cs typeface="+mn-cs"/>
              </a:endParaRPr>
            </a:p>
          </p:txBody>
        </p:sp>
        <p:sp>
          <p:nvSpPr>
            <p:cNvPr id="4128" name="Line 78"/>
            <p:cNvSpPr>
              <a:spLocks noChangeShapeType="1"/>
            </p:cNvSpPr>
            <p:nvPr/>
          </p:nvSpPr>
          <p:spPr bwMode="auto">
            <a:xfrm flipH="1">
              <a:off x="3765" y="2288"/>
              <a:ext cx="99" cy="318"/>
            </a:xfrm>
            <a:prstGeom prst="line">
              <a:avLst/>
            </a:prstGeom>
            <a:noFill/>
            <a:ln w="1905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aphicFrame>
        <p:nvGraphicFramePr>
          <p:cNvPr id="58" name="Object 5"/>
          <p:cNvGraphicFramePr>
            <a:graphicFrameLocks noChangeAspect="1"/>
          </p:cNvGraphicFramePr>
          <p:nvPr/>
        </p:nvGraphicFramePr>
        <p:xfrm>
          <a:off x="539750" y="4005263"/>
          <a:ext cx="1892300" cy="292100"/>
        </p:xfrm>
        <a:graphic>
          <a:graphicData uri="http://schemas.openxmlformats.org/presentationml/2006/ole">
            <p:oleObj spid="_x0000_s4098" name="Формула" r:id="rId8" imgW="1892160" imgH="291960" progId="Equation.3">
              <p:embed/>
            </p:oleObj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539750" y="4437063"/>
          <a:ext cx="1892300" cy="292100"/>
        </p:xfrm>
        <a:graphic>
          <a:graphicData uri="http://schemas.openxmlformats.org/presentationml/2006/ole">
            <p:oleObj spid="_x0000_s4099" name="Формула" r:id="rId9" imgW="1892160" imgH="291960" progId="Equation.3">
              <p:embed/>
            </p:oleObj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539750" y="4868863"/>
          <a:ext cx="1574800" cy="292100"/>
        </p:xfrm>
        <a:graphic>
          <a:graphicData uri="http://schemas.openxmlformats.org/presentationml/2006/ole">
            <p:oleObj spid="_x0000_s4100" name="Формула" r:id="rId10" imgW="1574640" imgH="291960" progId="Equation.3">
              <p:embed/>
            </p:oleObj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2998788" y="4005263"/>
          <a:ext cx="1727200" cy="292100"/>
        </p:xfrm>
        <a:graphic>
          <a:graphicData uri="http://schemas.openxmlformats.org/presentationml/2006/ole">
            <p:oleObj spid="_x0000_s4101" name="Формула" r:id="rId11" imgW="1726920" imgH="291960" progId="Equation.3">
              <p:embed/>
            </p:oleObj>
          </a:graphicData>
        </a:graphic>
      </p:graphicFrame>
      <p:graphicFrame>
        <p:nvGraphicFramePr>
          <p:cNvPr id="1033" name="Object 9"/>
          <p:cNvGraphicFramePr>
            <a:graphicFrameLocks noChangeAspect="1"/>
          </p:cNvGraphicFramePr>
          <p:nvPr/>
        </p:nvGraphicFramePr>
        <p:xfrm>
          <a:off x="2987675" y="4437063"/>
          <a:ext cx="1008063" cy="292100"/>
        </p:xfrm>
        <a:graphic>
          <a:graphicData uri="http://schemas.openxmlformats.org/presentationml/2006/ole">
            <p:oleObj spid="_x0000_s4102" name="Формула" r:id="rId12" imgW="901440" imgH="291960" progId="Equation.3">
              <p:embed/>
            </p:oleObj>
          </a:graphicData>
        </a:graphic>
      </p:graphicFrame>
      <p:graphicFrame>
        <p:nvGraphicFramePr>
          <p:cNvPr id="1034" name="Object 10"/>
          <p:cNvGraphicFramePr>
            <a:graphicFrameLocks noChangeAspect="1"/>
          </p:cNvGraphicFramePr>
          <p:nvPr/>
        </p:nvGraphicFramePr>
        <p:xfrm>
          <a:off x="2987675" y="4868863"/>
          <a:ext cx="711200" cy="228600"/>
        </p:xfrm>
        <a:graphic>
          <a:graphicData uri="http://schemas.openxmlformats.org/presentationml/2006/ole">
            <p:oleObj spid="_x0000_s4103" name="Формула" r:id="rId13" imgW="711000" imgH="228600" progId="Equation.3">
              <p:embed/>
            </p:oleObj>
          </a:graphicData>
        </a:graphic>
      </p:graphicFrame>
      <p:sp>
        <p:nvSpPr>
          <p:cNvPr id="63" name="Управляющая кнопка: далее 62">
            <a:hlinkClick r:id="" action="ppaction://hlinkshowjump?jump=nextslide" highlightClick="1"/>
          </p:cNvPr>
          <p:cNvSpPr/>
          <p:nvPr/>
        </p:nvSpPr>
        <p:spPr>
          <a:xfrm>
            <a:off x="8101013" y="6524625"/>
            <a:ext cx="647700" cy="333375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3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3000" fill="hold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10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0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10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0"/>
                                        <p:tgtEl>
                                          <p:spTgt spid="10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10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2000"/>
                                        <p:tgtEl>
                                          <p:spTgt spid="10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0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000"/>
                                        <p:tgtEl>
                                          <p:spTgt spid="10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000"/>
                            </p:stCondLst>
                            <p:childTnLst>
                              <p:par>
                                <p:cTn id="5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10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0" dur="3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5" dur="3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3000"/>
                            </p:stCondLst>
                            <p:childTnLst>
                              <p:par>
                                <p:cTn id="7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9" dur="50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4" dur="30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9" dur="20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2000"/>
                            </p:stCondLst>
                            <p:childTnLst>
                              <p:par>
                                <p:cTn id="9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3" dur="20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4000"/>
                            </p:stCondLst>
                            <p:childTnLst>
                              <p:par>
                                <p:cTn id="9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6000"/>
                            </p:stCondLst>
                            <p:childTnLst>
                              <p:par>
                                <p:cTn id="99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102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102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3" dur="1000"/>
                                        <p:tgtEl>
                                          <p:spTgt spid="102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102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102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8" dur="1000"/>
                                        <p:tgtEl>
                                          <p:spTgt spid="102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animBg="1"/>
      <p:bldP spid="10260" grpId="0" animBg="1"/>
      <p:bldP spid="10321" grpId="0" animBg="1"/>
      <p:bldP spid="10253" grpId="0"/>
      <p:bldP spid="10296" grpId="0"/>
      <p:bldP spid="10307" grpId="0"/>
      <p:bldP spid="10308" grpId="0"/>
      <p:bldP spid="10313" grpId="0"/>
      <p:bldP spid="10314" grpId="0"/>
      <p:bldP spid="103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Прямоугольник 73"/>
          <p:cNvSpPr/>
          <p:nvPr/>
        </p:nvSpPr>
        <p:spPr>
          <a:xfrm>
            <a:off x="684213" y="4724400"/>
            <a:ext cx="1511300" cy="433388"/>
          </a:xfrm>
          <a:prstGeom prst="rect">
            <a:avLst/>
          </a:prstGeom>
          <a:solidFill>
            <a:srgbClr val="39F90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3" name="Прямоугольник 72"/>
          <p:cNvSpPr/>
          <p:nvPr/>
        </p:nvSpPr>
        <p:spPr>
          <a:xfrm>
            <a:off x="3779838" y="3644900"/>
            <a:ext cx="1439862" cy="360363"/>
          </a:xfrm>
          <a:prstGeom prst="rect">
            <a:avLst/>
          </a:prstGeom>
          <a:solidFill>
            <a:srgbClr val="39F90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2" name="Скругленный прямоугольник 71"/>
          <p:cNvSpPr/>
          <p:nvPr/>
        </p:nvSpPr>
        <p:spPr>
          <a:xfrm>
            <a:off x="4211638" y="3284538"/>
            <a:ext cx="647700" cy="360362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243" name="Freeform 3"/>
          <p:cNvSpPr>
            <a:spLocks/>
          </p:cNvSpPr>
          <p:nvPr/>
        </p:nvSpPr>
        <p:spPr bwMode="auto">
          <a:xfrm>
            <a:off x="203200" y="520700"/>
            <a:ext cx="8153400" cy="673100"/>
          </a:xfrm>
          <a:custGeom>
            <a:avLst/>
            <a:gdLst>
              <a:gd name="T0" fmla="*/ 4572000 w 5136"/>
              <a:gd name="T1" fmla="*/ 342900 h 424"/>
              <a:gd name="T2" fmla="*/ 4457700 w 5136"/>
              <a:gd name="T3" fmla="*/ 0 h 424"/>
              <a:gd name="T4" fmla="*/ 8153400 w 5136"/>
              <a:gd name="T5" fmla="*/ 12700 h 424"/>
              <a:gd name="T6" fmla="*/ 8064500 w 5136"/>
              <a:gd name="T7" fmla="*/ 330200 h 424"/>
              <a:gd name="T8" fmla="*/ 0 w 5136"/>
              <a:gd name="T9" fmla="*/ 330200 h 424"/>
              <a:gd name="T10" fmla="*/ 165100 w 5136"/>
              <a:gd name="T11" fmla="*/ 673100 h 424"/>
              <a:gd name="T12" fmla="*/ 3314700 w 5136"/>
              <a:gd name="T13" fmla="*/ 673100 h 424"/>
              <a:gd name="T14" fmla="*/ 3175000 w 5136"/>
              <a:gd name="T15" fmla="*/ 317500 h 424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5136"/>
              <a:gd name="T25" fmla="*/ 0 h 424"/>
              <a:gd name="T26" fmla="*/ 5136 w 5136"/>
              <a:gd name="T27" fmla="*/ 424 h 424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5136" h="424">
                <a:moveTo>
                  <a:pt x="2880" y="216"/>
                </a:moveTo>
                <a:lnTo>
                  <a:pt x="2808" y="0"/>
                </a:lnTo>
                <a:lnTo>
                  <a:pt x="5136" y="8"/>
                </a:lnTo>
                <a:lnTo>
                  <a:pt x="5080" y="208"/>
                </a:lnTo>
                <a:lnTo>
                  <a:pt x="0" y="208"/>
                </a:lnTo>
                <a:lnTo>
                  <a:pt x="104" y="424"/>
                </a:lnTo>
                <a:lnTo>
                  <a:pt x="2088" y="424"/>
                </a:lnTo>
                <a:lnTo>
                  <a:pt x="2000" y="200"/>
                </a:lnTo>
              </a:path>
            </a:pathLst>
          </a:custGeom>
          <a:solidFill>
            <a:srgbClr val="00B0F0">
              <a:alpha val="50980"/>
            </a:srgbClr>
          </a:solidFill>
          <a:ln w="9525">
            <a:solidFill>
              <a:srgbClr val="66FF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60" name="Freeform 20"/>
          <p:cNvSpPr>
            <a:spLocks/>
          </p:cNvSpPr>
          <p:nvPr/>
        </p:nvSpPr>
        <p:spPr bwMode="auto">
          <a:xfrm>
            <a:off x="228600" y="850900"/>
            <a:ext cx="8763000" cy="673100"/>
          </a:xfrm>
          <a:custGeom>
            <a:avLst/>
            <a:gdLst>
              <a:gd name="T0" fmla="*/ 3467100 w 5520"/>
              <a:gd name="T1" fmla="*/ 317500 h 424"/>
              <a:gd name="T2" fmla="*/ 3352800 w 5520"/>
              <a:gd name="T3" fmla="*/ 25400 h 424"/>
              <a:gd name="T4" fmla="*/ 8636000 w 5520"/>
              <a:gd name="T5" fmla="*/ 0 h 424"/>
              <a:gd name="T6" fmla="*/ 8763000 w 5520"/>
              <a:gd name="T7" fmla="*/ 317500 h 424"/>
              <a:gd name="T8" fmla="*/ 0 w 5520"/>
              <a:gd name="T9" fmla="*/ 355600 h 424"/>
              <a:gd name="T10" fmla="*/ 152400 w 5520"/>
              <a:gd name="T11" fmla="*/ 673100 h 424"/>
              <a:gd name="T12" fmla="*/ 3225800 w 5520"/>
              <a:gd name="T13" fmla="*/ 660400 h 424"/>
              <a:gd name="T14" fmla="*/ 3124200 w 5520"/>
              <a:gd name="T15" fmla="*/ 355600 h 424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5520"/>
              <a:gd name="T25" fmla="*/ 0 h 424"/>
              <a:gd name="T26" fmla="*/ 5520 w 5520"/>
              <a:gd name="T27" fmla="*/ 424 h 424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5520" h="424">
                <a:moveTo>
                  <a:pt x="2184" y="200"/>
                </a:moveTo>
                <a:lnTo>
                  <a:pt x="2112" y="16"/>
                </a:lnTo>
                <a:lnTo>
                  <a:pt x="5440" y="0"/>
                </a:lnTo>
                <a:lnTo>
                  <a:pt x="5520" y="200"/>
                </a:lnTo>
                <a:lnTo>
                  <a:pt x="0" y="224"/>
                </a:lnTo>
                <a:lnTo>
                  <a:pt x="96" y="424"/>
                </a:lnTo>
                <a:lnTo>
                  <a:pt x="2032" y="416"/>
                </a:lnTo>
                <a:lnTo>
                  <a:pt x="1968" y="224"/>
                </a:lnTo>
              </a:path>
            </a:pathLst>
          </a:custGeom>
          <a:solidFill>
            <a:srgbClr val="FF3300">
              <a:alpha val="30196"/>
            </a:srgbClr>
          </a:solidFill>
          <a:ln w="9525">
            <a:solidFill>
              <a:srgbClr val="FF3300">
                <a:alpha val="41176"/>
              </a:srgbClr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21" name="Freeform 81"/>
          <p:cNvSpPr>
            <a:spLocks/>
          </p:cNvSpPr>
          <p:nvPr/>
        </p:nvSpPr>
        <p:spPr bwMode="auto">
          <a:xfrm>
            <a:off x="190500" y="1181100"/>
            <a:ext cx="8623300" cy="685800"/>
          </a:xfrm>
          <a:custGeom>
            <a:avLst/>
            <a:gdLst>
              <a:gd name="T0" fmla="*/ 3327400 w 5432"/>
              <a:gd name="T1" fmla="*/ 317500 h 432"/>
              <a:gd name="T2" fmla="*/ 3213100 w 5432"/>
              <a:gd name="T3" fmla="*/ 25400 h 432"/>
              <a:gd name="T4" fmla="*/ 8496300 w 5432"/>
              <a:gd name="T5" fmla="*/ 0 h 432"/>
              <a:gd name="T6" fmla="*/ 8623300 w 5432"/>
              <a:gd name="T7" fmla="*/ 317500 h 432"/>
              <a:gd name="T8" fmla="*/ 0 w 5432"/>
              <a:gd name="T9" fmla="*/ 355600 h 432"/>
              <a:gd name="T10" fmla="*/ 165100 w 5432"/>
              <a:gd name="T11" fmla="*/ 685800 h 432"/>
              <a:gd name="T12" fmla="*/ 6896101 w 5432"/>
              <a:gd name="T13" fmla="*/ 673100 h 432"/>
              <a:gd name="T14" fmla="*/ 6731001 w 5432"/>
              <a:gd name="T15" fmla="*/ 355600 h 43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5432"/>
              <a:gd name="T25" fmla="*/ 0 h 432"/>
              <a:gd name="T26" fmla="*/ 5432 w 5432"/>
              <a:gd name="T27" fmla="*/ 432 h 432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5432" h="432">
                <a:moveTo>
                  <a:pt x="2096" y="200"/>
                </a:moveTo>
                <a:lnTo>
                  <a:pt x="2024" y="16"/>
                </a:lnTo>
                <a:lnTo>
                  <a:pt x="5352" y="0"/>
                </a:lnTo>
                <a:lnTo>
                  <a:pt x="5432" y="200"/>
                </a:lnTo>
                <a:lnTo>
                  <a:pt x="0" y="224"/>
                </a:lnTo>
                <a:lnTo>
                  <a:pt x="104" y="432"/>
                </a:lnTo>
                <a:lnTo>
                  <a:pt x="4344" y="424"/>
                </a:lnTo>
                <a:lnTo>
                  <a:pt x="4240" y="224"/>
                </a:lnTo>
              </a:path>
            </a:pathLst>
          </a:custGeom>
          <a:solidFill>
            <a:srgbClr val="FFFF00">
              <a:alpha val="30196"/>
            </a:srgbClr>
          </a:solidFill>
          <a:ln w="9525">
            <a:solidFill>
              <a:srgbClr val="FFFF00">
                <a:alpha val="41176"/>
              </a:srgbClr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272" name="Text Box 2"/>
          <p:cNvSpPr txBox="1">
            <a:spLocks noChangeArrowheads="1"/>
          </p:cNvSpPr>
          <p:nvPr/>
        </p:nvSpPr>
        <p:spPr bwMode="auto">
          <a:xfrm>
            <a:off x="250825" y="476250"/>
            <a:ext cx="8686800" cy="1785938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Calibri" pitchFamily="34" charset="0"/>
              </a:rPr>
              <a:t>   </a:t>
            </a:r>
            <a:r>
              <a:rPr lang="ru-RU" sz="2200" b="1">
                <a:latin typeface="Calibri" pitchFamily="34" charset="0"/>
              </a:rPr>
              <a:t>В понедельник акции компании подорожали на некоторое количество процентов, а во вторник подешевели на то же самое количество процентов. В результате они стали стоить на 4% дешевле, чем при открытии торгов в понедельник. На сколько процентов подорожали акции компании в понедельник?</a:t>
            </a:r>
          </a:p>
        </p:txBody>
      </p:sp>
      <p:grpSp>
        <p:nvGrpSpPr>
          <p:cNvPr id="11273" name="Group 4"/>
          <p:cNvGrpSpPr>
            <a:grpSpLocks/>
          </p:cNvGrpSpPr>
          <p:nvPr/>
        </p:nvGrpSpPr>
        <p:grpSpPr bwMode="auto">
          <a:xfrm>
            <a:off x="63500" y="76200"/>
            <a:ext cx="8991600" cy="6705600"/>
            <a:chOff x="168" y="176"/>
            <a:chExt cx="5408" cy="3928"/>
          </a:xfrm>
        </p:grpSpPr>
        <p:sp>
          <p:nvSpPr>
            <p:cNvPr id="11307" name="Freeform 5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>
                <a:gd name="T0" fmla="*/ 0 w 4864"/>
                <a:gd name="T1" fmla="*/ 0 h 1"/>
                <a:gd name="T2" fmla="*/ 4864 w 4864"/>
                <a:gd name="T3" fmla="*/ 0 h 1"/>
                <a:gd name="T4" fmla="*/ 0 60000 65536"/>
                <a:gd name="T5" fmla="*/ 0 60000 65536"/>
                <a:gd name="T6" fmla="*/ 0 w 4864"/>
                <a:gd name="T7" fmla="*/ 0 h 1"/>
                <a:gd name="T8" fmla="*/ 4864 w 4864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08" name="Freeform 6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>
                <a:gd name="T0" fmla="*/ 0 w 4848"/>
                <a:gd name="T1" fmla="*/ 0 h 1"/>
                <a:gd name="T2" fmla="*/ 4848 w 4848"/>
                <a:gd name="T3" fmla="*/ 0 h 1"/>
                <a:gd name="T4" fmla="*/ 0 60000 65536"/>
                <a:gd name="T5" fmla="*/ 0 60000 65536"/>
                <a:gd name="T6" fmla="*/ 0 w 4848"/>
                <a:gd name="T7" fmla="*/ 0 h 1"/>
                <a:gd name="T8" fmla="*/ 4848 w 484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09" name="Freeform 7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>
                <a:gd name="T0" fmla="*/ 0 w 1"/>
                <a:gd name="T1" fmla="*/ 0 h 3376"/>
                <a:gd name="T2" fmla="*/ 0 w 1"/>
                <a:gd name="T3" fmla="*/ 3376 h 3376"/>
                <a:gd name="T4" fmla="*/ 0 60000 65536"/>
                <a:gd name="T5" fmla="*/ 0 60000 65536"/>
                <a:gd name="T6" fmla="*/ 0 w 1"/>
                <a:gd name="T7" fmla="*/ 0 h 3376"/>
                <a:gd name="T8" fmla="*/ 1 w 1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10" name="Freeform 8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>
                <a:gd name="T0" fmla="*/ 0 w 16"/>
                <a:gd name="T1" fmla="*/ 0 h 3376"/>
                <a:gd name="T2" fmla="*/ 16 w 16"/>
                <a:gd name="T3" fmla="*/ 3376 h 3376"/>
                <a:gd name="T4" fmla="*/ 0 60000 65536"/>
                <a:gd name="T5" fmla="*/ 0 60000 65536"/>
                <a:gd name="T6" fmla="*/ 0 w 16"/>
                <a:gd name="T7" fmla="*/ 0 h 3376"/>
                <a:gd name="T8" fmla="*/ 16 w 16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11" name="Freeform 9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12" name="Freeform 10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13" name="Freeform 11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14" name="Freeform 12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" name="Group 27"/>
          <p:cNvGrpSpPr>
            <a:grpSpLocks/>
          </p:cNvGrpSpPr>
          <p:nvPr/>
        </p:nvGrpSpPr>
        <p:grpSpPr bwMode="auto">
          <a:xfrm>
            <a:off x="5029200" y="5665788"/>
            <a:ext cx="3671888" cy="658812"/>
            <a:chOff x="3168" y="3408"/>
            <a:chExt cx="2313" cy="415"/>
          </a:xfrm>
        </p:grpSpPr>
        <p:grpSp>
          <p:nvGrpSpPr>
            <p:cNvPr id="11287" name="Group 28"/>
            <p:cNvGrpSpPr>
              <a:grpSpLocks/>
            </p:cNvGrpSpPr>
            <p:nvPr/>
          </p:nvGrpSpPr>
          <p:grpSpPr bwMode="auto">
            <a:xfrm>
              <a:off x="4534" y="3512"/>
              <a:ext cx="579" cy="236"/>
              <a:chOff x="1849" y="2478"/>
              <a:chExt cx="657" cy="374"/>
            </a:xfrm>
          </p:grpSpPr>
          <p:sp>
            <p:nvSpPr>
              <p:cNvPr id="11302" name="Text Box 29"/>
              <p:cNvSpPr txBox="1">
                <a:spLocks noChangeArrowheads="1"/>
              </p:cNvSpPr>
              <p:nvPr/>
            </p:nvSpPr>
            <p:spPr bwMode="auto">
              <a:xfrm>
                <a:off x="1858" y="2491"/>
                <a:ext cx="274" cy="2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ru-RU" sz="1000" b="1">
                    <a:latin typeface="Calibri" pitchFamily="34" charset="0"/>
                  </a:rPr>
                  <a:t>3</a:t>
                </a:r>
              </a:p>
            </p:txBody>
          </p:sp>
          <p:sp>
            <p:nvSpPr>
              <p:cNvPr id="11303" name="Text Box 30"/>
              <p:cNvSpPr txBox="1">
                <a:spLocks noChangeArrowheads="1"/>
              </p:cNvSpPr>
              <p:nvPr/>
            </p:nvSpPr>
            <p:spPr bwMode="auto">
              <a:xfrm>
                <a:off x="2323" y="2478"/>
                <a:ext cx="183" cy="2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ru-RU" sz="1000" b="1">
                    <a:latin typeface="Calibri" pitchFamily="34" charset="0"/>
                  </a:rPr>
                  <a:t>х</a:t>
                </a:r>
              </a:p>
            </p:txBody>
          </p:sp>
          <p:sp>
            <p:nvSpPr>
              <p:cNvPr id="11304" name="Text Box 31"/>
              <p:cNvSpPr txBox="1">
                <a:spLocks noChangeArrowheads="1"/>
              </p:cNvSpPr>
              <p:nvPr/>
            </p:nvSpPr>
            <p:spPr bwMode="auto">
              <a:xfrm>
                <a:off x="1849" y="2606"/>
                <a:ext cx="272" cy="2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ru-RU" sz="1000" b="1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11305" name="Text Box 32"/>
              <p:cNvSpPr txBox="1">
                <a:spLocks noChangeArrowheads="1"/>
              </p:cNvSpPr>
              <p:nvPr/>
            </p:nvSpPr>
            <p:spPr bwMode="auto">
              <a:xfrm>
                <a:off x="1928" y="2608"/>
                <a:ext cx="175" cy="2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ru-RU" sz="1000" b="1">
                    <a:latin typeface="Calibri" pitchFamily="34" charset="0"/>
                  </a:rPr>
                  <a:t>0</a:t>
                </a:r>
              </a:p>
            </p:txBody>
          </p:sp>
          <p:sp>
            <p:nvSpPr>
              <p:cNvPr id="11306" name="Text Box 33"/>
              <p:cNvSpPr txBox="1">
                <a:spLocks noChangeArrowheads="1"/>
              </p:cNvSpPr>
              <p:nvPr/>
            </p:nvSpPr>
            <p:spPr bwMode="auto">
              <a:xfrm>
                <a:off x="2024" y="2592"/>
                <a:ext cx="182" cy="24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ru-RU" sz="1000" b="1">
                    <a:latin typeface="Calibri" pitchFamily="34" charset="0"/>
                  </a:rPr>
                  <a:t>х</a:t>
                </a:r>
              </a:p>
            </p:txBody>
          </p:sp>
        </p:grpSp>
        <p:sp>
          <p:nvSpPr>
            <p:cNvPr id="11288" name="Rectangle 34"/>
            <p:cNvSpPr>
              <a:spLocks noChangeArrowheads="1"/>
            </p:cNvSpPr>
            <p:nvPr/>
          </p:nvSpPr>
          <p:spPr bwMode="auto">
            <a:xfrm>
              <a:off x="3168" y="3455"/>
              <a:ext cx="2313" cy="34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rgbClr val="FF99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11289" name="AutoShape 35"/>
            <p:cNvSpPr>
              <a:spLocks noChangeArrowheads="1"/>
            </p:cNvSpPr>
            <p:nvPr/>
          </p:nvSpPr>
          <p:spPr bwMode="auto">
            <a:xfrm>
              <a:off x="3208" y="3483"/>
              <a:ext cx="519" cy="287"/>
            </a:xfrm>
            <a:prstGeom prst="bevel">
              <a:avLst>
                <a:gd name="adj" fmla="val 12500"/>
              </a:avLst>
            </a:prstGeom>
            <a:solidFill>
              <a:srgbClr val="FF9999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11290" name="Text Box 36"/>
            <p:cNvSpPr txBox="1">
              <a:spLocks noChangeArrowheads="1"/>
            </p:cNvSpPr>
            <p:nvPr/>
          </p:nvSpPr>
          <p:spPr bwMode="auto">
            <a:xfrm>
              <a:off x="3288" y="3499"/>
              <a:ext cx="439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b="1">
                  <a:latin typeface="Calibri" pitchFamily="34" charset="0"/>
                </a:rPr>
                <a:t>В 1</a:t>
              </a:r>
              <a:r>
                <a:rPr lang="en-US" b="1">
                  <a:latin typeface="Calibri" pitchFamily="34" charset="0"/>
                </a:rPr>
                <a:t>3</a:t>
              </a:r>
              <a:endParaRPr lang="ru-RU" b="1">
                <a:latin typeface="Calibri" pitchFamily="34" charset="0"/>
              </a:endParaRPr>
            </a:p>
          </p:txBody>
        </p:sp>
        <p:sp>
          <p:nvSpPr>
            <p:cNvPr id="11291" name="Rectangle 37"/>
            <p:cNvSpPr>
              <a:spLocks noChangeArrowheads="1"/>
            </p:cNvSpPr>
            <p:nvPr/>
          </p:nvSpPr>
          <p:spPr bwMode="auto">
            <a:xfrm>
              <a:off x="3806" y="3483"/>
              <a:ext cx="239" cy="287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11292" name="Rectangle 38"/>
            <p:cNvSpPr>
              <a:spLocks noChangeArrowheads="1"/>
            </p:cNvSpPr>
            <p:nvPr/>
          </p:nvSpPr>
          <p:spPr bwMode="auto">
            <a:xfrm>
              <a:off x="4086" y="3483"/>
              <a:ext cx="239" cy="287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11293" name="Rectangle 39"/>
            <p:cNvSpPr>
              <a:spLocks noChangeArrowheads="1"/>
            </p:cNvSpPr>
            <p:nvPr/>
          </p:nvSpPr>
          <p:spPr bwMode="auto">
            <a:xfrm>
              <a:off x="4364" y="3483"/>
              <a:ext cx="239" cy="287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ru-RU">
                <a:latin typeface="Calibri" pitchFamily="34" charset="0"/>
              </a:endParaRPr>
            </a:p>
          </p:txBody>
        </p:sp>
        <p:sp>
          <p:nvSpPr>
            <p:cNvPr id="11294" name="Rectangle 40"/>
            <p:cNvSpPr>
              <a:spLocks noChangeArrowheads="1"/>
            </p:cNvSpPr>
            <p:nvPr/>
          </p:nvSpPr>
          <p:spPr bwMode="auto">
            <a:xfrm>
              <a:off x="4644" y="3483"/>
              <a:ext cx="239" cy="287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11295" name="Rectangle 41"/>
            <p:cNvSpPr>
              <a:spLocks noChangeArrowheads="1"/>
            </p:cNvSpPr>
            <p:nvPr/>
          </p:nvSpPr>
          <p:spPr bwMode="auto">
            <a:xfrm>
              <a:off x="4922" y="3475"/>
              <a:ext cx="240" cy="287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ru-RU" sz="3600" b="1">
                <a:latin typeface="Calibri" pitchFamily="34" charset="0"/>
              </a:endParaRPr>
            </a:p>
          </p:txBody>
        </p:sp>
        <p:sp>
          <p:nvSpPr>
            <p:cNvPr id="11296" name="Rectangle 42"/>
            <p:cNvSpPr>
              <a:spLocks noChangeArrowheads="1"/>
            </p:cNvSpPr>
            <p:nvPr/>
          </p:nvSpPr>
          <p:spPr bwMode="auto">
            <a:xfrm>
              <a:off x="5202" y="3483"/>
              <a:ext cx="239" cy="287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11297" name="Text Box 43"/>
            <p:cNvSpPr txBox="1">
              <a:spLocks noChangeArrowheads="1"/>
            </p:cNvSpPr>
            <p:nvPr/>
          </p:nvSpPr>
          <p:spPr bwMode="auto">
            <a:xfrm>
              <a:off x="4067" y="3436"/>
              <a:ext cx="300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ru-RU" sz="3200" b="1">
                <a:latin typeface="Calibri" pitchFamily="34" charset="0"/>
              </a:endParaRPr>
            </a:p>
          </p:txBody>
        </p:sp>
        <p:sp>
          <p:nvSpPr>
            <p:cNvPr id="11298" name="Text Box 44"/>
            <p:cNvSpPr txBox="1">
              <a:spLocks noChangeArrowheads="1"/>
            </p:cNvSpPr>
            <p:nvPr/>
          </p:nvSpPr>
          <p:spPr bwMode="auto">
            <a:xfrm>
              <a:off x="4630" y="3415"/>
              <a:ext cx="300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ru-RU" sz="3600" b="1">
                <a:latin typeface="Calibri" pitchFamily="34" charset="0"/>
              </a:endParaRPr>
            </a:p>
          </p:txBody>
        </p:sp>
        <p:sp>
          <p:nvSpPr>
            <p:cNvPr id="11299" name="Text Box 45"/>
            <p:cNvSpPr txBox="1">
              <a:spLocks noChangeArrowheads="1"/>
            </p:cNvSpPr>
            <p:nvPr/>
          </p:nvSpPr>
          <p:spPr bwMode="auto">
            <a:xfrm>
              <a:off x="3786" y="3408"/>
              <a:ext cx="300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3600" b="1">
                  <a:latin typeface="Calibri" pitchFamily="34" charset="0"/>
                </a:rPr>
                <a:t>2</a:t>
              </a:r>
            </a:p>
          </p:txBody>
        </p:sp>
        <p:sp>
          <p:nvSpPr>
            <p:cNvPr id="11300" name="Text Box 46"/>
            <p:cNvSpPr txBox="1">
              <a:spLocks noChangeArrowheads="1"/>
            </p:cNvSpPr>
            <p:nvPr/>
          </p:nvSpPr>
          <p:spPr bwMode="auto">
            <a:xfrm>
              <a:off x="4077" y="3419"/>
              <a:ext cx="300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3600" b="1">
                  <a:latin typeface="Calibri" pitchFamily="34" charset="0"/>
                </a:rPr>
                <a:t>0</a:t>
              </a:r>
            </a:p>
          </p:txBody>
        </p:sp>
        <p:sp>
          <p:nvSpPr>
            <p:cNvPr id="11301" name="Text Box 47"/>
            <p:cNvSpPr txBox="1">
              <a:spLocks noChangeArrowheads="1"/>
            </p:cNvSpPr>
            <p:nvPr/>
          </p:nvSpPr>
          <p:spPr bwMode="auto">
            <a:xfrm>
              <a:off x="4351" y="3410"/>
              <a:ext cx="300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ru-RU" sz="3600" b="1">
                <a:latin typeface="Calibri" pitchFamily="34" charset="0"/>
              </a:endParaRPr>
            </a:p>
          </p:txBody>
        </p:sp>
      </p:grpSp>
      <p:sp>
        <p:nvSpPr>
          <p:cNvPr id="10296" name="Rectangle 56"/>
          <p:cNvSpPr>
            <a:spLocks noChangeArrowheads="1"/>
          </p:cNvSpPr>
          <p:nvPr/>
        </p:nvSpPr>
        <p:spPr bwMode="auto">
          <a:xfrm>
            <a:off x="395288" y="2276475"/>
            <a:ext cx="874871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b="1">
                <a:latin typeface="Calibri" pitchFamily="34" charset="0"/>
              </a:rPr>
              <a:t>Обозначим первоначальную  стоимость акции  за </a:t>
            </a:r>
            <a:r>
              <a:rPr lang="ru-RU" b="1" i="1">
                <a:solidFill>
                  <a:srgbClr val="00589A"/>
                </a:solidFill>
                <a:latin typeface="Calibri" pitchFamily="34" charset="0"/>
              </a:rPr>
              <a:t>1</a:t>
            </a:r>
            <a:endParaRPr lang="ru-RU" i="1">
              <a:solidFill>
                <a:srgbClr val="00589A"/>
              </a:solidFill>
              <a:latin typeface="Calibri" pitchFamily="34" charset="0"/>
            </a:endParaRPr>
          </a:p>
        </p:txBody>
      </p:sp>
      <p:sp>
        <p:nvSpPr>
          <p:cNvPr id="63" name="Прямоугольник 62"/>
          <p:cNvSpPr>
            <a:spLocks noChangeArrowheads="1"/>
          </p:cNvSpPr>
          <p:nvPr/>
        </p:nvSpPr>
        <p:spPr bwMode="auto">
          <a:xfrm>
            <a:off x="395288" y="2636838"/>
            <a:ext cx="76549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Calibri" pitchFamily="34" charset="0"/>
              </a:rPr>
              <a:t>Пусть в понедельник акции компании подорожали на  </a:t>
            </a:r>
            <a:r>
              <a:rPr lang="ru-RU" b="1">
                <a:solidFill>
                  <a:srgbClr val="FF0000"/>
                </a:solidFill>
                <a:latin typeface="Calibri" pitchFamily="34" charset="0"/>
              </a:rPr>
              <a:t>с</a:t>
            </a:r>
            <a:r>
              <a:rPr lang="ru-RU" b="1">
                <a:latin typeface="Calibri" pitchFamily="34" charset="0"/>
              </a:rPr>
              <a:t> · 100% ,</a:t>
            </a:r>
            <a:endParaRPr lang="ru-RU">
              <a:latin typeface="Calibri" pitchFamily="34" charset="0"/>
            </a:endParaRPr>
          </a:p>
        </p:txBody>
      </p:sp>
      <p:sp>
        <p:nvSpPr>
          <p:cNvPr id="64" name="Прямоугольник 63"/>
          <p:cNvSpPr/>
          <p:nvPr/>
        </p:nvSpPr>
        <p:spPr>
          <a:xfrm>
            <a:off x="468313" y="2924175"/>
            <a:ext cx="6696075" cy="369888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latin typeface="+mn-lt"/>
                <a:cs typeface="+mn-cs"/>
              </a:rPr>
              <a:t>а их стоимость стала  составлять </a:t>
            </a:r>
            <a:r>
              <a:rPr lang="ru-RU" b="1" i="1" dirty="0">
                <a:solidFill>
                  <a:srgbClr val="00589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1 </a:t>
            </a:r>
            <a:r>
              <a:rPr lang="ru-RU" b="1" dirty="0">
                <a:latin typeface="Times New Roman" pitchFamily="18" charset="0"/>
                <a:cs typeface="+mn-cs"/>
              </a:rPr>
              <a:t>+</a:t>
            </a:r>
            <a:r>
              <a:rPr lang="ru-RU" b="1" dirty="0">
                <a:solidFill>
                  <a:srgbClr val="00589A"/>
                </a:solidFill>
                <a:latin typeface="Times New Roman" pitchFamily="18" charset="0"/>
                <a:cs typeface="+mn-cs"/>
              </a:rPr>
              <a:t> </a:t>
            </a:r>
            <a:r>
              <a:rPr lang="ru-RU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с</a:t>
            </a:r>
            <a:r>
              <a:rPr lang="ru-RU" b="1" i="1" dirty="0">
                <a:solidFill>
                  <a:srgbClr val="00589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· 1   </a:t>
            </a:r>
            <a:r>
              <a:rPr lang="ru-RU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(или </a:t>
            </a:r>
            <a:r>
              <a:rPr lang="ru-RU" b="1" i="1" dirty="0">
                <a:solidFill>
                  <a:srgbClr val="00589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1</a:t>
            </a:r>
            <a:r>
              <a:rPr lang="ru-RU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+ </a:t>
            </a:r>
            <a:r>
              <a:rPr lang="ru-RU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с</a:t>
            </a:r>
            <a:r>
              <a:rPr lang="ru-RU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)</a:t>
            </a:r>
            <a:endParaRPr lang="ru-RU" dirty="0">
              <a:solidFill>
                <a:srgbClr val="FF0000"/>
              </a:solidFill>
              <a:latin typeface="+mn-lt"/>
              <a:cs typeface="+mn-cs"/>
            </a:endParaRPr>
          </a:p>
        </p:txBody>
      </p:sp>
      <p:sp>
        <p:nvSpPr>
          <p:cNvPr id="65" name="Прямоугольник 64"/>
          <p:cNvSpPr>
            <a:spLocks noChangeArrowheads="1"/>
          </p:cNvSpPr>
          <p:nvPr/>
        </p:nvSpPr>
        <p:spPr bwMode="auto">
          <a:xfrm>
            <a:off x="468313" y="3284538"/>
            <a:ext cx="518318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latin typeface="Calibri" pitchFamily="34" charset="0"/>
              </a:rPr>
              <a:t>Во вторник акции подешевели на </a:t>
            </a:r>
            <a:r>
              <a:rPr lang="ru-RU" b="1" i="1">
                <a:solidFill>
                  <a:srgbClr val="FF0000"/>
                </a:solidFill>
                <a:latin typeface="Calibri" pitchFamily="34" charset="0"/>
              </a:rPr>
              <a:t>с</a:t>
            </a:r>
            <a:r>
              <a:rPr lang="ru-RU" b="1">
                <a:latin typeface="Calibri" pitchFamily="34" charset="0"/>
              </a:rPr>
              <a:t> · 100%</a:t>
            </a:r>
          </a:p>
        </p:txBody>
      </p:sp>
      <p:sp>
        <p:nvSpPr>
          <p:cNvPr id="66" name="Прямоугольник 65"/>
          <p:cNvSpPr/>
          <p:nvPr/>
        </p:nvSpPr>
        <p:spPr>
          <a:xfrm>
            <a:off x="468313" y="3573463"/>
            <a:ext cx="6048375" cy="368300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latin typeface="+mn-lt"/>
                <a:cs typeface="+mn-cs"/>
              </a:rPr>
              <a:t> и их стоимость стала составлять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 </a:t>
            </a:r>
            <a:r>
              <a:rPr lang="ru-RU" b="1" i="1" dirty="0">
                <a:solidFill>
                  <a:srgbClr val="00589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+mn-cs"/>
              </a:rPr>
              <a:t>1</a:t>
            </a:r>
            <a:r>
              <a:rPr lang="ru-RU" b="1" dirty="0">
                <a:latin typeface="+mn-lt"/>
                <a:cs typeface="+mn-cs"/>
              </a:rPr>
              <a:t>+ </a:t>
            </a:r>
            <a:r>
              <a:rPr lang="ru-RU" b="1" i="1" dirty="0">
                <a:solidFill>
                  <a:srgbClr val="FF0000"/>
                </a:solidFill>
                <a:latin typeface="+mn-lt"/>
                <a:cs typeface="+mn-cs"/>
              </a:rPr>
              <a:t>с</a:t>
            </a:r>
            <a:r>
              <a:rPr lang="ru-RU" b="1" dirty="0">
                <a:latin typeface="+mn-lt"/>
                <a:cs typeface="+mn-cs"/>
              </a:rPr>
              <a:t> – </a:t>
            </a:r>
            <a:r>
              <a:rPr lang="ru-RU" b="1" i="1" dirty="0" err="1">
                <a:solidFill>
                  <a:srgbClr val="FF0000"/>
                </a:solidFill>
                <a:latin typeface="+mn-lt"/>
                <a:cs typeface="+mn-cs"/>
              </a:rPr>
              <a:t>с</a:t>
            </a:r>
            <a:r>
              <a:rPr lang="ru-RU" b="1" dirty="0">
                <a:latin typeface="+mn-lt"/>
                <a:cs typeface="+mn-cs"/>
              </a:rPr>
              <a:t>(</a:t>
            </a:r>
            <a:r>
              <a:rPr lang="ru-RU" b="1" i="1" dirty="0">
                <a:solidFill>
                  <a:srgbClr val="00589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+mn-cs"/>
              </a:rPr>
              <a:t>1</a:t>
            </a:r>
            <a:r>
              <a:rPr lang="en-US" b="1" i="1" dirty="0">
                <a:solidFill>
                  <a:srgbClr val="00589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+mn-cs"/>
              </a:rPr>
              <a:t> </a:t>
            </a:r>
            <a:r>
              <a:rPr lang="ru-RU" b="1" dirty="0">
                <a:latin typeface="+mn-lt"/>
                <a:cs typeface="+mn-cs"/>
              </a:rPr>
              <a:t>+ </a:t>
            </a:r>
            <a:r>
              <a:rPr lang="ru-RU" b="1" i="1" dirty="0">
                <a:solidFill>
                  <a:srgbClr val="C00000"/>
                </a:solidFill>
                <a:latin typeface="+mn-lt"/>
                <a:cs typeface="+mn-cs"/>
              </a:rPr>
              <a:t>с</a:t>
            </a:r>
            <a:r>
              <a:rPr lang="ru-RU" b="1" dirty="0">
                <a:latin typeface="+mn-lt"/>
                <a:cs typeface="+mn-cs"/>
              </a:rPr>
              <a:t>)</a:t>
            </a:r>
          </a:p>
        </p:txBody>
      </p:sp>
      <p:sp>
        <p:nvSpPr>
          <p:cNvPr id="67" name="Прямоугольник 66"/>
          <p:cNvSpPr>
            <a:spLocks noChangeArrowheads="1"/>
          </p:cNvSpPr>
          <p:nvPr/>
        </p:nvSpPr>
        <p:spPr bwMode="auto">
          <a:xfrm flipH="1">
            <a:off x="539750" y="3933825"/>
            <a:ext cx="860425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latin typeface="Calibri" pitchFamily="34" charset="0"/>
              </a:rPr>
              <a:t>В результате они стали стоить на 4% дешевле, чем при открытии </a:t>
            </a:r>
          </a:p>
          <a:p>
            <a:r>
              <a:rPr lang="ru-RU" b="1">
                <a:latin typeface="Calibri" pitchFamily="34" charset="0"/>
              </a:rPr>
              <a:t>торгов в понедельник , то есть на 0,96% . </a:t>
            </a:r>
            <a:endParaRPr lang="ru-RU">
              <a:latin typeface="Calibri" pitchFamily="34" charset="0"/>
            </a:endParaRPr>
          </a:p>
        </p:txBody>
      </p:sp>
      <p:sp>
        <p:nvSpPr>
          <p:cNvPr id="68" name="Прямоугольник 67"/>
          <p:cNvSpPr>
            <a:spLocks noChangeArrowheads="1"/>
          </p:cNvSpPr>
          <p:nvPr/>
        </p:nvSpPr>
        <p:spPr bwMode="auto">
          <a:xfrm>
            <a:off x="5580063" y="4221163"/>
            <a:ext cx="19812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Calibri" pitchFamily="34" charset="0"/>
              </a:rPr>
              <a:t>Таким образом</a:t>
            </a:r>
            <a:endParaRPr lang="ru-RU">
              <a:latin typeface="Calibri" pitchFamily="34" charset="0"/>
            </a:endParaRPr>
          </a:p>
        </p:txBody>
      </p:sp>
      <p:sp>
        <p:nvSpPr>
          <p:cNvPr id="69" name="Прямоугольник 68"/>
          <p:cNvSpPr/>
          <p:nvPr/>
        </p:nvSpPr>
        <p:spPr>
          <a:xfrm>
            <a:off x="684213" y="4724400"/>
            <a:ext cx="3082925" cy="3698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solidFill>
                  <a:srgbClr val="00589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+mn-cs"/>
              </a:rPr>
              <a:t>1</a:t>
            </a:r>
            <a:r>
              <a:rPr lang="ru-RU" b="1" dirty="0">
                <a:latin typeface="+mn-lt"/>
                <a:cs typeface="+mn-cs"/>
              </a:rPr>
              <a:t>+ </a:t>
            </a:r>
            <a:r>
              <a:rPr lang="ru-RU" b="1" i="1" dirty="0">
                <a:solidFill>
                  <a:srgbClr val="FF0000"/>
                </a:solidFill>
                <a:latin typeface="+mn-lt"/>
                <a:cs typeface="+mn-cs"/>
              </a:rPr>
              <a:t>с</a:t>
            </a:r>
            <a:r>
              <a:rPr lang="ru-RU" b="1" dirty="0">
                <a:latin typeface="+mn-lt"/>
                <a:cs typeface="+mn-cs"/>
              </a:rPr>
              <a:t> – </a:t>
            </a:r>
            <a:r>
              <a:rPr lang="ru-RU" b="1" i="1" dirty="0" err="1">
                <a:solidFill>
                  <a:srgbClr val="FF0000"/>
                </a:solidFill>
                <a:latin typeface="+mn-lt"/>
                <a:cs typeface="+mn-cs"/>
              </a:rPr>
              <a:t>с</a:t>
            </a:r>
            <a:r>
              <a:rPr lang="ru-RU" b="1" dirty="0">
                <a:latin typeface="+mn-lt"/>
                <a:cs typeface="+mn-cs"/>
              </a:rPr>
              <a:t>(</a:t>
            </a:r>
            <a:r>
              <a:rPr lang="ru-RU" b="1" i="1" dirty="0">
                <a:solidFill>
                  <a:srgbClr val="00589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+mn-cs"/>
              </a:rPr>
              <a:t>1</a:t>
            </a:r>
            <a:r>
              <a:rPr lang="en-US" b="1" i="1" dirty="0">
                <a:solidFill>
                  <a:srgbClr val="00589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+mn-cs"/>
              </a:rPr>
              <a:t> </a:t>
            </a:r>
            <a:r>
              <a:rPr lang="ru-RU" b="1" dirty="0">
                <a:latin typeface="+mn-lt"/>
                <a:cs typeface="+mn-cs"/>
              </a:rPr>
              <a:t>+ </a:t>
            </a:r>
            <a:r>
              <a:rPr lang="ru-RU" b="1" i="1" dirty="0">
                <a:solidFill>
                  <a:srgbClr val="C00000"/>
                </a:solidFill>
                <a:latin typeface="+mn-lt"/>
                <a:cs typeface="+mn-cs"/>
              </a:rPr>
              <a:t>с</a:t>
            </a:r>
            <a:r>
              <a:rPr lang="ru-RU" b="1" dirty="0">
                <a:latin typeface="+mn-lt"/>
                <a:cs typeface="+mn-cs"/>
              </a:rPr>
              <a:t>) = 0 96 ,         </a:t>
            </a:r>
          </a:p>
        </p:txBody>
      </p:sp>
      <p:sp>
        <p:nvSpPr>
          <p:cNvPr id="70" name="Прямоугольник 69"/>
          <p:cNvSpPr/>
          <p:nvPr/>
        </p:nvSpPr>
        <p:spPr>
          <a:xfrm>
            <a:off x="3276600" y="4724400"/>
            <a:ext cx="1609725" cy="3698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solidFill>
                  <a:srgbClr val="00589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+mn-cs"/>
              </a:rPr>
              <a:t>1</a:t>
            </a:r>
            <a:r>
              <a:rPr lang="ru-RU" b="1" dirty="0">
                <a:latin typeface="+mn-lt"/>
                <a:cs typeface="+mn-cs"/>
              </a:rPr>
              <a:t>– </a:t>
            </a:r>
            <a:r>
              <a:rPr lang="ru-RU" b="1" i="1" dirty="0">
                <a:solidFill>
                  <a:srgbClr val="FF0000"/>
                </a:solidFill>
                <a:latin typeface="+mn-lt"/>
                <a:cs typeface="+mn-cs"/>
              </a:rPr>
              <a:t>с</a:t>
            </a:r>
            <a:r>
              <a:rPr lang="ru-RU" b="1" i="1" baseline="30000" dirty="0">
                <a:solidFill>
                  <a:srgbClr val="FF0000"/>
                </a:solidFill>
                <a:latin typeface="+mn-lt"/>
                <a:cs typeface="+mn-cs"/>
              </a:rPr>
              <a:t>2</a:t>
            </a:r>
            <a:r>
              <a:rPr lang="ru-RU" b="1" i="1" dirty="0">
                <a:solidFill>
                  <a:srgbClr val="FF0000"/>
                </a:solidFill>
                <a:latin typeface="+mn-lt"/>
                <a:cs typeface="+mn-cs"/>
              </a:rPr>
              <a:t> </a:t>
            </a:r>
            <a:r>
              <a:rPr lang="ru-RU" b="1" i="1" dirty="0">
                <a:latin typeface="+mn-lt"/>
                <a:cs typeface="+mn-cs"/>
              </a:rPr>
              <a:t>= 0,96,  </a:t>
            </a:r>
            <a:endParaRPr lang="ru-RU" b="1" dirty="0">
              <a:latin typeface="+mn-lt"/>
              <a:cs typeface="+mn-cs"/>
            </a:endParaRPr>
          </a:p>
        </p:txBody>
      </p:sp>
      <p:sp>
        <p:nvSpPr>
          <p:cNvPr id="71" name="Прямоугольник 70"/>
          <p:cNvSpPr>
            <a:spLocks noChangeArrowheads="1"/>
          </p:cNvSpPr>
          <p:nvPr/>
        </p:nvSpPr>
        <p:spPr bwMode="auto">
          <a:xfrm>
            <a:off x="5076825" y="4724400"/>
            <a:ext cx="9604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 i="1">
                <a:solidFill>
                  <a:srgbClr val="FF0000"/>
                </a:solidFill>
                <a:latin typeface="Calibri" pitchFamily="34" charset="0"/>
              </a:rPr>
              <a:t>с</a:t>
            </a:r>
            <a:r>
              <a:rPr lang="ru-RU" b="1">
                <a:latin typeface="Calibri" pitchFamily="34" charset="0"/>
              </a:rPr>
              <a:t> = 0,2.</a:t>
            </a:r>
          </a:p>
        </p:txBody>
      </p:sp>
      <p:sp>
        <p:nvSpPr>
          <p:cNvPr id="11285" name="Text Box 55"/>
          <p:cNvSpPr txBox="1">
            <a:spLocks noChangeArrowheads="1"/>
          </p:cNvSpPr>
          <p:nvPr/>
        </p:nvSpPr>
        <p:spPr bwMode="auto">
          <a:xfrm>
            <a:off x="609600" y="152400"/>
            <a:ext cx="61356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solidFill>
                  <a:srgbClr val="7030A0"/>
                </a:solidFill>
                <a:latin typeface="Calibri" pitchFamily="34" charset="0"/>
              </a:rPr>
              <a:t>Прототип задания </a:t>
            </a:r>
            <a:r>
              <a:rPr lang="en-US" b="1">
                <a:solidFill>
                  <a:srgbClr val="7030A0"/>
                </a:solidFill>
                <a:latin typeface="Calibri" pitchFamily="34" charset="0"/>
              </a:rPr>
              <a:t>B13 (№ 99566)   </a:t>
            </a:r>
            <a:r>
              <a:rPr lang="ru-RU" b="1">
                <a:solidFill>
                  <a:srgbClr val="FF0000"/>
                </a:solidFill>
                <a:latin typeface="Calibri" pitchFamily="34" charset="0"/>
              </a:rPr>
              <a:t>Второй способ решения:</a:t>
            </a:r>
            <a:endParaRPr lang="en-US" b="1">
              <a:solidFill>
                <a:srgbClr val="7030A0"/>
              </a:solidFill>
              <a:latin typeface="Calibri" pitchFamily="34" charset="0"/>
            </a:endParaRPr>
          </a:p>
        </p:txBody>
      </p:sp>
      <p:sp>
        <p:nvSpPr>
          <p:cNvPr id="54" name="Управляющая кнопка: далее 53">
            <a:hlinkClick r:id="" action="ppaction://hlinkshowjump?jump=nextslide" highlightClick="1"/>
          </p:cNvPr>
          <p:cNvSpPr/>
          <p:nvPr/>
        </p:nvSpPr>
        <p:spPr>
          <a:xfrm>
            <a:off x="8101013" y="6524625"/>
            <a:ext cx="647700" cy="333375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0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000"/>
                            </p:stCondLst>
                            <p:childTnLst>
                              <p:par>
                                <p:cTn id="18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" dur="3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5" dur="2000"/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10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3" dur="3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3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0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10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7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6" dur="3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4000"/>
                            </p:stCondLst>
                            <p:childTnLst>
                              <p:par>
                                <p:cTn id="6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3" dur="3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8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2000"/>
                            </p:stCondLst>
                            <p:childTnLst>
                              <p:par>
                                <p:cTn id="7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3000"/>
                            </p:stCondLst>
                            <p:childTnLst>
                              <p:par>
                                <p:cTn id="8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" grpId="0" animBg="1"/>
      <p:bldP spid="74" grpId="1" animBg="1"/>
      <p:bldP spid="73" grpId="0" animBg="1"/>
      <p:bldP spid="73" grpId="1" animBg="1"/>
      <p:bldP spid="72" grpId="0" animBg="1"/>
      <p:bldP spid="10243" grpId="0" animBg="1"/>
      <p:bldP spid="10260" grpId="0" animBg="1"/>
      <p:bldP spid="10321" grpId="0" animBg="1"/>
      <p:bldP spid="10296" grpId="0"/>
      <p:bldP spid="63" grpId="0"/>
      <p:bldP spid="64" grpId="0"/>
      <p:bldP spid="66" grpId="0"/>
      <p:bldP spid="67" grpId="0"/>
      <p:bldP spid="68" grpId="0"/>
      <p:bldP spid="69" grpId="0"/>
      <p:bldP spid="70" grpId="0"/>
      <p:bldP spid="7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Скругленный прямоугольник 19"/>
          <p:cNvSpPr/>
          <p:nvPr/>
        </p:nvSpPr>
        <p:spPr>
          <a:xfrm>
            <a:off x="323850" y="692150"/>
            <a:ext cx="4895850" cy="360363"/>
          </a:xfrm>
          <a:prstGeom prst="roundRect">
            <a:avLst/>
          </a:prstGeom>
          <a:solidFill>
            <a:srgbClr val="74F87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291" name="Прямоугольник 11"/>
          <p:cNvSpPr>
            <a:spLocks noChangeArrowheads="1"/>
          </p:cNvSpPr>
          <p:nvPr/>
        </p:nvSpPr>
        <p:spPr bwMode="auto">
          <a:xfrm>
            <a:off x="250825" y="620713"/>
            <a:ext cx="8893175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 b="1">
                <a:latin typeface="Calibri" pitchFamily="34" charset="0"/>
              </a:rPr>
              <a:t>Четыре рубашки дешевле куртки на 8%. На сколько процентов пять рубашек дороже куртки?</a:t>
            </a:r>
          </a:p>
        </p:txBody>
      </p:sp>
      <p:grpSp>
        <p:nvGrpSpPr>
          <p:cNvPr id="12292" name="Group 4"/>
          <p:cNvGrpSpPr>
            <a:grpSpLocks/>
          </p:cNvGrpSpPr>
          <p:nvPr/>
        </p:nvGrpSpPr>
        <p:grpSpPr bwMode="auto">
          <a:xfrm>
            <a:off x="63500" y="76200"/>
            <a:ext cx="8991600" cy="6705600"/>
            <a:chOff x="168" y="176"/>
            <a:chExt cx="5408" cy="3928"/>
          </a:xfrm>
        </p:grpSpPr>
        <p:sp>
          <p:nvSpPr>
            <p:cNvPr id="12307" name="Freeform 5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>
                <a:gd name="T0" fmla="*/ 0 w 4864"/>
                <a:gd name="T1" fmla="*/ 0 h 1"/>
                <a:gd name="T2" fmla="*/ 4864 w 4864"/>
                <a:gd name="T3" fmla="*/ 0 h 1"/>
                <a:gd name="T4" fmla="*/ 0 60000 65536"/>
                <a:gd name="T5" fmla="*/ 0 60000 65536"/>
                <a:gd name="T6" fmla="*/ 0 w 4864"/>
                <a:gd name="T7" fmla="*/ 0 h 1"/>
                <a:gd name="T8" fmla="*/ 4864 w 4864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308" name="Freeform 6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>
                <a:gd name="T0" fmla="*/ 0 w 4848"/>
                <a:gd name="T1" fmla="*/ 0 h 1"/>
                <a:gd name="T2" fmla="*/ 4848 w 4848"/>
                <a:gd name="T3" fmla="*/ 0 h 1"/>
                <a:gd name="T4" fmla="*/ 0 60000 65536"/>
                <a:gd name="T5" fmla="*/ 0 60000 65536"/>
                <a:gd name="T6" fmla="*/ 0 w 4848"/>
                <a:gd name="T7" fmla="*/ 0 h 1"/>
                <a:gd name="T8" fmla="*/ 4848 w 484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309" name="Freeform 7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>
                <a:gd name="T0" fmla="*/ 0 w 1"/>
                <a:gd name="T1" fmla="*/ 0 h 3376"/>
                <a:gd name="T2" fmla="*/ 0 w 1"/>
                <a:gd name="T3" fmla="*/ 3376 h 3376"/>
                <a:gd name="T4" fmla="*/ 0 60000 65536"/>
                <a:gd name="T5" fmla="*/ 0 60000 65536"/>
                <a:gd name="T6" fmla="*/ 0 w 1"/>
                <a:gd name="T7" fmla="*/ 0 h 3376"/>
                <a:gd name="T8" fmla="*/ 1 w 1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310" name="Freeform 8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>
                <a:gd name="T0" fmla="*/ 0 w 16"/>
                <a:gd name="T1" fmla="*/ 0 h 3376"/>
                <a:gd name="T2" fmla="*/ 16 w 16"/>
                <a:gd name="T3" fmla="*/ 3376 h 3376"/>
                <a:gd name="T4" fmla="*/ 0 60000 65536"/>
                <a:gd name="T5" fmla="*/ 0 60000 65536"/>
                <a:gd name="T6" fmla="*/ 0 w 16"/>
                <a:gd name="T7" fmla="*/ 0 h 3376"/>
                <a:gd name="T8" fmla="*/ 16 w 16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311" name="Freeform 9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312" name="Freeform 10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313" name="Freeform 11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314" name="Freeform 12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2293" name="Прямоугольник 10"/>
          <p:cNvSpPr>
            <a:spLocks noChangeArrowheads="1"/>
          </p:cNvSpPr>
          <p:nvPr/>
        </p:nvSpPr>
        <p:spPr bwMode="auto">
          <a:xfrm>
            <a:off x="684213" y="188913"/>
            <a:ext cx="35052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solidFill>
                  <a:srgbClr val="7030A0"/>
                </a:solidFill>
                <a:latin typeface="Calibri" pitchFamily="34" charset="0"/>
              </a:rPr>
              <a:t>Прототип задания </a:t>
            </a:r>
            <a:r>
              <a:rPr lang="en-US" b="1">
                <a:solidFill>
                  <a:srgbClr val="7030A0"/>
                </a:solidFill>
                <a:latin typeface="Calibri" pitchFamily="34" charset="0"/>
              </a:rPr>
              <a:t>B13 (№ 99567)</a:t>
            </a:r>
          </a:p>
        </p:txBody>
      </p:sp>
      <p:sp>
        <p:nvSpPr>
          <p:cNvPr id="41986" name="Rectangle 2"/>
          <p:cNvSpPr>
            <a:spLocks noChangeArrowheads="1"/>
          </p:cNvSpPr>
          <p:nvPr/>
        </p:nvSpPr>
        <p:spPr bwMode="auto">
          <a:xfrm>
            <a:off x="323850" y="2487613"/>
            <a:ext cx="78486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b="1">
                <a:latin typeface="Calibri" pitchFamily="34" charset="0"/>
                <a:cs typeface="Times New Roman" pitchFamily="18" charset="0"/>
              </a:rPr>
              <a:t>Тогда стоимость четырех рубашек составляет 92%    от цены куртки, </a:t>
            </a:r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auto">
          <a:xfrm>
            <a:off x="323850" y="1412875"/>
            <a:ext cx="3773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Calibri" pitchFamily="34" charset="0"/>
                <a:cs typeface="Times New Roman" pitchFamily="18" charset="0"/>
              </a:rPr>
              <a:t>Пусть стоимость рубашки равна -</a:t>
            </a:r>
            <a:r>
              <a:rPr lang="ru-RU" sz="2400" b="1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х</a:t>
            </a:r>
            <a:r>
              <a:rPr lang="ru-RU" b="1">
                <a:latin typeface="Calibri" pitchFamily="34" charset="0"/>
                <a:cs typeface="Times New Roman" pitchFamily="18" charset="0"/>
              </a:rPr>
              <a:t>, </a:t>
            </a:r>
            <a:endParaRPr lang="ru-RU"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auto">
          <a:xfrm>
            <a:off x="4643438" y="1412875"/>
            <a:ext cx="22701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Calibri" pitchFamily="34" charset="0"/>
                <a:cs typeface="Times New Roman" pitchFamily="18" charset="0"/>
              </a:rPr>
              <a:t>стоимость куртки -</a:t>
            </a:r>
            <a:r>
              <a:rPr lang="ru-RU" sz="2400" b="1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у</a:t>
            </a:r>
            <a:r>
              <a:rPr lang="ru-RU" b="1">
                <a:latin typeface="Calibri" pitchFamily="34" charset="0"/>
                <a:cs typeface="Times New Roman" pitchFamily="18" charset="0"/>
              </a:rPr>
              <a:t>.</a:t>
            </a:r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323850" y="1844675"/>
            <a:ext cx="85693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latin typeface="Calibri" pitchFamily="34" charset="0"/>
                <a:cs typeface="Times New Roman" pitchFamily="18" charset="0"/>
              </a:rPr>
              <a:t>Как всегда, принимаем за сто процентов ту величину, с которой сравниваем, </a:t>
            </a:r>
            <a:endParaRPr lang="ru-RU"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2987675" y="2133600"/>
            <a:ext cx="22415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Calibri" pitchFamily="34" charset="0"/>
                <a:cs typeface="Times New Roman" pitchFamily="18" charset="0"/>
              </a:rPr>
              <a:t>то есть цену куртки. 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395288" y="2852738"/>
            <a:ext cx="45720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latin typeface="Calibri" pitchFamily="34" charset="0"/>
                <a:cs typeface="Times New Roman" pitchFamily="18" charset="0"/>
              </a:rPr>
              <a:t>то есть                   4</a:t>
            </a:r>
            <a:r>
              <a:rPr lang="ru-RU" sz="2400" b="1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х</a:t>
            </a:r>
            <a:r>
              <a:rPr lang="ru-RU" b="1">
                <a:latin typeface="Calibri" pitchFamily="34" charset="0"/>
                <a:cs typeface="Times New Roman" pitchFamily="18" charset="0"/>
              </a:rPr>
              <a:t>=0,92 от </a:t>
            </a:r>
            <a:r>
              <a:rPr lang="ru-RU" sz="2400" b="1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у</a:t>
            </a:r>
            <a:r>
              <a:rPr lang="ru-RU" b="1">
                <a:latin typeface="Calibri" pitchFamily="34" charset="0"/>
                <a:cs typeface="Times New Roman" pitchFamily="18" charset="0"/>
              </a:rPr>
              <a:t>.</a:t>
            </a:r>
            <a:endParaRPr lang="ru-RU"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23" name="Прямоугольник 22"/>
          <p:cNvSpPr>
            <a:spLocks noChangeArrowheads="1"/>
          </p:cNvSpPr>
          <p:nvPr/>
        </p:nvSpPr>
        <p:spPr bwMode="auto">
          <a:xfrm>
            <a:off x="395288" y="3213100"/>
            <a:ext cx="63912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latin typeface="Calibri" pitchFamily="34" charset="0"/>
                <a:cs typeface="Times New Roman" pitchFamily="18" charset="0"/>
              </a:rPr>
              <a:t>Стоимость одной рубашки — в 4 раза меньше: </a:t>
            </a:r>
            <a:endParaRPr lang="ru-RU"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24" name="Прямоугольник 23"/>
          <p:cNvSpPr>
            <a:spLocks noChangeArrowheads="1"/>
          </p:cNvSpPr>
          <p:nvPr/>
        </p:nvSpPr>
        <p:spPr bwMode="auto">
          <a:xfrm>
            <a:off x="468313" y="3573463"/>
            <a:ext cx="24828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х</a:t>
            </a:r>
            <a:r>
              <a:rPr lang="ru-RU" b="1">
                <a:latin typeface="Calibri" pitchFamily="34" charset="0"/>
                <a:cs typeface="Times New Roman" pitchFamily="18" charset="0"/>
              </a:rPr>
              <a:t>=0,23 одна рубашка , </a:t>
            </a:r>
            <a:endParaRPr lang="ru-RU"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25" name="Прямоугольник 24"/>
          <p:cNvSpPr>
            <a:spLocks noChangeArrowheads="1"/>
          </p:cNvSpPr>
          <p:nvPr/>
        </p:nvSpPr>
        <p:spPr bwMode="auto">
          <a:xfrm>
            <a:off x="468313" y="4005263"/>
            <a:ext cx="460851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latin typeface="Calibri" pitchFamily="34" charset="0"/>
                <a:cs typeface="Times New Roman" pitchFamily="18" charset="0"/>
              </a:rPr>
              <a:t>а стоимость пяти рубашек: </a:t>
            </a:r>
            <a:br>
              <a:rPr lang="ru-RU" b="1">
                <a:latin typeface="Calibri" pitchFamily="34" charset="0"/>
                <a:cs typeface="Times New Roman" pitchFamily="18" charset="0"/>
              </a:rPr>
            </a:br>
            <a:endParaRPr lang="ru-RU"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26" name="Прямоугольник 25"/>
          <p:cNvSpPr>
            <a:spLocks noChangeArrowheads="1"/>
          </p:cNvSpPr>
          <p:nvPr/>
        </p:nvSpPr>
        <p:spPr bwMode="auto">
          <a:xfrm>
            <a:off x="468313" y="4292600"/>
            <a:ext cx="51435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Calibri" pitchFamily="34" charset="0"/>
                <a:cs typeface="Times New Roman" pitchFamily="18" charset="0"/>
              </a:rPr>
              <a:t>5</a:t>
            </a:r>
            <a:r>
              <a:rPr lang="ru-RU" sz="2400" b="1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х</a:t>
            </a:r>
            <a:r>
              <a:rPr lang="ru-RU" b="1">
                <a:latin typeface="Calibri" pitchFamily="34" charset="0"/>
                <a:cs typeface="Times New Roman" pitchFamily="18" charset="0"/>
              </a:rPr>
              <a:t> =1,15         или         </a:t>
            </a:r>
            <a:r>
              <a:rPr lang="ru-RU" sz="2400" b="1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у</a:t>
            </a:r>
            <a:r>
              <a:rPr lang="ru-RU" b="1">
                <a:latin typeface="Calibri" pitchFamily="34" charset="0"/>
                <a:cs typeface="Times New Roman" pitchFamily="18" charset="0"/>
              </a:rPr>
              <a:t>=1,15·100      =&gt;     </a:t>
            </a:r>
            <a:r>
              <a:rPr lang="ru-RU" sz="2400" b="1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у</a:t>
            </a:r>
            <a:r>
              <a:rPr lang="ru-RU" b="1">
                <a:latin typeface="Calibri" pitchFamily="34" charset="0"/>
                <a:cs typeface="Times New Roman" pitchFamily="18" charset="0"/>
              </a:rPr>
              <a:t>=115%. </a:t>
            </a:r>
            <a:endParaRPr lang="ru-RU"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27" name="Прямоугольник 26"/>
          <p:cNvSpPr>
            <a:spLocks noChangeArrowheads="1"/>
          </p:cNvSpPr>
          <p:nvPr/>
        </p:nvSpPr>
        <p:spPr bwMode="auto">
          <a:xfrm>
            <a:off x="468313" y="4724400"/>
            <a:ext cx="79914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latin typeface="Calibri" pitchFamily="34" charset="0"/>
                <a:cs typeface="Times New Roman" pitchFamily="18" charset="0"/>
              </a:rPr>
              <a:t>Получили, что пять рубашек на 15%   дороже куртки. </a:t>
            </a:r>
            <a:endParaRPr lang="ru-RU"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49" name="Прямоугольник 48"/>
          <p:cNvSpPr>
            <a:spLocks noChangeArrowheads="1"/>
          </p:cNvSpPr>
          <p:nvPr/>
        </p:nvSpPr>
        <p:spPr bwMode="auto">
          <a:xfrm>
            <a:off x="1619250" y="5876925"/>
            <a:ext cx="29527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solidFill>
                  <a:srgbClr val="7030A0"/>
                </a:solidFill>
                <a:latin typeface="Calibri" pitchFamily="34" charset="0"/>
              </a:rPr>
              <a:t>ИЛИ      второе объяснение:</a:t>
            </a:r>
            <a:endParaRPr lang="ru-RU">
              <a:latin typeface="Calibri" pitchFamily="34" charset="0"/>
            </a:endParaRPr>
          </a:p>
        </p:txBody>
      </p:sp>
      <p:sp>
        <p:nvSpPr>
          <p:cNvPr id="50" name="Управляющая кнопка: далее 49">
            <a:hlinkClick r:id="" action="ppaction://hlinkshowjump?jump=nextslide" highlightClick="1"/>
          </p:cNvPr>
          <p:cNvSpPr/>
          <p:nvPr/>
        </p:nvSpPr>
        <p:spPr>
          <a:xfrm>
            <a:off x="8101013" y="6524625"/>
            <a:ext cx="647700" cy="333375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" dur="3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000"/>
                            </p:stCondLst>
                            <p:childTnLst>
                              <p:par>
                                <p:cTn id="18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5" dur="3000"/>
                                        <p:tgtEl>
                                          <p:spTgt spid="419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3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7" dur="3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7" dur="3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000"/>
                            </p:stCondLst>
                            <p:childTnLst>
                              <p:par>
                                <p:cTn id="4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1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0"/>
                            </p:stCondLst>
                            <p:childTnLst>
                              <p:par>
                                <p:cTn id="5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5" dur="3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0" dur="3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3000"/>
                            </p:stCondLst>
                            <p:childTnLst>
                              <p:par>
                                <p:cTn id="62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4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0" grpId="1" animBg="1"/>
      <p:bldP spid="41986" grpId="0"/>
      <p:bldP spid="16" grpId="0"/>
      <p:bldP spid="17" grpId="0"/>
      <p:bldP spid="18" grpId="0"/>
      <p:bldP spid="19" grpId="0"/>
      <p:bldP spid="22" grpId="0"/>
      <p:bldP spid="23" grpId="0"/>
      <p:bldP spid="24" grpId="0"/>
      <p:bldP spid="25" grpId="0"/>
      <p:bldP spid="26" grpId="0"/>
      <p:bldP spid="27" grpId="0"/>
      <p:bldP spid="4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Freeform 3"/>
          <p:cNvSpPr>
            <a:spLocks/>
          </p:cNvSpPr>
          <p:nvPr/>
        </p:nvSpPr>
        <p:spPr bwMode="auto">
          <a:xfrm>
            <a:off x="381000" y="457200"/>
            <a:ext cx="5575300" cy="406400"/>
          </a:xfrm>
          <a:custGeom>
            <a:avLst/>
            <a:gdLst>
              <a:gd name="T0" fmla="*/ 0 w 3512"/>
              <a:gd name="T1" fmla="*/ 25400 h 256"/>
              <a:gd name="T2" fmla="*/ 165100 w 3512"/>
              <a:gd name="T3" fmla="*/ 368300 h 256"/>
              <a:gd name="T4" fmla="*/ 5575300 w 3512"/>
              <a:gd name="T5" fmla="*/ 406400 h 256"/>
              <a:gd name="T6" fmla="*/ 5435600 w 3512"/>
              <a:gd name="T7" fmla="*/ 0 h 256"/>
              <a:gd name="T8" fmla="*/ 0 60000 65536"/>
              <a:gd name="T9" fmla="*/ 0 60000 65536"/>
              <a:gd name="T10" fmla="*/ 0 60000 65536"/>
              <a:gd name="T11" fmla="*/ 0 60000 65536"/>
              <a:gd name="T12" fmla="*/ 0 w 3512"/>
              <a:gd name="T13" fmla="*/ 0 h 256"/>
              <a:gd name="T14" fmla="*/ 3512 w 3512"/>
              <a:gd name="T15" fmla="*/ 256 h 25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512" h="256">
                <a:moveTo>
                  <a:pt x="0" y="16"/>
                </a:moveTo>
                <a:lnTo>
                  <a:pt x="104" y="232"/>
                </a:lnTo>
                <a:lnTo>
                  <a:pt x="3512" y="256"/>
                </a:lnTo>
                <a:lnTo>
                  <a:pt x="3424" y="0"/>
                </a:lnTo>
              </a:path>
            </a:pathLst>
          </a:custGeom>
          <a:solidFill>
            <a:srgbClr val="66FFFF">
              <a:alpha val="50980"/>
            </a:srgbClr>
          </a:solidFill>
          <a:ln w="9525">
            <a:solidFill>
              <a:srgbClr val="66FF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27" name="Text Box 2"/>
          <p:cNvSpPr txBox="1">
            <a:spLocks noChangeArrowheads="1"/>
          </p:cNvSpPr>
          <p:nvPr/>
        </p:nvSpPr>
        <p:spPr bwMode="auto">
          <a:xfrm>
            <a:off x="304800" y="442913"/>
            <a:ext cx="8686800" cy="762000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ru-RU" sz="2200">
                <a:latin typeface="Calibri" pitchFamily="34" charset="0"/>
              </a:rPr>
              <a:t>   </a:t>
            </a:r>
            <a:r>
              <a:rPr lang="ru-RU" sz="2200" b="1">
                <a:latin typeface="Calibri" pitchFamily="34" charset="0"/>
              </a:rPr>
              <a:t>Четыре рубашки дешевле куртки на 8%. На сколько процентов пять рубашек дороже куртки?</a:t>
            </a:r>
          </a:p>
        </p:txBody>
      </p:sp>
      <p:grpSp>
        <p:nvGrpSpPr>
          <p:cNvPr id="5128" name="Group 4"/>
          <p:cNvGrpSpPr>
            <a:grpSpLocks/>
          </p:cNvGrpSpPr>
          <p:nvPr/>
        </p:nvGrpSpPr>
        <p:grpSpPr bwMode="auto">
          <a:xfrm>
            <a:off x="63500" y="76200"/>
            <a:ext cx="8991600" cy="6705600"/>
            <a:chOff x="168" y="176"/>
            <a:chExt cx="5408" cy="3928"/>
          </a:xfrm>
        </p:grpSpPr>
        <p:sp>
          <p:nvSpPr>
            <p:cNvPr id="5150" name="Freeform 5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>
                <a:gd name="T0" fmla="*/ 0 w 4864"/>
                <a:gd name="T1" fmla="*/ 0 h 1"/>
                <a:gd name="T2" fmla="*/ 4864 w 4864"/>
                <a:gd name="T3" fmla="*/ 0 h 1"/>
                <a:gd name="T4" fmla="*/ 0 60000 65536"/>
                <a:gd name="T5" fmla="*/ 0 60000 65536"/>
                <a:gd name="T6" fmla="*/ 0 w 4864"/>
                <a:gd name="T7" fmla="*/ 0 h 1"/>
                <a:gd name="T8" fmla="*/ 4864 w 4864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51" name="Freeform 6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>
                <a:gd name="T0" fmla="*/ 0 w 4848"/>
                <a:gd name="T1" fmla="*/ 0 h 1"/>
                <a:gd name="T2" fmla="*/ 4848 w 4848"/>
                <a:gd name="T3" fmla="*/ 0 h 1"/>
                <a:gd name="T4" fmla="*/ 0 60000 65536"/>
                <a:gd name="T5" fmla="*/ 0 60000 65536"/>
                <a:gd name="T6" fmla="*/ 0 w 4848"/>
                <a:gd name="T7" fmla="*/ 0 h 1"/>
                <a:gd name="T8" fmla="*/ 4848 w 484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52" name="Freeform 7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>
                <a:gd name="T0" fmla="*/ 0 w 1"/>
                <a:gd name="T1" fmla="*/ 0 h 3376"/>
                <a:gd name="T2" fmla="*/ 0 w 1"/>
                <a:gd name="T3" fmla="*/ 3376 h 3376"/>
                <a:gd name="T4" fmla="*/ 0 60000 65536"/>
                <a:gd name="T5" fmla="*/ 0 60000 65536"/>
                <a:gd name="T6" fmla="*/ 0 w 1"/>
                <a:gd name="T7" fmla="*/ 0 h 3376"/>
                <a:gd name="T8" fmla="*/ 1 w 1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53" name="Freeform 8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>
                <a:gd name="T0" fmla="*/ 0 w 16"/>
                <a:gd name="T1" fmla="*/ 0 h 3376"/>
                <a:gd name="T2" fmla="*/ 16 w 16"/>
                <a:gd name="T3" fmla="*/ 3376 h 3376"/>
                <a:gd name="T4" fmla="*/ 0 60000 65536"/>
                <a:gd name="T5" fmla="*/ 0 60000 65536"/>
                <a:gd name="T6" fmla="*/ 0 w 16"/>
                <a:gd name="T7" fmla="*/ 0 h 3376"/>
                <a:gd name="T8" fmla="*/ 16 w 16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54" name="Freeform 9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55" name="Freeform 10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56" name="Freeform 11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57" name="Freeform 12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7445" name="Text Box 37"/>
          <p:cNvSpPr txBox="1">
            <a:spLocks noChangeArrowheads="1"/>
          </p:cNvSpPr>
          <p:nvPr/>
        </p:nvSpPr>
        <p:spPr bwMode="auto">
          <a:xfrm>
            <a:off x="609600" y="152400"/>
            <a:ext cx="23780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rgbClr val="66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Задача </a:t>
            </a:r>
            <a:r>
              <a:rPr lang="en-US" b="1" dirty="0">
                <a:solidFill>
                  <a:srgbClr val="7030A0"/>
                </a:solidFill>
                <a:latin typeface="+mn-lt"/>
                <a:cs typeface="+mn-cs"/>
              </a:rPr>
              <a:t>B13 (№ 99567)</a:t>
            </a:r>
            <a:endParaRPr lang="ru-RU" b="1" dirty="0">
              <a:solidFill>
                <a:srgbClr val="6600C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17446" name="Rectangle 38"/>
          <p:cNvSpPr>
            <a:spLocks noChangeArrowheads="1"/>
          </p:cNvSpPr>
          <p:nvPr/>
        </p:nvSpPr>
        <p:spPr bwMode="auto">
          <a:xfrm>
            <a:off x="304800" y="1143000"/>
            <a:ext cx="6858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+mn-lt"/>
                <a:cs typeface="+mn-cs"/>
              </a:rPr>
              <a:t>Пусть </a:t>
            </a:r>
            <a:r>
              <a:rPr lang="ru-RU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4</a:t>
            </a:r>
            <a:r>
              <a:rPr lang="en-US" sz="32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a</a:t>
            </a:r>
            <a:r>
              <a:rPr lang="ru-RU" dirty="0">
                <a:latin typeface="+mn-lt"/>
                <a:cs typeface="+mn-cs"/>
              </a:rPr>
              <a:t> - стоимость 4-х рубашек </a:t>
            </a:r>
            <a:r>
              <a:rPr lang="en-US" sz="36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b </a:t>
            </a:r>
            <a:r>
              <a:rPr lang="ru-RU" dirty="0">
                <a:latin typeface="+mn-lt"/>
                <a:cs typeface="+mn-cs"/>
              </a:rPr>
              <a:t>- стоимость куртки</a:t>
            </a:r>
          </a:p>
        </p:txBody>
      </p:sp>
      <p:grpSp>
        <p:nvGrpSpPr>
          <p:cNvPr id="3" name="Group 88"/>
          <p:cNvGrpSpPr>
            <a:grpSpLocks/>
          </p:cNvGrpSpPr>
          <p:nvPr/>
        </p:nvGrpSpPr>
        <p:grpSpPr bwMode="auto">
          <a:xfrm>
            <a:off x="304800" y="2011363"/>
            <a:ext cx="609600" cy="1220787"/>
            <a:chOff x="192" y="1267"/>
            <a:chExt cx="384" cy="769"/>
          </a:xfrm>
        </p:grpSpPr>
        <p:sp>
          <p:nvSpPr>
            <p:cNvPr id="17466" name="Rectangle 58"/>
            <p:cNvSpPr>
              <a:spLocks noChangeArrowheads="1"/>
            </p:cNvSpPr>
            <p:nvPr/>
          </p:nvSpPr>
          <p:spPr bwMode="auto">
            <a:xfrm>
              <a:off x="192" y="1267"/>
              <a:ext cx="38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3200" b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+mn-cs"/>
                </a:rPr>
                <a:t>4</a:t>
              </a:r>
              <a:r>
                <a:rPr lang="en-US" sz="3200" b="1" i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+mn-cs"/>
                </a:rPr>
                <a:t>a</a:t>
              </a:r>
              <a:endParaRPr lang="ru-RU" dirty="0">
                <a:latin typeface="+mn-lt"/>
                <a:cs typeface="+mn-cs"/>
              </a:endParaRPr>
            </a:p>
          </p:txBody>
        </p:sp>
        <p:sp>
          <p:nvSpPr>
            <p:cNvPr id="17467" name="Rectangle 59"/>
            <p:cNvSpPr>
              <a:spLocks noChangeArrowheads="1"/>
            </p:cNvSpPr>
            <p:nvPr/>
          </p:nvSpPr>
          <p:spPr bwMode="auto">
            <a:xfrm>
              <a:off x="240" y="1632"/>
              <a:ext cx="288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600" b="1" i="1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+mn-cs"/>
                </a:rPr>
                <a:t>b</a:t>
              </a:r>
              <a:endParaRPr lang="ru-RU">
                <a:latin typeface="+mn-lt"/>
                <a:cs typeface="+mn-cs"/>
              </a:endParaRPr>
            </a:p>
          </p:txBody>
        </p:sp>
      </p:grpSp>
      <p:grpSp>
        <p:nvGrpSpPr>
          <p:cNvPr id="4" name="Group 87"/>
          <p:cNvGrpSpPr>
            <a:grpSpLocks/>
          </p:cNvGrpSpPr>
          <p:nvPr/>
        </p:nvGrpSpPr>
        <p:grpSpPr bwMode="auto">
          <a:xfrm>
            <a:off x="914400" y="2120900"/>
            <a:ext cx="4584700" cy="457200"/>
            <a:chOff x="576" y="1336"/>
            <a:chExt cx="2888" cy="288"/>
          </a:xfrm>
        </p:grpSpPr>
        <p:sp>
          <p:nvSpPr>
            <p:cNvPr id="5146" name="Rectangle 60"/>
            <p:cNvSpPr>
              <a:spLocks noChangeArrowheads="1"/>
            </p:cNvSpPr>
            <p:nvPr/>
          </p:nvSpPr>
          <p:spPr bwMode="auto">
            <a:xfrm>
              <a:off x="872" y="1376"/>
              <a:ext cx="25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r>
                <a:rPr lang="ru-RU">
                  <a:latin typeface="Calibri" pitchFamily="34" charset="0"/>
                </a:rPr>
                <a:t>на 8%, т.е. составляет 0,92 части от</a:t>
              </a:r>
            </a:p>
          </p:txBody>
        </p:sp>
        <p:sp>
          <p:nvSpPr>
            <p:cNvPr id="17469" name="Oval 61"/>
            <p:cNvSpPr>
              <a:spLocks noChangeArrowheads="1"/>
            </p:cNvSpPr>
            <p:nvPr/>
          </p:nvSpPr>
          <p:spPr bwMode="auto">
            <a:xfrm>
              <a:off x="576" y="1336"/>
              <a:ext cx="288" cy="288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chemeClr val="accent1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600" b="1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+mn-lt"/>
                  <a:cs typeface="+mn-cs"/>
                </a:rPr>
                <a:t>&lt;</a:t>
              </a:r>
              <a:endParaRPr lang="ru-RU" sz="36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endParaRPr>
            </a:p>
          </p:txBody>
        </p:sp>
      </p:grpSp>
      <p:sp>
        <p:nvSpPr>
          <p:cNvPr id="17470" name="Freeform 62"/>
          <p:cNvSpPr>
            <a:spLocks/>
          </p:cNvSpPr>
          <p:nvPr/>
        </p:nvSpPr>
        <p:spPr bwMode="auto">
          <a:xfrm>
            <a:off x="965200" y="2362200"/>
            <a:ext cx="4673600" cy="596900"/>
          </a:xfrm>
          <a:custGeom>
            <a:avLst/>
            <a:gdLst>
              <a:gd name="T0" fmla="*/ 4508500 w 2944"/>
              <a:gd name="T1" fmla="*/ 0 h 376"/>
              <a:gd name="T2" fmla="*/ 4662488 w 2944"/>
              <a:gd name="T3" fmla="*/ 0 h 376"/>
              <a:gd name="T4" fmla="*/ 4673600 w 2944"/>
              <a:gd name="T5" fmla="*/ 558800 h 376"/>
              <a:gd name="T6" fmla="*/ 0 w 2944"/>
              <a:gd name="T7" fmla="*/ 596900 h 376"/>
              <a:gd name="T8" fmla="*/ 0 60000 65536"/>
              <a:gd name="T9" fmla="*/ 0 60000 65536"/>
              <a:gd name="T10" fmla="*/ 0 60000 65536"/>
              <a:gd name="T11" fmla="*/ 0 60000 65536"/>
              <a:gd name="T12" fmla="*/ 0 w 2944"/>
              <a:gd name="T13" fmla="*/ 0 h 376"/>
              <a:gd name="T14" fmla="*/ 2944 w 2944"/>
              <a:gd name="T15" fmla="*/ 376 h 37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44" h="376">
                <a:moveTo>
                  <a:pt x="2840" y="0"/>
                </a:moveTo>
                <a:lnTo>
                  <a:pt x="2937" y="0"/>
                </a:lnTo>
                <a:lnTo>
                  <a:pt x="2944" y="352"/>
                </a:lnTo>
                <a:lnTo>
                  <a:pt x="0" y="376"/>
                </a:lnTo>
              </a:path>
            </a:pathLst>
          </a:custGeom>
          <a:noFill/>
          <a:ln w="19050">
            <a:solidFill>
              <a:srgbClr val="0099FF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ru-RU"/>
          </a:p>
        </p:txBody>
      </p:sp>
      <p:grpSp>
        <p:nvGrpSpPr>
          <p:cNvPr id="5" name="Group 65"/>
          <p:cNvGrpSpPr>
            <a:grpSpLocks/>
          </p:cNvGrpSpPr>
          <p:nvPr/>
        </p:nvGrpSpPr>
        <p:grpSpPr bwMode="auto">
          <a:xfrm>
            <a:off x="6223000" y="1993900"/>
            <a:ext cx="2044700" cy="641350"/>
            <a:chOff x="720" y="2472"/>
            <a:chExt cx="1288" cy="404"/>
          </a:xfrm>
        </p:grpSpPr>
        <p:sp>
          <p:nvSpPr>
            <p:cNvPr id="17471" name="Rectangle 63"/>
            <p:cNvSpPr>
              <a:spLocks noChangeArrowheads="1"/>
            </p:cNvSpPr>
            <p:nvPr/>
          </p:nvSpPr>
          <p:spPr bwMode="auto">
            <a:xfrm>
              <a:off x="720" y="2496"/>
              <a:ext cx="1152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3200" b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+mn-cs"/>
                </a:rPr>
                <a:t>4</a:t>
              </a:r>
              <a:r>
                <a:rPr lang="en-US" sz="3200" b="1" i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+mn-cs"/>
                </a:rPr>
                <a:t>a = </a:t>
              </a:r>
              <a:r>
                <a:rPr lang="en-US" sz="3200" b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+mn-cs"/>
                </a:rPr>
                <a:t>0,92</a:t>
              </a:r>
              <a:endParaRPr lang="ru-RU" dirty="0">
                <a:latin typeface="+mn-lt"/>
                <a:cs typeface="+mn-cs"/>
              </a:endParaRPr>
            </a:p>
          </p:txBody>
        </p:sp>
        <p:sp>
          <p:nvSpPr>
            <p:cNvPr id="17472" name="Rectangle 64"/>
            <p:cNvSpPr>
              <a:spLocks noChangeArrowheads="1"/>
            </p:cNvSpPr>
            <p:nvPr/>
          </p:nvSpPr>
          <p:spPr bwMode="auto">
            <a:xfrm>
              <a:off x="1720" y="2472"/>
              <a:ext cx="288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600" b="1" i="1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+mn-cs"/>
                </a:rPr>
                <a:t>b</a:t>
              </a:r>
              <a:endParaRPr lang="ru-RU">
                <a:latin typeface="+mn-lt"/>
                <a:cs typeface="+mn-cs"/>
              </a:endParaRPr>
            </a:p>
          </p:txBody>
        </p:sp>
      </p:grpSp>
      <p:grpSp>
        <p:nvGrpSpPr>
          <p:cNvPr id="6" name="Group 69"/>
          <p:cNvGrpSpPr>
            <a:grpSpLocks/>
          </p:cNvGrpSpPr>
          <p:nvPr/>
        </p:nvGrpSpPr>
        <p:grpSpPr bwMode="auto">
          <a:xfrm>
            <a:off x="6426200" y="2578100"/>
            <a:ext cx="1841500" cy="641350"/>
            <a:chOff x="720" y="2928"/>
            <a:chExt cx="1160" cy="404"/>
          </a:xfrm>
        </p:grpSpPr>
        <p:sp>
          <p:nvSpPr>
            <p:cNvPr id="17475" name="Rectangle 67"/>
            <p:cNvSpPr>
              <a:spLocks noChangeArrowheads="1"/>
            </p:cNvSpPr>
            <p:nvPr/>
          </p:nvSpPr>
          <p:spPr bwMode="auto">
            <a:xfrm>
              <a:off x="720" y="2952"/>
              <a:ext cx="1152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200" b="1" i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+mn-cs"/>
                </a:rPr>
                <a:t>a = </a:t>
              </a:r>
              <a:r>
                <a:rPr lang="en-US" sz="3200" b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+mn-cs"/>
                </a:rPr>
                <a:t>0,23</a:t>
              </a:r>
              <a:endParaRPr lang="ru-RU" dirty="0">
                <a:latin typeface="+mn-lt"/>
                <a:cs typeface="+mn-cs"/>
              </a:endParaRPr>
            </a:p>
          </p:txBody>
        </p:sp>
        <p:sp>
          <p:nvSpPr>
            <p:cNvPr id="17476" name="Rectangle 68"/>
            <p:cNvSpPr>
              <a:spLocks noChangeArrowheads="1"/>
            </p:cNvSpPr>
            <p:nvPr/>
          </p:nvSpPr>
          <p:spPr bwMode="auto">
            <a:xfrm>
              <a:off x="1592" y="2928"/>
              <a:ext cx="288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600" b="1" i="1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+mn-cs"/>
                </a:rPr>
                <a:t>b</a:t>
              </a:r>
              <a:endParaRPr lang="ru-RU">
                <a:latin typeface="+mn-lt"/>
                <a:cs typeface="+mn-cs"/>
              </a:endParaRPr>
            </a:p>
          </p:txBody>
        </p:sp>
      </p:grpSp>
      <p:grpSp>
        <p:nvGrpSpPr>
          <p:cNvPr id="7" name="Group 73"/>
          <p:cNvGrpSpPr>
            <a:grpSpLocks/>
          </p:cNvGrpSpPr>
          <p:nvPr/>
        </p:nvGrpSpPr>
        <p:grpSpPr bwMode="auto">
          <a:xfrm>
            <a:off x="8216900" y="1955800"/>
            <a:ext cx="876300" cy="685800"/>
            <a:chOff x="1968" y="2448"/>
            <a:chExt cx="552" cy="432"/>
          </a:xfrm>
        </p:grpSpPr>
        <p:sp>
          <p:nvSpPr>
            <p:cNvPr id="17479" name="Rectangle 71"/>
            <p:cNvSpPr>
              <a:spLocks noChangeArrowheads="1"/>
            </p:cNvSpPr>
            <p:nvPr/>
          </p:nvSpPr>
          <p:spPr bwMode="auto">
            <a:xfrm>
              <a:off x="2040" y="2464"/>
              <a:ext cx="480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3600" b="1" dirty="0">
                  <a:solidFill>
                    <a:srgbClr val="6600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+mn-cs"/>
                </a:rPr>
                <a:t>:</a:t>
              </a:r>
              <a:r>
                <a:rPr lang="en-US" sz="3600" b="1" dirty="0">
                  <a:solidFill>
                    <a:srgbClr val="6600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+mn-cs"/>
                </a:rPr>
                <a:t>4</a:t>
              </a:r>
              <a:endParaRPr lang="ru-RU" sz="2200" dirty="0">
                <a:solidFill>
                  <a:srgbClr val="6600CC"/>
                </a:solidFill>
                <a:latin typeface="+mn-lt"/>
                <a:cs typeface="+mn-cs"/>
              </a:endParaRPr>
            </a:p>
          </p:txBody>
        </p:sp>
        <p:sp>
          <p:nvSpPr>
            <p:cNvPr id="5141" name="Line 72"/>
            <p:cNvSpPr>
              <a:spLocks noChangeShapeType="1"/>
            </p:cNvSpPr>
            <p:nvPr/>
          </p:nvSpPr>
          <p:spPr bwMode="auto">
            <a:xfrm flipH="1">
              <a:off x="1968" y="2448"/>
              <a:ext cx="144" cy="432"/>
            </a:xfrm>
            <a:prstGeom prst="line">
              <a:avLst/>
            </a:prstGeom>
            <a:noFill/>
            <a:ln w="1905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7482" name="Rectangle 74"/>
          <p:cNvSpPr>
            <a:spLocks noChangeArrowheads="1"/>
          </p:cNvSpPr>
          <p:nvPr/>
        </p:nvSpPr>
        <p:spPr bwMode="auto">
          <a:xfrm>
            <a:off x="381000" y="3657600"/>
            <a:ext cx="838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>
                <a:latin typeface="Calibri" pitchFamily="34" charset="0"/>
              </a:rPr>
              <a:t>Найдем процентное отношение стоимости 5 рубашек к стоимости куртки</a:t>
            </a:r>
          </a:p>
        </p:txBody>
      </p:sp>
      <p:graphicFrame>
        <p:nvGraphicFramePr>
          <p:cNvPr id="17491" name="Object 2"/>
          <p:cNvGraphicFramePr>
            <a:graphicFrameLocks noChangeAspect="1"/>
          </p:cNvGraphicFramePr>
          <p:nvPr/>
        </p:nvGraphicFramePr>
        <p:xfrm>
          <a:off x="457200" y="4267200"/>
          <a:ext cx="2057400" cy="1081088"/>
        </p:xfrm>
        <a:graphic>
          <a:graphicData uri="http://schemas.openxmlformats.org/presentationml/2006/ole">
            <p:oleObj spid="_x0000_s5122" name="Формула" r:id="rId4" imgW="749160" imgH="393480" progId="Equation.3">
              <p:embed/>
            </p:oleObj>
          </a:graphicData>
        </a:graphic>
      </p:graphicFrame>
      <p:graphicFrame>
        <p:nvGraphicFramePr>
          <p:cNvPr id="17492" name="Object 3"/>
          <p:cNvGraphicFramePr>
            <a:graphicFrameLocks noChangeAspect="1"/>
          </p:cNvGraphicFramePr>
          <p:nvPr/>
        </p:nvGraphicFramePr>
        <p:xfrm>
          <a:off x="2514600" y="4267200"/>
          <a:ext cx="2998788" cy="1081088"/>
        </p:xfrm>
        <a:graphic>
          <a:graphicData uri="http://schemas.openxmlformats.org/presentationml/2006/ole">
            <p:oleObj spid="_x0000_s5123" name="Формула" r:id="rId5" imgW="1091880" imgH="393480" progId="Equation.3">
              <p:embed/>
            </p:oleObj>
          </a:graphicData>
        </a:graphic>
      </p:graphicFrame>
      <p:graphicFrame>
        <p:nvGraphicFramePr>
          <p:cNvPr id="17493" name="Object 4"/>
          <p:cNvGraphicFramePr>
            <a:graphicFrameLocks noChangeAspect="1"/>
          </p:cNvGraphicFramePr>
          <p:nvPr/>
        </p:nvGraphicFramePr>
        <p:xfrm>
          <a:off x="5578475" y="4552950"/>
          <a:ext cx="2686050" cy="558800"/>
        </p:xfrm>
        <a:graphic>
          <a:graphicData uri="http://schemas.openxmlformats.org/presentationml/2006/ole">
            <p:oleObj spid="_x0000_s5124" name="Формула" r:id="rId6" imgW="977760" imgH="203040" progId="Equation.3">
              <p:embed/>
            </p:oleObj>
          </a:graphicData>
        </a:graphic>
      </p:graphicFrame>
      <p:graphicFrame>
        <p:nvGraphicFramePr>
          <p:cNvPr id="17494" name="Object 5"/>
          <p:cNvGraphicFramePr>
            <a:graphicFrameLocks noChangeAspect="1"/>
          </p:cNvGraphicFramePr>
          <p:nvPr/>
        </p:nvGraphicFramePr>
        <p:xfrm>
          <a:off x="457200" y="5638800"/>
          <a:ext cx="2616200" cy="488950"/>
        </p:xfrm>
        <a:graphic>
          <a:graphicData uri="http://schemas.openxmlformats.org/presentationml/2006/ole">
            <p:oleObj spid="_x0000_s5125" name="Формула" r:id="rId7" imgW="952200" imgH="177480" progId="Equation.3">
              <p:embed/>
            </p:oleObj>
          </a:graphicData>
        </a:graphic>
      </p:graphicFrame>
      <p:sp>
        <p:nvSpPr>
          <p:cNvPr id="17497" name="Rectangle 89"/>
          <p:cNvSpPr>
            <a:spLocks noChangeArrowheads="1"/>
          </p:cNvSpPr>
          <p:nvPr/>
        </p:nvSpPr>
        <p:spPr bwMode="auto">
          <a:xfrm>
            <a:off x="762000" y="6324600"/>
            <a:ext cx="3581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>
                <a:latin typeface="Calibri" pitchFamily="34" charset="0"/>
              </a:rPr>
              <a:t>5 </a:t>
            </a:r>
            <a:r>
              <a:rPr lang="ru-RU">
                <a:latin typeface="Calibri" pitchFamily="34" charset="0"/>
              </a:rPr>
              <a:t>рубашек дороже</a:t>
            </a:r>
            <a:r>
              <a:rPr lang="en-US">
                <a:latin typeface="Calibri" pitchFamily="34" charset="0"/>
              </a:rPr>
              <a:t> </a:t>
            </a:r>
            <a:r>
              <a:rPr lang="ru-RU">
                <a:latin typeface="Calibri" pitchFamily="34" charset="0"/>
              </a:rPr>
              <a:t>куртки </a:t>
            </a:r>
            <a:r>
              <a:rPr lang="en-US">
                <a:latin typeface="Calibri" pitchFamily="34" charset="0"/>
              </a:rPr>
              <a:t>15%</a:t>
            </a:r>
            <a:endParaRPr lang="ru-RU">
              <a:latin typeface="Calibri" pitchFamily="34" charset="0"/>
            </a:endParaRPr>
          </a:p>
        </p:txBody>
      </p:sp>
      <p:sp>
        <p:nvSpPr>
          <p:cNvPr id="58" name="Управляющая кнопка: далее 57">
            <a:hlinkClick r:id="" action="ppaction://hlinkshowjump?jump=nextslide" highlightClick="1"/>
          </p:cNvPr>
          <p:cNvSpPr/>
          <p:nvPr/>
        </p:nvSpPr>
        <p:spPr>
          <a:xfrm>
            <a:off x="8101013" y="6524625"/>
            <a:ext cx="647700" cy="333375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17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1000"/>
                                        <p:tgtEl>
                                          <p:spTgt spid="17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2000"/>
                                        <p:tgtEl>
                                          <p:spTgt spid="17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2000"/>
                                        <p:tgtEl>
                                          <p:spTgt spid="17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2000"/>
                                        <p:tgtEl>
                                          <p:spTgt spid="17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2000"/>
                                        <p:tgtEl>
                                          <p:spTgt spid="17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3000"/>
                                        <p:tgtEl>
                                          <p:spTgt spid="17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2000"/>
                                        <p:tgtEl>
                                          <p:spTgt spid="17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animBg="1"/>
      <p:bldP spid="17446" grpId="0"/>
      <p:bldP spid="17470" grpId="0" animBg="1"/>
      <p:bldP spid="17482" grpId="0"/>
      <p:bldP spid="1749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179388" y="476250"/>
            <a:ext cx="8686800" cy="1785938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Calibri" pitchFamily="34" charset="0"/>
              </a:rPr>
              <a:t>   </a:t>
            </a:r>
            <a:r>
              <a:rPr lang="ru-RU" sz="2200" b="1">
                <a:latin typeface="Calibri" pitchFamily="34" charset="0"/>
              </a:rPr>
              <a:t>Семья состоит из мужа, жены и их дочери студентки. Если бы зарплата мужа увеличилась вдвое, общий доход семьи вырос бы на 67%. Если бы стипендия дочери уменьшилась втрое, общий доход семьи сократился бы на 4%. Сколько процентов от общего дохода семьи составляет зарплата жены?</a:t>
            </a:r>
          </a:p>
        </p:txBody>
      </p:sp>
      <p:grpSp>
        <p:nvGrpSpPr>
          <p:cNvPr id="13315" name="Group 4"/>
          <p:cNvGrpSpPr>
            <a:grpSpLocks/>
          </p:cNvGrpSpPr>
          <p:nvPr/>
        </p:nvGrpSpPr>
        <p:grpSpPr bwMode="auto">
          <a:xfrm>
            <a:off x="63500" y="76200"/>
            <a:ext cx="8991600" cy="6705600"/>
            <a:chOff x="168" y="176"/>
            <a:chExt cx="5408" cy="3928"/>
          </a:xfrm>
        </p:grpSpPr>
        <p:sp>
          <p:nvSpPr>
            <p:cNvPr id="13322" name="Freeform 5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>
                <a:gd name="T0" fmla="*/ 0 w 4864"/>
                <a:gd name="T1" fmla="*/ 0 h 1"/>
                <a:gd name="T2" fmla="*/ 4864 w 4864"/>
                <a:gd name="T3" fmla="*/ 0 h 1"/>
                <a:gd name="T4" fmla="*/ 0 60000 65536"/>
                <a:gd name="T5" fmla="*/ 0 60000 65536"/>
                <a:gd name="T6" fmla="*/ 0 w 4864"/>
                <a:gd name="T7" fmla="*/ 0 h 1"/>
                <a:gd name="T8" fmla="*/ 4864 w 4864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23" name="Freeform 6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>
                <a:gd name="T0" fmla="*/ 0 w 4848"/>
                <a:gd name="T1" fmla="*/ 0 h 1"/>
                <a:gd name="T2" fmla="*/ 4848 w 4848"/>
                <a:gd name="T3" fmla="*/ 0 h 1"/>
                <a:gd name="T4" fmla="*/ 0 60000 65536"/>
                <a:gd name="T5" fmla="*/ 0 60000 65536"/>
                <a:gd name="T6" fmla="*/ 0 w 4848"/>
                <a:gd name="T7" fmla="*/ 0 h 1"/>
                <a:gd name="T8" fmla="*/ 4848 w 484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24" name="Freeform 7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>
                <a:gd name="T0" fmla="*/ 0 w 1"/>
                <a:gd name="T1" fmla="*/ 0 h 3376"/>
                <a:gd name="T2" fmla="*/ 0 w 1"/>
                <a:gd name="T3" fmla="*/ 3376 h 3376"/>
                <a:gd name="T4" fmla="*/ 0 60000 65536"/>
                <a:gd name="T5" fmla="*/ 0 60000 65536"/>
                <a:gd name="T6" fmla="*/ 0 w 1"/>
                <a:gd name="T7" fmla="*/ 0 h 3376"/>
                <a:gd name="T8" fmla="*/ 1 w 1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25" name="Freeform 8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>
                <a:gd name="T0" fmla="*/ 0 w 16"/>
                <a:gd name="T1" fmla="*/ 0 h 3376"/>
                <a:gd name="T2" fmla="*/ 16 w 16"/>
                <a:gd name="T3" fmla="*/ 3376 h 3376"/>
                <a:gd name="T4" fmla="*/ 0 60000 65536"/>
                <a:gd name="T5" fmla="*/ 0 60000 65536"/>
                <a:gd name="T6" fmla="*/ 0 w 16"/>
                <a:gd name="T7" fmla="*/ 0 h 3376"/>
                <a:gd name="T8" fmla="*/ 16 w 16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26" name="Freeform 9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27" name="Freeform 10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28" name="Freeform 11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29" name="Freeform 12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9490" name="Text Box 34"/>
          <p:cNvSpPr txBox="1">
            <a:spLocks noChangeArrowheads="1"/>
          </p:cNvSpPr>
          <p:nvPr/>
        </p:nvSpPr>
        <p:spPr bwMode="auto">
          <a:xfrm>
            <a:off x="609600" y="152400"/>
            <a:ext cx="35306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rgbClr val="7030A0"/>
                </a:solidFill>
                <a:latin typeface="+mn-lt"/>
                <a:cs typeface="+mn-cs"/>
              </a:rPr>
              <a:t>Прототип задания </a:t>
            </a:r>
            <a:r>
              <a:rPr lang="en-US" b="1" dirty="0">
                <a:solidFill>
                  <a:srgbClr val="7030A0"/>
                </a:solidFill>
                <a:latin typeface="+mn-lt"/>
                <a:cs typeface="+mn-cs"/>
              </a:rPr>
              <a:t>B13 (№ 99568)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rgbClr val="66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.</a:t>
            </a:r>
          </a:p>
        </p:txBody>
      </p:sp>
      <p:sp>
        <p:nvSpPr>
          <p:cNvPr id="19513" name="Text Box 57"/>
          <p:cNvSpPr txBox="1">
            <a:spLocks noChangeArrowheads="1"/>
          </p:cNvSpPr>
          <p:nvPr/>
        </p:nvSpPr>
        <p:spPr bwMode="auto">
          <a:xfrm>
            <a:off x="250825" y="2349500"/>
            <a:ext cx="8686800" cy="1006475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>
                <a:latin typeface="Calibri" pitchFamily="34" charset="0"/>
              </a:rPr>
              <a:t>То, что если бы зарплата мужа увеличилась вдвое и при этом общий доход семьи вырос бы на 67%, означает, что зарплата мужа составляет 67% совокупного дохода семьи.</a:t>
            </a:r>
          </a:p>
        </p:txBody>
      </p:sp>
      <p:sp>
        <p:nvSpPr>
          <p:cNvPr id="19516" name="Text Box 60"/>
          <p:cNvSpPr txBox="1">
            <a:spLocks noChangeArrowheads="1"/>
          </p:cNvSpPr>
          <p:nvPr/>
        </p:nvSpPr>
        <p:spPr bwMode="auto">
          <a:xfrm>
            <a:off x="250825" y="3500438"/>
            <a:ext cx="8686800" cy="1616075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>
                <a:latin typeface="Calibri" pitchFamily="34" charset="0"/>
              </a:rPr>
              <a:t>То, что если бы стипендия дочери уменьшилась втрое и при этом общий доход семьи сократился бы на 4%, означает, что доля уменьшения (</a:t>
            </a:r>
            <a:r>
              <a:rPr lang="ru-RU" sz="2000" b="1">
                <a:latin typeface="Calibri" pitchFamily="34" charset="0"/>
              </a:rPr>
              <a:t>а именно - две трети</a:t>
            </a:r>
            <a:r>
              <a:rPr lang="ru-RU" sz="2000">
                <a:latin typeface="Calibri" pitchFamily="34" charset="0"/>
              </a:rPr>
              <a:t> ее стипендии) составляет 4% </a:t>
            </a:r>
            <a:r>
              <a:rPr lang="ru-RU">
                <a:latin typeface="Calibri" pitchFamily="34" charset="0"/>
              </a:rPr>
              <a:t>дохода семьи,</a:t>
            </a:r>
            <a:r>
              <a:rPr lang="ru-RU" sz="2000">
                <a:latin typeface="Calibri" pitchFamily="34" charset="0"/>
              </a:rPr>
              <a:t> одна треть 2% дохода семьи, и тем самым вся ее стипендия - 6%. </a:t>
            </a:r>
          </a:p>
        </p:txBody>
      </p:sp>
      <p:sp>
        <p:nvSpPr>
          <p:cNvPr id="19517" name="Text Box 61"/>
          <p:cNvSpPr txBox="1">
            <a:spLocks noChangeArrowheads="1"/>
          </p:cNvSpPr>
          <p:nvPr/>
        </p:nvSpPr>
        <p:spPr bwMode="auto">
          <a:xfrm>
            <a:off x="381000" y="5105400"/>
            <a:ext cx="8686800" cy="701675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>
                <a:latin typeface="Calibri" pitchFamily="34" charset="0"/>
              </a:rPr>
              <a:t>Таким образом, муж и дочь вместе получают доход 67%+6%=73% , а жена соответственно 100%-73%=27%</a:t>
            </a:r>
          </a:p>
        </p:txBody>
      </p:sp>
      <p:sp>
        <p:nvSpPr>
          <p:cNvPr id="13320" name="Прямоугольник 36"/>
          <p:cNvSpPr>
            <a:spLocks noChangeArrowheads="1"/>
          </p:cNvSpPr>
          <p:nvPr/>
        </p:nvSpPr>
        <p:spPr bwMode="auto">
          <a:xfrm>
            <a:off x="4787900" y="1916113"/>
            <a:ext cx="17033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solidFill>
                  <a:srgbClr val="FF0000"/>
                </a:solidFill>
                <a:latin typeface="Calibri" pitchFamily="34" charset="0"/>
              </a:rPr>
              <a:t>Второй способ:</a:t>
            </a:r>
            <a:endParaRPr lang="en-US" b="1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38" name="Управляющая кнопка: далее 37">
            <a:hlinkClick r:id="" action="ppaction://hlinkshowjump?jump=nextslide" highlightClick="1"/>
          </p:cNvPr>
          <p:cNvSpPr/>
          <p:nvPr/>
        </p:nvSpPr>
        <p:spPr>
          <a:xfrm>
            <a:off x="8101013" y="6524625"/>
            <a:ext cx="647700" cy="333375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9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19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19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513" grpId="0"/>
      <p:bldP spid="19516" grpId="0"/>
      <p:bldP spid="19517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898</TotalTime>
  <Words>1322</Words>
  <Application>Microsoft Office PowerPoint</Application>
  <PresentationFormat>Экран (4:3)</PresentationFormat>
  <Paragraphs>239</Paragraphs>
  <Slides>13</Slides>
  <Notes>9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Arial</vt:lpstr>
      <vt:lpstr>Calibri</vt:lpstr>
      <vt:lpstr>Times New Roman</vt:lpstr>
      <vt:lpstr>Тема Office</vt:lpstr>
      <vt:lpstr>Формула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zenalla</dc:creator>
  <cp:lastModifiedBy>revaz</cp:lastModifiedBy>
  <cp:revision>85</cp:revision>
  <dcterms:created xsi:type="dcterms:W3CDTF">2012-01-03T16:28:51Z</dcterms:created>
  <dcterms:modified xsi:type="dcterms:W3CDTF">2013-03-02T21:42:24Z</dcterms:modified>
</cp:coreProperties>
</file>