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663300"/>
    <a:srgbClr val="FF0000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7D787-22F3-4732-96A0-3A7E93D3ED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9CEFC-CD4D-47C0-BE44-3F58D7ABB1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8E4EB-A689-4808-A3AE-82CBF6A82E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8B457-2C30-4135-8F59-B24497DEB4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0F12C-6FE9-4E1C-ABCE-9CCDDE40F6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2B289-B61E-49D9-9A39-44279AECE4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45F67-CF64-4653-B2B9-22E9AFD367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6AD96-7C22-45D3-BE4C-250B98AEB9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A7D74-A1BC-400C-B5F7-D5A3B74A1B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3B4DE-951E-4C3C-9DC9-B19F76E6CE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3501A-F83C-44D7-B528-5C2A962AB8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hlink"/>
            </a:gs>
            <a:gs pos="100000">
              <a:schemeClr val="accent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77111D2-42CA-4171-B045-2AD623B73AA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990600" y="1981200"/>
            <a:ext cx="744855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Простые и сложные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предложения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Словарная работа</a:t>
            </a:r>
            <a:br>
              <a:rPr lang="ru-RU" sz="4000"/>
            </a:br>
            <a:r>
              <a:rPr lang="ru-RU" sz="4000"/>
              <a:t>Проверь друга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Народ, библиотека, девиз, вокзал,спортсмен, баскетбол, вьюга, федерация,традиции, информация, регион, языкознание, поколение,матч, аптека,рюкзак, футбол,дрожжи, коллаж, иллюстрация,энциклопедия,биография,мелодия,парашют,цыплёнок,павильон, субъект.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981200" y="533400"/>
            <a:ext cx="5562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accent2"/>
                </a:solidFill>
              </a:rPr>
              <a:t>Сложное предложение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09600" y="2057400"/>
            <a:ext cx="31242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accent2"/>
                </a:solidFill>
              </a:rPr>
              <a:t>Простое предложение</a:t>
            </a:r>
          </a:p>
          <a:p>
            <a:pPr algn="ctr"/>
            <a:endParaRPr lang="ru-RU"/>
          </a:p>
          <a:p>
            <a:pPr algn="ctr"/>
            <a:r>
              <a:rPr lang="ru-RU" b="1" i="1">
                <a:solidFill>
                  <a:srgbClr val="663300"/>
                </a:solidFill>
              </a:rPr>
              <a:t>Я собирала цветы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876800" y="20574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accent2"/>
                </a:solidFill>
              </a:rPr>
              <a:t>Простое предложение</a:t>
            </a:r>
          </a:p>
          <a:p>
            <a:pPr algn="ctr"/>
            <a:endParaRPr lang="ru-RU"/>
          </a:p>
          <a:p>
            <a:pPr algn="ctr"/>
            <a:r>
              <a:rPr lang="ru-RU" b="1" i="1">
                <a:solidFill>
                  <a:srgbClr val="663300"/>
                </a:solidFill>
              </a:rPr>
              <a:t>Олег разжигал костер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600200" y="5029200"/>
            <a:ext cx="60960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accent2"/>
                </a:solidFill>
              </a:rPr>
              <a:t>Связь смысловая и интонационная.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Две и более грамматические основы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953000" y="1219200"/>
            <a:ext cx="14478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>
            <a:off x="2514600" y="1143000"/>
            <a:ext cx="12192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H="1" flipV="1">
            <a:off x="2819400" y="3352800"/>
            <a:ext cx="1371600" cy="1143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5029200" y="3276600"/>
            <a:ext cx="11430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1" name="AutoShape 13"/>
          <p:cNvSpPr>
            <a:spLocks noChangeArrowheads="1"/>
          </p:cNvSpPr>
          <p:nvPr/>
        </p:nvSpPr>
        <p:spPr bwMode="auto">
          <a:xfrm>
            <a:off x="4114800" y="2362200"/>
            <a:ext cx="457200" cy="381000"/>
          </a:xfrm>
          <a:prstGeom prst="plus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114800" y="1981200"/>
            <a:ext cx="4953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8800"/>
              <a:t>,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2133600" y="4572000"/>
            <a:ext cx="5259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663300"/>
                </a:solidFill>
              </a:rPr>
              <a:t>Я собирал цветы, а Олег разжигал костёр</a:t>
            </a:r>
            <a:r>
              <a:rPr lang="ru-RU" b="1"/>
              <a:t>.</a:t>
            </a: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990600" y="3048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1371600" y="31242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1371600" y="30480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5257800" y="3048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5867400" y="30480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5867400" y="31242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chemeClr val="accent2"/>
                </a:solidFill>
              </a:rPr>
              <a:t>Составим схемы</a:t>
            </a:r>
            <a:br>
              <a:rPr lang="ru-RU" sz="4000">
                <a:solidFill>
                  <a:schemeClr val="accent2"/>
                </a:solidFill>
              </a:rPr>
            </a:br>
            <a:endParaRPr lang="ru-RU" sz="4000">
              <a:solidFill>
                <a:schemeClr val="accent2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i="1"/>
              <a:t>Шумят плодородные степи, текут многоводные реки.</a:t>
            </a:r>
          </a:p>
          <a:p>
            <a:r>
              <a:rPr lang="ru-RU" b="1" i="1"/>
              <a:t>Широка моя Родина, и велики её богатства.</a:t>
            </a:r>
          </a:p>
          <a:p>
            <a:r>
              <a:rPr lang="ru-RU" b="1" i="1"/>
              <a:t>Я мечтала о том, чтобы все были счастливы.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0000"/>
                </a:solidFill>
              </a:rPr>
              <a:t>Проверим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914400" y="2286000"/>
            <a:ext cx="1371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733800" y="2286000"/>
            <a:ext cx="1371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810000" y="3733800"/>
            <a:ext cx="1371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838200" y="3733800"/>
            <a:ext cx="1371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838200" y="5105400"/>
            <a:ext cx="1371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955925" y="1808163"/>
            <a:ext cx="4381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7200"/>
              <a:t>,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2574925" y="3575050"/>
            <a:ext cx="7508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, и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2590800" y="4910138"/>
            <a:ext cx="608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/>
              <a:t>,  </a:t>
            </a:r>
          </a:p>
        </p:txBody>
      </p:sp>
      <p:sp>
        <p:nvSpPr>
          <p:cNvPr id="14350" name="Oval 14"/>
          <p:cNvSpPr>
            <a:spLocks noChangeArrowheads="1"/>
          </p:cNvSpPr>
          <p:nvPr/>
        </p:nvSpPr>
        <p:spPr bwMode="auto">
          <a:xfrm>
            <a:off x="3124200" y="4953000"/>
            <a:ext cx="26670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/>
              <a:t>чтобы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5394325" y="2001838"/>
            <a:ext cx="339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/>
              <a:t>.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5943600" y="4733925"/>
            <a:ext cx="3540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800"/>
              <a:t>.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5486400" y="3505200"/>
            <a:ext cx="15716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400"/>
              <a:t>.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288925" y="2246313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1.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288925" y="3770313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2.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212725" y="5141913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3.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0000"/>
                </a:solidFill>
              </a:rPr>
              <a:t>Физкультминутка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solidFill>
                  <a:schemeClr val="accent2"/>
                </a:solidFill>
              </a:rPr>
              <a:t>Отдых наш- физкультминутка,</a:t>
            </a:r>
          </a:p>
          <a:p>
            <a:r>
              <a:rPr lang="ru-RU">
                <a:solidFill>
                  <a:schemeClr val="accent2"/>
                </a:solidFill>
              </a:rPr>
              <a:t>Занимай свои места:</a:t>
            </a:r>
          </a:p>
          <a:p>
            <a:r>
              <a:rPr lang="ru-RU">
                <a:solidFill>
                  <a:schemeClr val="accent2"/>
                </a:solidFill>
              </a:rPr>
              <a:t>Раз – присели, два- привстали.</a:t>
            </a:r>
          </a:p>
          <a:p>
            <a:r>
              <a:rPr lang="ru-RU">
                <a:solidFill>
                  <a:schemeClr val="accent2"/>
                </a:solidFill>
              </a:rPr>
              <a:t>Сели, встали, сели, встали,</a:t>
            </a:r>
          </a:p>
          <a:p>
            <a:r>
              <a:rPr lang="ru-RU">
                <a:solidFill>
                  <a:schemeClr val="accent2"/>
                </a:solidFill>
              </a:rPr>
              <a:t>Ванькой-встанькой словно стали.</a:t>
            </a:r>
          </a:p>
          <a:p>
            <a:r>
              <a:rPr lang="ru-RU">
                <a:solidFill>
                  <a:schemeClr val="accent2"/>
                </a:solidFill>
              </a:rPr>
              <a:t>А потом пустились вскачь,</a:t>
            </a:r>
          </a:p>
          <a:p>
            <a:r>
              <a:rPr lang="ru-RU">
                <a:solidFill>
                  <a:schemeClr val="accent2"/>
                </a:solidFill>
              </a:rPr>
              <a:t>Будто мой упругий мяч.</a:t>
            </a:r>
          </a:p>
        </p:txBody>
      </p:sp>
      <p:pic>
        <p:nvPicPr>
          <p:cNvPr id="9221" name="Picture 5" descr="bob0_20070417_12507257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8600"/>
            <a:ext cx="1371600" cy="137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Проверочная работа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ru-RU"/>
              <a:t>Его спеленали могучие сосны и зреет в нём сила для новой весны.</a:t>
            </a:r>
          </a:p>
          <a:p>
            <a:pPr marL="609600" indent="-609600">
              <a:buFontTx/>
              <a:buAutoNum type="arabicPeriod"/>
            </a:pPr>
            <a:r>
              <a:rPr lang="ru-RU"/>
              <a:t>Я нашёл черепаху в осеннем лесу она ямку копала у пня.</a:t>
            </a:r>
          </a:p>
          <a:p>
            <a:pPr marL="609600" indent="-609600">
              <a:buFontTx/>
              <a:buAutoNum type="arabicPeriod"/>
            </a:pPr>
            <a:r>
              <a:rPr lang="ru-RU"/>
              <a:t>Промелькнула короткая осень.</a:t>
            </a:r>
          </a:p>
          <a:p>
            <a:pPr marL="609600" indent="-609600">
              <a:buFontTx/>
              <a:buAutoNum type="arabicPeriod"/>
            </a:pPr>
            <a:r>
              <a:rPr lang="ru-RU"/>
              <a:t>Родились и выросли снежинки высоко над землей.</a:t>
            </a:r>
          </a:p>
          <a:p>
            <a:pPr marL="609600" indent="-609600">
              <a:buFontTx/>
              <a:buAutoNum type="arabicPeriod"/>
            </a:pPr>
            <a:r>
              <a:rPr lang="ru-RU"/>
              <a:t>Я уселся  в машину со своим приятелем и мы отправились за город.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828800" y="1143000"/>
            <a:ext cx="5807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Отметить номера только сложных предложений.</a:t>
            </a:r>
          </a:p>
          <a:p>
            <a:r>
              <a:rPr lang="ru-RU" b="1"/>
              <a:t>Знаки препинания не расставлены.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4800" b="1">
                <a:solidFill>
                  <a:srgbClr val="FF0000"/>
                </a:solidFill>
              </a:rPr>
              <a:t>Домашнее задание:</a:t>
            </a:r>
          </a:p>
          <a:p>
            <a:pPr algn="ctr">
              <a:buFontTx/>
              <a:buNone/>
            </a:pPr>
            <a:r>
              <a:rPr lang="ru-RU" b="1"/>
              <a:t>П. 46, </a:t>
            </a:r>
          </a:p>
          <a:p>
            <a:pPr algn="ctr">
              <a:buFontTx/>
              <a:buNone/>
            </a:pPr>
            <a:r>
              <a:rPr lang="ru-RU" b="1"/>
              <a:t>орфограмма №4, </a:t>
            </a:r>
          </a:p>
          <a:p>
            <a:pPr algn="ctr">
              <a:buFontTx/>
              <a:buNone/>
            </a:pPr>
            <a:r>
              <a:rPr lang="ru-RU" b="1"/>
              <a:t>упр.235.</a:t>
            </a:r>
          </a:p>
        </p:txBody>
      </p:sp>
      <p:pic>
        <p:nvPicPr>
          <p:cNvPr id="12292" name="Picture 4" descr="mult33_20070404_19238694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771900"/>
            <a:ext cx="22860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9900FF"/>
                </a:solidFill>
              </a:rPr>
              <a:t>Спасибо за урок!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600" b="1" i="1">
                <a:solidFill>
                  <a:srgbClr val="9900FF"/>
                </a:solidFill>
              </a:rPr>
              <a:t>Ребята, Вы молодцы!</a:t>
            </a:r>
          </a:p>
        </p:txBody>
      </p:sp>
      <p:pic>
        <p:nvPicPr>
          <p:cNvPr id="13316" name="Picture 4" descr="mickeymouse0_20071122_16659914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895600"/>
            <a:ext cx="289560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239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Arial</vt:lpstr>
      <vt:lpstr>Оформление по умолчанию</vt:lpstr>
      <vt:lpstr>Слайд 1</vt:lpstr>
      <vt:lpstr>Словарная работа Проверь друга</vt:lpstr>
      <vt:lpstr>Слайд 3</vt:lpstr>
      <vt:lpstr>Составим схемы </vt:lpstr>
      <vt:lpstr>Проверим</vt:lpstr>
      <vt:lpstr>Физкультминутка</vt:lpstr>
      <vt:lpstr>Проверочная работа</vt:lpstr>
      <vt:lpstr> </vt:lpstr>
      <vt:lpstr>Спасибо за урок!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3</cp:revision>
  <cp:lastPrinted>1601-01-01T00:00:00Z</cp:lastPrinted>
  <dcterms:created xsi:type="dcterms:W3CDTF">1601-01-01T00:00:00Z</dcterms:created>
  <dcterms:modified xsi:type="dcterms:W3CDTF">2013-02-07T16:41:05Z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