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1"/>
  </p:notesMasterIdLst>
  <p:sldIdLst>
    <p:sldId id="286" r:id="rId2"/>
    <p:sldId id="324" r:id="rId3"/>
    <p:sldId id="326" r:id="rId4"/>
    <p:sldId id="306" r:id="rId5"/>
    <p:sldId id="323" r:id="rId6"/>
    <p:sldId id="332" r:id="rId7"/>
    <p:sldId id="334" r:id="rId8"/>
    <p:sldId id="330" r:id="rId9"/>
    <p:sldId id="303" r:id="rId10"/>
    <p:sldId id="304" r:id="rId11"/>
    <p:sldId id="314" r:id="rId12"/>
    <p:sldId id="315" r:id="rId13"/>
    <p:sldId id="287" r:id="rId14"/>
    <p:sldId id="317" r:id="rId15"/>
    <p:sldId id="325" r:id="rId16"/>
    <p:sldId id="376" r:id="rId17"/>
    <p:sldId id="345" r:id="rId18"/>
    <p:sldId id="348" r:id="rId19"/>
    <p:sldId id="350" r:id="rId20"/>
    <p:sldId id="353" r:id="rId21"/>
    <p:sldId id="355" r:id="rId22"/>
    <p:sldId id="341" r:id="rId23"/>
    <p:sldId id="343" r:id="rId24"/>
    <p:sldId id="366" r:id="rId25"/>
    <p:sldId id="364" r:id="rId26"/>
    <p:sldId id="369" r:id="rId27"/>
    <p:sldId id="359" r:id="rId28"/>
    <p:sldId id="373" r:id="rId29"/>
    <p:sldId id="358" r:id="rId30"/>
    <p:sldId id="374" r:id="rId31"/>
    <p:sldId id="308" r:id="rId32"/>
    <p:sldId id="318" r:id="rId33"/>
    <p:sldId id="319" r:id="rId34"/>
    <p:sldId id="320" r:id="rId35"/>
    <p:sldId id="321" r:id="rId36"/>
    <p:sldId id="322" r:id="rId37"/>
    <p:sldId id="299" r:id="rId38"/>
    <p:sldId id="313" r:id="rId39"/>
    <p:sldId id="375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FF33CC"/>
    <a:srgbClr val="CC0099"/>
    <a:srgbClr val="FF3300"/>
    <a:srgbClr val="3399FF"/>
    <a:srgbClr val="0080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5" autoAdjust="0"/>
    <p:restoredTop sz="94660"/>
  </p:normalViewPr>
  <p:slideViewPr>
    <p:cSldViewPr>
      <p:cViewPr varScale="1">
        <p:scale>
          <a:sx n="61" d="100"/>
          <a:sy n="61" d="100"/>
        </p:scale>
        <p:origin x="-8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0"/>
    </p:cViewPr>
  </p:sorterViewPr>
  <p:notesViewPr>
    <p:cSldViewPr>
      <p:cViewPr varScale="1">
        <p:scale>
          <a:sx n="79" d="100"/>
          <a:sy n="79" d="100"/>
        </p:scale>
        <p:origin x="-208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15E1F19-39BE-4265-99FC-41A0B0C236B1}" type="datetimeFigureOut">
              <a:rPr lang="ru-RU"/>
              <a:pPr>
                <a:defRPr/>
              </a:pPr>
              <a:t>07.02.2013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066E5C4-3E23-4D91-9E0E-482C9AEF5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925513" y="0"/>
            <a:ext cx="741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latin typeface="Matisse ITC" pitchFamily="82" charset="0"/>
              </a:rPr>
              <a:t>Л.Л. Босова, УМК по информатике для 5-7 классов</a:t>
            </a:r>
            <a:endParaRPr lang="en-US" sz="2400">
              <a:latin typeface="Matisse ITC" pitchFamily="82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4002088" y="6583363"/>
            <a:ext cx="11255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200">
                <a:latin typeface="Matisse ITC" pitchFamily="82" charset="0"/>
              </a:rPr>
              <a:t>Москва, 2007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 b="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5FE88-1CC9-4349-9A96-737953D78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8120063" y="6610350"/>
            <a:ext cx="9318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F3FA204-82E1-49C0-9E77-5BD5D8791BBE}" type="slidenum">
              <a:rPr lang="en-US" sz="1200">
                <a:latin typeface="Arial" charset="0"/>
              </a:rPr>
              <a:pPr algn="r">
                <a:defRPr/>
              </a:pPr>
              <a:t>‹#›</a:t>
            </a:fld>
            <a:r>
              <a:rPr lang="ru-RU" sz="1200">
                <a:latin typeface="Arial" charset="0"/>
              </a:rPr>
              <a:t> из 16</a:t>
            </a:r>
            <a:endParaRPr lang="en-US" sz="1200">
              <a:latin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8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9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A5002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hlink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http://www.borodino.ru/images/shema/shema3.jpg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684213" y="115888"/>
            <a:ext cx="7772400" cy="1143000"/>
          </a:xfrm>
        </p:spPr>
        <p:txBody>
          <a:bodyPr/>
          <a:lstStyle/>
          <a:p>
            <a:pPr eaLnBrk="1" hangingPunct="1"/>
            <a:r>
              <a:rPr lang="ru-RU" smtClean="0"/>
              <a:t>Сегодня на уроке!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684213" y="1628775"/>
            <a:ext cx="7772400" cy="4114800"/>
          </a:xfrm>
        </p:spPr>
        <p:txBody>
          <a:bodyPr/>
          <a:lstStyle/>
          <a:p>
            <a:pPr marL="514350" indent="-514350" eaLnBrk="1" hangingPunct="1">
              <a:buFont typeface="Comic Sans MS" pitchFamily="66" charset="0"/>
              <a:buAutoNum type="arabicPeriod"/>
            </a:pPr>
            <a:r>
              <a:rPr lang="ru-RU" b="1" smtClean="0">
                <a:solidFill>
                  <a:schemeClr val="bg2"/>
                </a:solidFill>
              </a:rPr>
              <a:t>Повторение пройденного материала</a:t>
            </a:r>
          </a:p>
          <a:p>
            <a:pPr marL="514350" indent="-514350" eaLnBrk="1" hangingPunct="1">
              <a:buFont typeface="Comic Sans MS" pitchFamily="66" charset="0"/>
              <a:buAutoNum type="arabicPeriod"/>
            </a:pPr>
            <a:r>
              <a:rPr lang="ru-RU" b="1" smtClean="0">
                <a:solidFill>
                  <a:schemeClr val="bg2"/>
                </a:solidFill>
              </a:rPr>
              <a:t>Изучение новой темы</a:t>
            </a:r>
          </a:p>
          <a:p>
            <a:pPr marL="514350" indent="-514350" eaLnBrk="1" hangingPunct="1">
              <a:buFont typeface="Comic Sans MS" pitchFamily="66" charset="0"/>
              <a:buAutoNum type="arabicPeriod"/>
            </a:pPr>
            <a:r>
              <a:rPr lang="ru-RU" b="1" smtClean="0">
                <a:solidFill>
                  <a:schemeClr val="bg2"/>
                </a:solidFill>
              </a:rPr>
              <a:t>Работа с учебником</a:t>
            </a:r>
          </a:p>
          <a:p>
            <a:pPr marL="514350" indent="-514350" eaLnBrk="1" hangingPunct="1">
              <a:buFont typeface="Comic Sans MS" pitchFamily="66" charset="0"/>
              <a:buAutoNum type="arabicPeriod"/>
            </a:pPr>
            <a:r>
              <a:rPr lang="ru-RU" b="1" smtClean="0">
                <a:solidFill>
                  <a:schemeClr val="bg2"/>
                </a:solidFill>
              </a:rPr>
              <a:t>Работа с рабочей тетрадью на печатной основе</a:t>
            </a:r>
          </a:p>
          <a:p>
            <a:pPr marL="514350" indent="-514350" eaLnBrk="1" hangingPunct="1">
              <a:buFont typeface="Comic Sans MS" pitchFamily="66" charset="0"/>
              <a:buAutoNum type="arabicPeriod"/>
            </a:pPr>
            <a:r>
              <a:rPr lang="ru-RU" b="1" smtClean="0">
                <a:solidFill>
                  <a:schemeClr val="bg2"/>
                </a:solidFill>
              </a:rPr>
              <a:t>Практическая работа</a:t>
            </a:r>
          </a:p>
          <a:p>
            <a:pPr marL="514350" indent="-514350" eaLnBrk="1" hangingPunct="1">
              <a:buFontTx/>
              <a:buNone/>
            </a:pPr>
            <a:endParaRPr lang="ru-RU" smtClean="0"/>
          </a:p>
          <a:p>
            <a:pPr marL="514350" indent="-514350" eaLnBrk="1" hangingPunct="1">
              <a:buFont typeface="Comic Sans MS" pitchFamily="66" charset="0"/>
              <a:buAutoNum type="arabicPeriod"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-1549400" y="0"/>
            <a:ext cx="7772400" cy="1143000"/>
          </a:xfrm>
        </p:spPr>
        <p:txBody>
          <a:bodyPr/>
          <a:lstStyle/>
          <a:p>
            <a:r>
              <a:rPr lang="ru-RU" smtClean="0"/>
              <a:t>Сказка «Колобок»</a:t>
            </a:r>
          </a:p>
        </p:txBody>
      </p:sp>
      <p:pic>
        <p:nvPicPr>
          <p:cNvPr id="14339" name="Содержимое 30" descr="4f49dcbee4a9.pn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773238"/>
            <a:ext cx="3600450" cy="4100512"/>
          </a:xfrm>
        </p:spPr>
      </p:pic>
      <p:grpSp>
        <p:nvGrpSpPr>
          <p:cNvPr id="14340" name="Содержимое 4"/>
          <p:cNvGrpSpPr>
            <a:grpSpLocks noGrp="1"/>
          </p:cNvGrpSpPr>
          <p:nvPr>
            <p:ph sz="half" idx="2"/>
          </p:nvPr>
        </p:nvGrpSpPr>
        <p:grpSpPr bwMode="auto">
          <a:xfrm>
            <a:off x="4648200" y="260350"/>
            <a:ext cx="3810000" cy="5835650"/>
            <a:chOff x="4644008" y="260648"/>
            <a:chExt cx="4320480" cy="5400600"/>
          </a:xfrm>
        </p:grpSpPr>
        <p:sp>
          <p:nvSpPr>
            <p:cNvPr id="6" name="Блок-схема: знак завершения 5"/>
            <p:cNvSpPr/>
            <p:nvPr/>
          </p:nvSpPr>
          <p:spPr>
            <a:xfrm>
              <a:off x="4644008" y="260648"/>
              <a:ext cx="1872208" cy="503919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solidFill>
                    <a:srgbClr val="000066"/>
                  </a:solidFill>
                </a:rPr>
                <a:t>начало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644008" y="1196498"/>
              <a:ext cx="1872208" cy="5039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solidFill>
                    <a:srgbClr val="000066"/>
                  </a:solidFill>
                </a:rPr>
                <a:t>катится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236296" y="3789549"/>
              <a:ext cx="1440160" cy="5039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solidFill>
                    <a:srgbClr val="000066"/>
                  </a:solidFill>
                </a:rPr>
                <a:t>спеть песенку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44008" y="2132347"/>
              <a:ext cx="1872208" cy="5039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solidFill>
                    <a:srgbClr val="000066"/>
                  </a:solidFill>
                </a:rPr>
                <a:t>встретил зверя</a:t>
              </a:r>
            </a:p>
          </p:txBody>
        </p:sp>
        <p:sp>
          <p:nvSpPr>
            <p:cNvPr id="10" name="Блок-схема: решение 9"/>
            <p:cNvSpPr/>
            <p:nvPr/>
          </p:nvSpPr>
          <p:spPr>
            <a:xfrm>
              <a:off x="4644008" y="2997677"/>
              <a:ext cx="1800200" cy="647895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600" dirty="0">
                  <a:solidFill>
                    <a:srgbClr val="000066"/>
                  </a:solidFill>
                </a:rPr>
                <a:t>зверь лиса?</a:t>
              </a:r>
            </a:p>
          </p:txBody>
        </p:sp>
        <p:sp>
          <p:nvSpPr>
            <p:cNvPr id="11" name="Блок-схема: данные 10"/>
            <p:cNvSpPr/>
            <p:nvPr/>
          </p:nvSpPr>
          <p:spPr>
            <a:xfrm>
              <a:off x="4716016" y="4077503"/>
              <a:ext cx="1800200" cy="431930"/>
            </a:xfrm>
            <a:prstGeom prst="flowChartInputOut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1600" dirty="0">
                  <a:solidFill>
                    <a:srgbClr val="000066"/>
                  </a:solidFill>
                </a:rPr>
                <a:t>Прощай колобок</a:t>
              </a:r>
            </a:p>
          </p:txBody>
        </p:sp>
        <p:sp>
          <p:nvSpPr>
            <p:cNvPr id="12" name="Блок-схема: знак завершения 11"/>
            <p:cNvSpPr/>
            <p:nvPr/>
          </p:nvSpPr>
          <p:spPr>
            <a:xfrm>
              <a:off x="4644008" y="5157330"/>
              <a:ext cx="1872208" cy="503918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dirty="0">
                  <a:solidFill>
                    <a:srgbClr val="000066"/>
                  </a:solidFill>
                </a:rPr>
                <a:t>конец</a:t>
              </a:r>
            </a:p>
          </p:txBody>
        </p:sp>
        <p:cxnSp>
          <p:nvCxnSpPr>
            <p:cNvPr id="13" name="Прямая со стрелкой 12"/>
            <p:cNvCxnSpPr>
              <a:stCxn id="6" idx="2"/>
              <a:endCxn id="7" idx="0"/>
            </p:cNvCxnSpPr>
            <p:nvPr/>
          </p:nvCxnSpPr>
          <p:spPr>
            <a:xfrm>
              <a:off x="5580112" y="764567"/>
              <a:ext cx="0" cy="4319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stCxn id="7" idx="2"/>
              <a:endCxn id="9" idx="0"/>
            </p:cNvCxnSpPr>
            <p:nvPr/>
          </p:nvCxnSpPr>
          <p:spPr>
            <a:xfrm>
              <a:off x="5580112" y="1700416"/>
              <a:ext cx="0" cy="4319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580112" y="2636266"/>
              <a:ext cx="0" cy="36141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580112" y="3645572"/>
              <a:ext cx="0" cy="4319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>
              <a:stCxn id="11" idx="4"/>
              <a:endCxn id="12" idx="0"/>
            </p:cNvCxnSpPr>
            <p:nvPr/>
          </p:nvCxnSpPr>
          <p:spPr>
            <a:xfrm flipH="1">
              <a:off x="5580112" y="4509433"/>
              <a:ext cx="36004" cy="64789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7956376" y="3285631"/>
              <a:ext cx="0" cy="50391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10" idx="3"/>
            </p:cNvCxnSpPr>
            <p:nvPr/>
          </p:nvCxnSpPr>
          <p:spPr>
            <a:xfrm flipV="1">
              <a:off x="6444208" y="3285631"/>
              <a:ext cx="1512168" cy="3526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8" idx="2"/>
            </p:cNvCxnSpPr>
            <p:nvPr/>
          </p:nvCxnSpPr>
          <p:spPr>
            <a:xfrm>
              <a:off x="7956376" y="4293469"/>
              <a:ext cx="0" cy="28795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7956376" y="4581422"/>
              <a:ext cx="100811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5536907" y="836555"/>
              <a:ext cx="3427581" cy="5876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Прямая соединительная линия 24"/>
          <p:cNvCxnSpPr/>
          <p:nvPr/>
        </p:nvCxnSpPr>
        <p:spPr>
          <a:xfrm>
            <a:off x="8459788" y="908050"/>
            <a:ext cx="0" cy="40338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2" name="TextBox 25"/>
          <p:cNvSpPr txBox="1">
            <a:spLocks noChangeArrowheads="1"/>
          </p:cNvSpPr>
          <p:nvPr/>
        </p:nvSpPr>
        <p:spPr bwMode="auto">
          <a:xfrm>
            <a:off x="4572000" y="3860800"/>
            <a:ext cx="463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66"/>
                </a:solidFill>
              </a:rPr>
              <a:t>Да</a:t>
            </a:r>
          </a:p>
        </p:txBody>
      </p:sp>
      <p:sp>
        <p:nvSpPr>
          <p:cNvPr id="14343" name="TextBox 26"/>
          <p:cNvSpPr txBox="1">
            <a:spLocks noChangeArrowheads="1"/>
          </p:cNvSpPr>
          <p:nvPr/>
        </p:nvSpPr>
        <p:spPr bwMode="auto">
          <a:xfrm>
            <a:off x="6588125" y="3068638"/>
            <a:ext cx="569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0066"/>
                </a:solidFill>
              </a:rPr>
              <a:t>Нет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ru-RU" smtClean="0"/>
              <a:t>Подумаем!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685800" y="1643063"/>
            <a:ext cx="7772400" cy="4452937"/>
          </a:xfrm>
        </p:spPr>
        <p:txBody>
          <a:bodyPr/>
          <a:lstStyle/>
          <a:p>
            <a:pPr>
              <a:buFontTx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С помощью каких информационных моделей можно отразить отношения между людьми?</a:t>
            </a:r>
          </a:p>
          <a:p>
            <a:pPr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Как показать дороги и расстояния между городами?</a:t>
            </a:r>
          </a:p>
          <a:p>
            <a:pPr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Способна ли информатика показать такие отношения?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84213" y="2420938"/>
            <a:ext cx="7772400" cy="1143000"/>
          </a:xfrm>
        </p:spPr>
        <p:txBody>
          <a:bodyPr/>
          <a:lstStyle/>
          <a:p>
            <a:r>
              <a:rPr lang="ru-RU" smtClean="0"/>
              <a:t>Да! Это можно осуществить с помощью графов.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5175"/>
            <a:ext cx="7772400" cy="1739900"/>
          </a:xfrm>
        </p:spPr>
        <p:txBody>
          <a:bodyPr/>
          <a:lstStyle/>
          <a:p>
            <a:r>
              <a:rPr lang="ru-RU" sz="6000" smtClean="0">
                <a:solidFill>
                  <a:srgbClr val="990000"/>
                </a:solidFill>
              </a:rPr>
              <a:t>ГРАФЫ</a:t>
            </a:r>
            <a:r>
              <a:rPr lang="ru-RU" sz="5400" smtClean="0">
                <a:solidFill>
                  <a:srgbClr val="000066"/>
                </a:solidFill>
              </a:rPr>
              <a:t>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835150" y="2492375"/>
          <a:ext cx="5400675" cy="3421063"/>
        </p:xfrm>
        <a:graphic>
          <a:graphicData uri="http://schemas.openxmlformats.org/presentationml/2006/ole">
            <p:oleObj spid="_x0000_s2050" name="Фотография Photo Editor" r:id="rId3" imgW="2781688" imgH="1762371" progId="MSPhotoEd.3">
              <p:embed/>
            </p:oleObj>
          </a:graphicData>
        </a:graphic>
      </p:graphicFrame>
      <p:sp>
        <p:nvSpPr>
          <p:cNvPr id="2052" name="Text Box 11"/>
          <p:cNvSpPr txBox="1">
            <a:spLocks noChangeArrowheads="1"/>
          </p:cNvSpPr>
          <p:nvPr/>
        </p:nvSpPr>
        <p:spPr bwMode="auto">
          <a:xfrm>
            <a:off x="4002088" y="6583363"/>
            <a:ext cx="11255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Matisse ITC" pitchFamily="82" charset="0"/>
              </a:rPr>
              <a:t>Москва, 2007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r>
              <a:rPr lang="ru-RU" smtClean="0"/>
              <a:t>Понятие «Граф»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b="1" i="1" dirty="0" smtClean="0">
                <a:latin typeface="+mj-lt"/>
              </a:rPr>
              <a:t>Что такое граф?</a:t>
            </a:r>
          </a:p>
          <a:p>
            <a:pPr>
              <a:defRPr/>
            </a:pPr>
            <a:r>
              <a:rPr lang="ru-RU" b="1" i="1" dirty="0" smtClean="0">
                <a:latin typeface="+mj-lt"/>
              </a:rPr>
              <a:t>Какие бывают графы?</a:t>
            </a:r>
          </a:p>
          <a:p>
            <a:pPr>
              <a:defRPr/>
            </a:pPr>
            <a:r>
              <a:rPr lang="ru-RU" b="1" i="1" dirty="0" smtClean="0">
                <a:latin typeface="+mj-lt"/>
              </a:rPr>
              <a:t>Где встречаются графы в повседневной жизни?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642938" y="214313"/>
            <a:ext cx="7772400" cy="1000125"/>
          </a:xfrm>
        </p:spPr>
        <p:txBody>
          <a:bodyPr/>
          <a:lstStyle/>
          <a:p>
            <a:r>
              <a:rPr lang="ru-RU" sz="4800" smtClean="0"/>
              <a:t>Понятие «Граф»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14438"/>
            <a:ext cx="7772400" cy="5072062"/>
          </a:xfrm>
        </p:spPr>
        <p:txBody>
          <a:bodyPr/>
          <a:lstStyle/>
          <a:p>
            <a:pPr eaLnBrk="1" hangingPunct="1">
              <a:defRPr/>
            </a:pPr>
            <a:r>
              <a:rPr lang="ru-RU" b="1" u="sng" dirty="0" smtClean="0">
                <a:solidFill>
                  <a:schemeClr val="bg2"/>
                </a:solidFill>
                <a:latin typeface="+mj-lt"/>
              </a:rPr>
              <a:t>Графы</a:t>
            </a:r>
            <a:r>
              <a:rPr lang="ru-RU" dirty="0" smtClean="0">
                <a:solidFill>
                  <a:schemeClr val="bg2"/>
                </a:solidFill>
                <a:latin typeface="+mj-lt"/>
              </a:rPr>
              <a:t> –это схемы, состоящие из точек и соединяющих эти точки отрезков прямых или кривых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dirty="0" smtClean="0"/>
              <a:t> 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sz="2000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defRPr/>
            </a:pPr>
            <a:endParaRPr lang="ru-RU" sz="2000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defRPr/>
            </a:pPr>
            <a:endParaRPr lang="ru-RU" sz="2000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defRPr/>
            </a:pPr>
            <a:r>
              <a:rPr lang="ru-RU" sz="2000" dirty="0" smtClean="0">
                <a:solidFill>
                  <a:schemeClr val="bg2"/>
                </a:solidFill>
                <a:latin typeface="+mj-lt"/>
              </a:rPr>
              <a:t>Научные графы с дворянским титулом «граф» связывает общее происхождение от латинского слова «</a:t>
            </a:r>
            <a:r>
              <a:rPr lang="ru-RU" sz="2000" dirty="0" err="1" smtClean="0">
                <a:solidFill>
                  <a:schemeClr val="bg2"/>
                </a:solidFill>
                <a:latin typeface="+mj-lt"/>
              </a:rPr>
              <a:t>графио</a:t>
            </a:r>
            <a:r>
              <a:rPr lang="ru-RU" sz="2000" dirty="0" smtClean="0">
                <a:solidFill>
                  <a:schemeClr val="bg2"/>
                </a:solidFill>
                <a:latin typeface="+mj-lt"/>
              </a:rPr>
              <a:t>» - пишу. 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513" y="2781300"/>
            <a:ext cx="47815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642938" y="214313"/>
            <a:ext cx="7772400" cy="1000125"/>
          </a:xfrm>
        </p:spPr>
        <p:txBody>
          <a:bodyPr/>
          <a:lstStyle/>
          <a:p>
            <a:r>
              <a:rPr lang="ru-RU" sz="4800" smtClean="0"/>
              <a:t>Понятие «Граф»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5005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u="sng" dirty="0" smtClean="0">
                <a:solidFill>
                  <a:srgbClr val="990000"/>
                </a:solidFill>
                <a:latin typeface="+mj-lt"/>
              </a:rPr>
              <a:t>Граф</a:t>
            </a:r>
            <a:r>
              <a:rPr lang="ru-RU" sz="3600" b="1" dirty="0" smtClean="0">
                <a:latin typeface="+mj-lt"/>
              </a:rPr>
              <a:t> </a:t>
            </a:r>
            <a:r>
              <a:rPr lang="ru-RU" sz="3600" dirty="0" smtClean="0">
                <a:latin typeface="+mj-lt"/>
              </a:rPr>
              <a:t>- наглядное средство представления состава и структуры системы. </a:t>
            </a:r>
          </a:p>
          <a:p>
            <a:pPr eaLnBrk="1" hangingPunct="1">
              <a:defRPr/>
            </a:pPr>
            <a:endParaRPr lang="ru-RU" sz="2000" dirty="0" smtClean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6713"/>
            <a:ext cx="7772400" cy="1081087"/>
          </a:xfrm>
        </p:spPr>
        <p:txBody>
          <a:bodyPr/>
          <a:lstStyle/>
          <a:p>
            <a:r>
              <a:rPr lang="ru-RU" sz="5400" smtClean="0">
                <a:solidFill>
                  <a:srgbClr val="990000"/>
                </a:solidFill>
              </a:rPr>
              <a:t>Состав графа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153400" cy="3887787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400" dirty="0" smtClean="0">
                <a:latin typeface="+mj-lt"/>
              </a:rPr>
              <a:t>Граф состоит из </a:t>
            </a:r>
            <a:r>
              <a:rPr lang="ru-RU" sz="2400" b="1" i="1" dirty="0" smtClean="0">
                <a:solidFill>
                  <a:srgbClr val="990000"/>
                </a:solidFill>
                <a:latin typeface="+mj-lt"/>
              </a:rPr>
              <a:t>вершин</a:t>
            </a:r>
            <a:r>
              <a:rPr lang="ru-RU" sz="2400" dirty="0" smtClean="0">
                <a:latin typeface="+mj-lt"/>
              </a:rPr>
              <a:t>, связанных линиями.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>
                <a:latin typeface="+mj-lt"/>
              </a:rPr>
              <a:t>Направленная линия (со стрелкой) называется </a:t>
            </a:r>
            <a:r>
              <a:rPr lang="ru-RU" sz="2400" b="1" i="1" dirty="0" smtClean="0">
                <a:solidFill>
                  <a:srgbClr val="990000"/>
                </a:solidFill>
                <a:latin typeface="+mj-lt"/>
              </a:rPr>
              <a:t>дугой</a:t>
            </a:r>
            <a:r>
              <a:rPr lang="ru-RU" sz="2400" dirty="0" smtClean="0">
                <a:latin typeface="+mj-lt"/>
              </a:rPr>
              <a:t>.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>
                <a:latin typeface="+mj-lt"/>
              </a:rPr>
              <a:t>Линия ненаправленная (без стрелки) называется </a:t>
            </a:r>
            <a:r>
              <a:rPr lang="ru-RU" sz="2400" b="1" i="1" dirty="0" smtClean="0">
                <a:solidFill>
                  <a:srgbClr val="990000"/>
                </a:solidFill>
                <a:latin typeface="+mj-lt"/>
              </a:rPr>
              <a:t>ребром</a:t>
            </a:r>
            <a:r>
              <a:rPr lang="ru-RU" sz="2400" dirty="0" smtClean="0">
                <a:latin typeface="+mj-lt"/>
              </a:rPr>
              <a:t>.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>
                <a:latin typeface="+mj-lt"/>
              </a:rPr>
              <a:t>Линия, выходящая из некоторой вершины и входящая в неё же, называется </a:t>
            </a:r>
            <a:r>
              <a:rPr lang="ru-RU" sz="2400" b="1" i="1" dirty="0" smtClean="0">
                <a:solidFill>
                  <a:srgbClr val="990000"/>
                </a:solidFill>
                <a:latin typeface="+mj-lt"/>
              </a:rPr>
              <a:t>петлей</a:t>
            </a:r>
            <a:r>
              <a:rPr lang="ru-RU" sz="2400" dirty="0" smtClean="0">
                <a:latin typeface="+mj-lt"/>
              </a:rPr>
              <a:t>. </a:t>
            </a:r>
          </a:p>
        </p:txBody>
      </p:sp>
      <p:grpSp>
        <p:nvGrpSpPr>
          <p:cNvPr id="20484" name="Group 22"/>
          <p:cNvGrpSpPr>
            <a:grpSpLocks/>
          </p:cNvGrpSpPr>
          <p:nvPr/>
        </p:nvGrpSpPr>
        <p:grpSpPr bwMode="auto">
          <a:xfrm>
            <a:off x="1371600" y="4343400"/>
            <a:ext cx="6629400" cy="2247900"/>
            <a:chOff x="1104" y="2568"/>
            <a:chExt cx="4176" cy="1416"/>
          </a:xfrm>
        </p:grpSpPr>
        <p:sp>
          <p:nvSpPr>
            <p:cNvPr id="20491" name="AutoShape 21"/>
            <p:cNvSpPr>
              <a:spLocks noChangeArrowheads="1"/>
            </p:cNvSpPr>
            <p:nvPr/>
          </p:nvSpPr>
          <p:spPr bwMode="auto">
            <a:xfrm>
              <a:off x="4224" y="3539"/>
              <a:ext cx="1056" cy="336"/>
            </a:xfrm>
            <a:prstGeom prst="flowChartTerminator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2" name="Line 14"/>
            <p:cNvSpPr>
              <a:spLocks noChangeShapeType="1"/>
            </p:cNvSpPr>
            <p:nvPr/>
          </p:nvSpPr>
          <p:spPr bwMode="auto">
            <a:xfrm>
              <a:off x="3024" y="2977"/>
              <a:ext cx="1088" cy="62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1527" y="3702"/>
              <a:ext cx="2495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4" name="Line 12"/>
            <p:cNvSpPr>
              <a:spLocks noChangeShapeType="1"/>
            </p:cNvSpPr>
            <p:nvPr/>
          </p:nvSpPr>
          <p:spPr bwMode="auto">
            <a:xfrm flipV="1">
              <a:off x="1618" y="2953"/>
              <a:ext cx="907" cy="523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5" name="Oval 6"/>
            <p:cNvSpPr>
              <a:spLocks noChangeArrowheads="1"/>
            </p:cNvSpPr>
            <p:nvPr/>
          </p:nvSpPr>
          <p:spPr bwMode="auto">
            <a:xfrm>
              <a:off x="1104" y="3286"/>
              <a:ext cx="589" cy="589"/>
            </a:xfrm>
            <a:prstGeom prst="ellipse">
              <a:avLst/>
            </a:prstGeom>
            <a:solidFill>
              <a:srgbClr val="00CC00"/>
            </a:solidFill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9900"/>
                </a:solidFill>
              </a:endParaRPr>
            </a:p>
          </p:txBody>
        </p:sp>
        <p:sp>
          <p:nvSpPr>
            <p:cNvPr id="20496" name="Oval 9"/>
            <p:cNvSpPr>
              <a:spLocks noChangeArrowheads="1"/>
            </p:cNvSpPr>
            <p:nvPr/>
          </p:nvSpPr>
          <p:spPr bwMode="auto">
            <a:xfrm>
              <a:off x="2479" y="2568"/>
              <a:ext cx="589" cy="589"/>
            </a:xfrm>
            <a:prstGeom prst="ellipse">
              <a:avLst/>
            </a:prstGeom>
            <a:solidFill>
              <a:srgbClr val="00CC00"/>
            </a:solidFill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7" name="Oval 10"/>
            <p:cNvSpPr>
              <a:spLocks noChangeArrowheads="1"/>
            </p:cNvSpPr>
            <p:nvPr/>
          </p:nvSpPr>
          <p:spPr bwMode="auto">
            <a:xfrm>
              <a:off x="3976" y="3395"/>
              <a:ext cx="589" cy="589"/>
            </a:xfrm>
            <a:prstGeom prst="ellipse">
              <a:avLst/>
            </a:prstGeom>
            <a:solidFill>
              <a:srgbClr val="00CC00"/>
            </a:solidFill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8" name="Text Box 15"/>
            <p:cNvSpPr txBox="1">
              <a:spLocks noChangeArrowheads="1"/>
            </p:cNvSpPr>
            <p:nvPr/>
          </p:nvSpPr>
          <p:spPr bwMode="auto">
            <a:xfrm>
              <a:off x="1234" y="3395"/>
              <a:ext cx="36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solidFill>
                    <a:srgbClr val="FF6600"/>
                  </a:solidFill>
                </a:rPr>
                <a:t>А</a:t>
              </a:r>
            </a:p>
          </p:txBody>
        </p:sp>
        <p:sp>
          <p:nvSpPr>
            <p:cNvPr id="20499" name="Text Box 16"/>
            <p:cNvSpPr txBox="1">
              <a:spLocks noChangeArrowheads="1"/>
            </p:cNvSpPr>
            <p:nvPr/>
          </p:nvSpPr>
          <p:spPr bwMode="auto">
            <a:xfrm>
              <a:off x="2616" y="2659"/>
              <a:ext cx="362" cy="365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solidFill>
                    <a:srgbClr val="FF6600"/>
                  </a:solidFill>
                </a:rPr>
                <a:t>В</a:t>
              </a:r>
            </a:p>
          </p:txBody>
        </p:sp>
        <p:sp>
          <p:nvSpPr>
            <p:cNvPr id="20500" name="Text Box 17"/>
            <p:cNvSpPr txBox="1">
              <a:spLocks noChangeArrowheads="1"/>
            </p:cNvSpPr>
            <p:nvPr/>
          </p:nvSpPr>
          <p:spPr bwMode="auto">
            <a:xfrm>
              <a:off x="4112" y="3510"/>
              <a:ext cx="36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solidFill>
                    <a:srgbClr val="FF6600"/>
                  </a:solidFill>
                </a:rPr>
                <a:t>С</a:t>
              </a:r>
            </a:p>
          </p:txBody>
        </p:sp>
      </p:grpSp>
      <p:sp>
        <p:nvSpPr>
          <p:cNvPr id="20485" name="Line 24"/>
          <p:cNvSpPr>
            <a:spLocks noChangeShapeType="1"/>
          </p:cNvSpPr>
          <p:nvPr/>
        </p:nvSpPr>
        <p:spPr bwMode="auto">
          <a:xfrm>
            <a:off x="7239000" y="5181600"/>
            <a:ext cx="0" cy="6096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Text Box 25"/>
          <p:cNvSpPr txBox="1">
            <a:spLocks noChangeArrowheads="1"/>
          </p:cNvSpPr>
          <p:nvPr/>
        </p:nvSpPr>
        <p:spPr bwMode="auto">
          <a:xfrm>
            <a:off x="6477000" y="4876800"/>
            <a:ext cx="15240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Arial" charset="0"/>
              </a:rPr>
              <a:t>петля</a:t>
            </a:r>
          </a:p>
        </p:txBody>
      </p:sp>
      <p:sp>
        <p:nvSpPr>
          <p:cNvPr id="20487" name="Line 26"/>
          <p:cNvSpPr>
            <a:spLocks noChangeShapeType="1"/>
          </p:cNvSpPr>
          <p:nvPr/>
        </p:nvSpPr>
        <p:spPr bwMode="auto">
          <a:xfrm>
            <a:off x="2667000" y="4724400"/>
            <a:ext cx="0" cy="6096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Line 27"/>
          <p:cNvSpPr>
            <a:spLocks noChangeShapeType="1"/>
          </p:cNvSpPr>
          <p:nvPr/>
        </p:nvSpPr>
        <p:spPr bwMode="auto">
          <a:xfrm>
            <a:off x="5181600" y="4648200"/>
            <a:ext cx="0" cy="6096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Text Box 28"/>
          <p:cNvSpPr txBox="1">
            <a:spLocks noChangeArrowheads="1"/>
          </p:cNvSpPr>
          <p:nvPr/>
        </p:nvSpPr>
        <p:spPr bwMode="auto">
          <a:xfrm>
            <a:off x="4572000" y="4191000"/>
            <a:ext cx="15240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Arial" charset="0"/>
              </a:rPr>
              <a:t>ребро</a:t>
            </a:r>
          </a:p>
        </p:txBody>
      </p:sp>
      <p:sp>
        <p:nvSpPr>
          <p:cNvPr id="20490" name="Text Box 29"/>
          <p:cNvSpPr txBox="1">
            <a:spLocks noChangeArrowheads="1"/>
          </p:cNvSpPr>
          <p:nvPr/>
        </p:nvSpPr>
        <p:spPr bwMode="auto">
          <a:xfrm>
            <a:off x="1905000" y="4267200"/>
            <a:ext cx="137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Arial" charset="0"/>
              </a:rPr>
              <a:t>дуга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smtClean="0">
                <a:solidFill>
                  <a:srgbClr val="990000"/>
                </a:solidFill>
              </a:rPr>
              <a:t>Изображение вершин</a:t>
            </a:r>
          </a:p>
        </p:txBody>
      </p:sp>
      <p:grpSp>
        <p:nvGrpSpPr>
          <p:cNvPr id="21507" name="Group 38"/>
          <p:cNvGrpSpPr>
            <a:grpSpLocks/>
          </p:cNvGrpSpPr>
          <p:nvPr/>
        </p:nvGrpSpPr>
        <p:grpSpPr bwMode="auto">
          <a:xfrm>
            <a:off x="4953000" y="2133600"/>
            <a:ext cx="3886200" cy="1295400"/>
            <a:chOff x="3120" y="1344"/>
            <a:chExt cx="2448" cy="1272"/>
          </a:xfrm>
        </p:grpSpPr>
        <p:sp>
          <p:nvSpPr>
            <p:cNvPr id="21529" name="Oval 7"/>
            <p:cNvSpPr>
              <a:spLocks noChangeArrowheads="1"/>
            </p:cNvSpPr>
            <p:nvPr/>
          </p:nvSpPr>
          <p:spPr bwMode="auto">
            <a:xfrm>
              <a:off x="3120" y="1344"/>
              <a:ext cx="803" cy="408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30" name="Oval 8"/>
            <p:cNvSpPr>
              <a:spLocks noChangeArrowheads="1"/>
            </p:cNvSpPr>
            <p:nvPr/>
          </p:nvSpPr>
          <p:spPr bwMode="auto">
            <a:xfrm>
              <a:off x="3360" y="2208"/>
              <a:ext cx="880" cy="408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31" name="Oval 9"/>
            <p:cNvSpPr>
              <a:spLocks noChangeArrowheads="1"/>
            </p:cNvSpPr>
            <p:nvPr/>
          </p:nvSpPr>
          <p:spPr bwMode="auto">
            <a:xfrm>
              <a:off x="4785" y="1888"/>
              <a:ext cx="783" cy="408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32" name="Line 21"/>
            <p:cNvSpPr>
              <a:spLocks noChangeShapeType="1"/>
            </p:cNvSpPr>
            <p:nvPr/>
          </p:nvSpPr>
          <p:spPr bwMode="auto">
            <a:xfrm flipH="1" flipV="1">
              <a:off x="3787" y="1687"/>
              <a:ext cx="1089" cy="29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3" name="Line 22"/>
            <p:cNvSpPr>
              <a:spLocks noChangeShapeType="1"/>
            </p:cNvSpPr>
            <p:nvPr/>
          </p:nvSpPr>
          <p:spPr bwMode="auto">
            <a:xfrm flipV="1">
              <a:off x="4195" y="2171"/>
              <a:ext cx="635" cy="17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34" name="Line 24"/>
            <p:cNvSpPr>
              <a:spLocks noChangeShapeType="1"/>
            </p:cNvSpPr>
            <p:nvPr/>
          </p:nvSpPr>
          <p:spPr bwMode="auto">
            <a:xfrm flipH="1" flipV="1">
              <a:off x="3456" y="1728"/>
              <a:ext cx="181" cy="499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08" name="Group 39"/>
          <p:cNvGrpSpPr>
            <a:grpSpLocks/>
          </p:cNvGrpSpPr>
          <p:nvPr/>
        </p:nvGrpSpPr>
        <p:grpSpPr bwMode="auto">
          <a:xfrm>
            <a:off x="1158875" y="4419600"/>
            <a:ext cx="3032125" cy="1290638"/>
            <a:chOff x="509" y="3253"/>
            <a:chExt cx="1910" cy="813"/>
          </a:xfrm>
        </p:grpSpPr>
        <p:sp>
          <p:nvSpPr>
            <p:cNvPr id="21523" name="Rectangle 10"/>
            <p:cNvSpPr>
              <a:spLocks noChangeArrowheads="1"/>
            </p:cNvSpPr>
            <p:nvPr/>
          </p:nvSpPr>
          <p:spPr bwMode="auto">
            <a:xfrm>
              <a:off x="509" y="3339"/>
              <a:ext cx="499" cy="27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4" name="Rectangle 11"/>
            <p:cNvSpPr>
              <a:spLocks noChangeArrowheads="1"/>
            </p:cNvSpPr>
            <p:nvPr/>
          </p:nvSpPr>
          <p:spPr bwMode="auto">
            <a:xfrm>
              <a:off x="1383" y="3793"/>
              <a:ext cx="499" cy="27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5" name="Rectangle 12"/>
            <p:cNvSpPr>
              <a:spLocks noChangeArrowheads="1"/>
            </p:cNvSpPr>
            <p:nvPr/>
          </p:nvSpPr>
          <p:spPr bwMode="auto">
            <a:xfrm>
              <a:off x="1920" y="3253"/>
              <a:ext cx="499" cy="273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6" name="Line 26"/>
            <p:cNvSpPr>
              <a:spLocks noChangeShapeType="1"/>
            </p:cNvSpPr>
            <p:nvPr/>
          </p:nvSpPr>
          <p:spPr bwMode="auto">
            <a:xfrm>
              <a:off x="1008" y="3430"/>
              <a:ext cx="907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7" name="Line 27"/>
            <p:cNvSpPr>
              <a:spLocks noChangeShapeType="1"/>
            </p:cNvSpPr>
            <p:nvPr/>
          </p:nvSpPr>
          <p:spPr bwMode="auto">
            <a:xfrm>
              <a:off x="793" y="3612"/>
              <a:ext cx="590" cy="34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8" name="Line 28"/>
            <p:cNvSpPr>
              <a:spLocks noChangeShapeType="1"/>
            </p:cNvSpPr>
            <p:nvPr/>
          </p:nvSpPr>
          <p:spPr bwMode="auto">
            <a:xfrm flipV="1">
              <a:off x="1777" y="3514"/>
              <a:ext cx="499" cy="28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09" name="Group 40"/>
          <p:cNvGrpSpPr>
            <a:grpSpLocks/>
          </p:cNvGrpSpPr>
          <p:nvPr/>
        </p:nvGrpSpPr>
        <p:grpSpPr bwMode="auto">
          <a:xfrm>
            <a:off x="5410200" y="3886200"/>
            <a:ext cx="2162175" cy="1535113"/>
            <a:chOff x="3696" y="2905"/>
            <a:chExt cx="1362" cy="967"/>
          </a:xfrm>
        </p:grpSpPr>
        <p:sp>
          <p:nvSpPr>
            <p:cNvPr id="21517" name="Rectangle 15"/>
            <p:cNvSpPr>
              <a:spLocks noChangeArrowheads="1"/>
            </p:cNvSpPr>
            <p:nvPr/>
          </p:nvSpPr>
          <p:spPr bwMode="auto">
            <a:xfrm>
              <a:off x="4286" y="3600"/>
              <a:ext cx="318" cy="27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8" name="Rectangle 16"/>
            <p:cNvSpPr>
              <a:spLocks noChangeArrowheads="1"/>
            </p:cNvSpPr>
            <p:nvPr/>
          </p:nvSpPr>
          <p:spPr bwMode="auto">
            <a:xfrm>
              <a:off x="4740" y="2905"/>
              <a:ext cx="318" cy="27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9" name="Rectangle 17"/>
            <p:cNvSpPr>
              <a:spLocks noChangeArrowheads="1"/>
            </p:cNvSpPr>
            <p:nvPr/>
          </p:nvSpPr>
          <p:spPr bwMode="auto">
            <a:xfrm>
              <a:off x="3696" y="3184"/>
              <a:ext cx="318" cy="272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0" name="Line 29"/>
            <p:cNvSpPr>
              <a:spLocks noChangeShapeType="1"/>
            </p:cNvSpPr>
            <p:nvPr/>
          </p:nvSpPr>
          <p:spPr bwMode="auto">
            <a:xfrm flipV="1">
              <a:off x="4014" y="3055"/>
              <a:ext cx="726" cy="194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1" name="Line 30"/>
            <p:cNvSpPr>
              <a:spLocks noChangeShapeType="1"/>
            </p:cNvSpPr>
            <p:nvPr/>
          </p:nvSpPr>
          <p:spPr bwMode="auto">
            <a:xfrm flipV="1">
              <a:off x="4508" y="3150"/>
              <a:ext cx="408" cy="454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22" name="Line 31"/>
            <p:cNvSpPr>
              <a:spLocks noChangeShapeType="1"/>
            </p:cNvSpPr>
            <p:nvPr/>
          </p:nvSpPr>
          <p:spPr bwMode="auto">
            <a:xfrm flipH="1" flipV="1">
              <a:off x="3923" y="3430"/>
              <a:ext cx="363" cy="36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10" name="Group 37"/>
          <p:cNvGrpSpPr>
            <a:grpSpLocks/>
          </p:cNvGrpSpPr>
          <p:nvPr/>
        </p:nvGrpSpPr>
        <p:grpSpPr bwMode="auto">
          <a:xfrm>
            <a:off x="950913" y="1941513"/>
            <a:ext cx="2441575" cy="1831975"/>
            <a:chOff x="599" y="1223"/>
            <a:chExt cx="1538" cy="1154"/>
          </a:xfrm>
        </p:grpSpPr>
        <p:sp>
          <p:nvSpPr>
            <p:cNvPr id="21511" name="Line 19"/>
            <p:cNvSpPr>
              <a:spLocks noChangeShapeType="1"/>
            </p:cNvSpPr>
            <p:nvPr/>
          </p:nvSpPr>
          <p:spPr bwMode="auto">
            <a:xfrm>
              <a:off x="839" y="1979"/>
              <a:ext cx="726" cy="194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2" name="Line 18"/>
            <p:cNvSpPr>
              <a:spLocks noChangeShapeType="1"/>
            </p:cNvSpPr>
            <p:nvPr/>
          </p:nvSpPr>
          <p:spPr bwMode="auto">
            <a:xfrm flipV="1">
              <a:off x="884" y="1389"/>
              <a:ext cx="953" cy="45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3" name="Oval 4"/>
            <p:cNvSpPr>
              <a:spLocks noChangeArrowheads="1"/>
            </p:cNvSpPr>
            <p:nvPr/>
          </p:nvSpPr>
          <p:spPr bwMode="auto">
            <a:xfrm>
              <a:off x="1728" y="1223"/>
              <a:ext cx="409" cy="409"/>
            </a:xfrm>
            <a:prstGeom prst="ellipse">
              <a:avLst/>
            </a:prstGeom>
            <a:solidFill>
              <a:srgbClr val="D60093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4" name="Oval 6"/>
            <p:cNvSpPr>
              <a:spLocks noChangeArrowheads="1"/>
            </p:cNvSpPr>
            <p:nvPr/>
          </p:nvSpPr>
          <p:spPr bwMode="auto">
            <a:xfrm>
              <a:off x="599" y="1703"/>
              <a:ext cx="409" cy="409"/>
            </a:xfrm>
            <a:prstGeom prst="ellipse">
              <a:avLst/>
            </a:prstGeom>
            <a:solidFill>
              <a:srgbClr val="D60093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15" name="Line 20"/>
            <p:cNvSpPr>
              <a:spLocks noChangeShapeType="1"/>
            </p:cNvSpPr>
            <p:nvPr/>
          </p:nvSpPr>
          <p:spPr bwMode="auto">
            <a:xfrm flipV="1">
              <a:off x="1837" y="1616"/>
              <a:ext cx="146" cy="544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6" name="Oval 5"/>
            <p:cNvSpPr>
              <a:spLocks noChangeArrowheads="1"/>
            </p:cNvSpPr>
            <p:nvPr/>
          </p:nvSpPr>
          <p:spPr bwMode="auto">
            <a:xfrm>
              <a:off x="1474" y="1968"/>
              <a:ext cx="409" cy="409"/>
            </a:xfrm>
            <a:prstGeom prst="ellipse">
              <a:avLst/>
            </a:prstGeom>
            <a:solidFill>
              <a:srgbClr val="D60093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752600"/>
          </a:xfrm>
        </p:spPr>
        <p:txBody>
          <a:bodyPr/>
          <a:lstStyle/>
          <a:p>
            <a:r>
              <a:rPr lang="ru-RU" sz="4400" smtClean="0">
                <a:solidFill>
                  <a:srgbClr val="990000"/>
                </a:solidFill>
              </a:rPr>
              <a:t>Неориентированный граф</a:t>
            </a:r>
            <a:r>
              <a:rPr lang="ru-RU" sz="4400" smtClean="0"/>
              <a:t> </a:t>
            </a:r>
            <a:r>
              <a:rPr lang="ru-RU" smtClean="0">
                <a:solidFill>
                  <a:schemeClr val="hlink"/>
                </a:solidFill>
              </a:rPr>
              <a:t>-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400" dirty="0" smtClean="0">
                <a:latin typeface="+mj-lt"/>
              </a:rPr>
              <a:t>граф, вершины которого соединены ребрами. С помощью таких графов могут быть представлены схемы двухсторонних (симметричных) отношений.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940425" y="537368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/>
          </a:p>
        </p:txBody>
      </p:sp>
      <p:grpSp>
        <p:nvGrpSpPr>
          <p:cNvPr id="22533" name="Group 7"/>
          <p:cNvGrpSpPr>
            <a:grpSpLocks/>
          </p:cNvGrpSpPr>
          <p:nvPr/>
        </p:nvGrpSpPr>
        <p:grpSpPr bwMode="auto">
          <a:xfrm>
            <a:off x="554038" y="2757488"/>
            <a:ext cx="7827962" cy="3109912"/>
            <a:chOff x="349" y="1026"/>
            <a:chExt cx="4726" cy="1921"/>
          </a:xfrm>
        </p:grpSpPr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V="1">
              <a:off x="1202" y="1344"/>
              <a:ext cx="907" cy="2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2971" y="1253"/>
              <a:ext cx="1270" cy="136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4176" y="1584"/>
              <a:ext cx="229" cy="757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 flipH="1">
              <a:off x="2381" y="2659"/>
              <a:ext cx="1542" cy="136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V="1">
              <a:off x="1927" y="1389"/>
              <a:ext cx="2314" cy="1225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 flipV="1">
              <a:off x="1292" y="1389"/>
              <a:ext cx="2903" cy="40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42" name="Oval 14"/>
            <p:cNvSpPr>
              <a:spLocks noChangeArrowheads="1"/>
            </p:cNvSpPr>
            <p:nvPr/>
          </p:nvSpPr>
          <p:spPr bwMode="auto">
            <a:xfrm>
              <a:off x="349" y="1536"/>
              <a:ext cx="1043" cy="499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3" name="Oval 15"/>
            <p:cNvSpPr>
              <a:spLocks noChangeArrowheads="1"/>
            </p:cNvSpPr>
            <p:nvPr/>
          </p:nvSpPr>
          <p:spPr bwMode="auto">
            <a:xfrm>
              <a:off x="1383" y="2448"/>
              <a:ext cx="1043" cy="499"/>
            </a:xfrm>
            <a:prstGeom prst="ellipse">
              <a:avLst/>
            </a:prstGeom>
            <a:solidFill>
              <a:srgbClr val="D60093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4" name="Oval 16"/>
            <p:cNvSpPr>
              <a:spLocks noChangeArrowheads="1"/>
            </p:cNvSpPr>
            <p:nvPr/>
          </p:nvSpPr>
          <p:spPr bwMode="auto">
            <a:xfrm>
              <a:off x="1927" y="1026"/>
              <a:ext cx="1043" cy="499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5" name="Oval 17"/>
            <p:cNvSpPr>
              <a:spLocks noChangeArrowheads="1"/>
            </p:cNvSpPr>
            <p:nvPr/>
          </p:nvSpPr>
          <p:spPr bwMode="auto">
            <a:xfrm>
              <a:off x="3792" y="2333"/>
              <a:ext cx="1043" cy="499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6" name="Oval 18"/>
            <p:cNvSpPr>
              <a:spLocks noChangeArrowheads="1"/>
            </p:cNvSpPr>
            <p:nvPr/>
          </p:nvSpPr>
          <p:spPr bwMode="auto">
            <a:xfrm>
              <a:off x="4032" y="1181"/>
              <a:ext cx="1043" cy="49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7" name="Text Box 19"/>
            <p:cNvSpPr txBox="1">
              <a:spLocks noChangeArrowheads="1"/>
            </p:cNvSpPr>
            <p:nvPr/>
          </p:nvSpPr>
          <p:spPr bwMode="auto">
            <a:xfrm>
              <a:off x="433" y="1616"/>
              <a:ext cx="815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solidFill>
                    <a:schemeClr val="hlink"/>
                  </a:solidFill>
                  <a:latin typeface="Arial" charset="0"/>
                </a:rPr>
                <a:t>Маша</a:t>
              </a:r>
            </a:p>
          </p:txBody>
        </p:sp>
        <p:sp>
          <p:nvSpPr>
            <p:cNvPr id="22548" name="Text Box 20"/>
            <p:cNvSpPr txBox="1">
              <a:spLocks noChangeArrowheads="1"/>
            </p:cNvSpPr>
            <p:nvPr/>
          </p:nvSpPr>
          <p:spPr bwMode="auto">
            <a:xfrm>
              <a:off x="2157" y="1117"/>
              <a:ext cx="771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solidFill>
                    <a:schemeClr val="hlink"/>
                  </a:solidFill>
                  <a:latin typeface="Arial" charset="0"/>
                </a:rPr>
                <a:t>Юра</a:t>
              </a:r>
            </a:p>
          </p:txBody>
        </p:sp>
        <p:sp>
          <p:nvSpPr>
            <p:cNvPr id="22549" name="Text Box 21"/>
            <p:cNvSpPr txBox="1">
              <a:spLocks noChangeArrowheads="1"/>
            </p:cNvSpPr>
            <p:nvPr/>
          </p:nvSpPr>
          <p:spPr bwMode="auto">
            <a:xfrm>
              <a:off x="4272" y="1248"/>
              <a:ext cx="589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solidFill>
                    <a:schemeClr val="hlink"/>
                  </a:solidFill>
                  <a:latin typeface="Arial" charset="0"/>
                </a:rPr>
                <a:t>Аня</a:t>
              </a:r>
            </a:p>
          </p:txBody>
        </p:sp>
        <p:sp>
          <p:nvSpPr>
            <p:cNvPr id="22550" name="Text Box 22"/>
            <p:cNvSpPr txBox="1">
              <a:spLocks noChangeArrowheads="1"/>
            </p:cNvSpPr>
            <p:nvPr/>
          </p:nvSpPr>
          <p:spPr bwMode="auto">
            <a:xfrm>
              <a:off x="3984" y="2400"/>
              <a:ext cx="681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solidFill>
                    <a:schemeClr val="hlink"/>
                  </a:solidFill>
                  <a:latin typeface="Arial" charset="0"/>
                </a:rPr>
                <a:t>Витя</a:t>
              </a:r>
            </a:p>
          </p:txBody>
        </p:sp>
        <p:sp>
          <p:nvSpPr>
            <p:cNvPr id="22551" name="Text Box 23"/>
            <p:cNvSpPr txBox="1">
              <a:spLocks noChangeArrowheads="1"/>
            </p:cNvSpPr>
            <p:nvPr/>
          </p:nvSpPr>
          <p:spPr bwMode="auto">
            <a:xfrm>
              <a:off x="1584" y="2544"/>
              <a:ext cx="816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solidFill>
                    <a:schemeClr val="hlink"/>
                  </a:solidFill>
                  <a:latin typeface="Arial" charset="0"/>
                </a:rPr>
                <a:t>Коля</a:t>
              </a:r>
            </a:p>
          </p:txBody>
        </p:sp>
      </p:grpSp>
      <p:pic>
        <p:nvPicPr>
          <p:cNvPr id="22534" name="Picture 2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3810000"/>
            <a:ext cx="136842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25"/>
          <p:cNvSpPr txBox="1">
            <a:spLocks noChangeArrowheads="1"/>
          </p:cNvSpPr>
          <p:nvPr/>
        </p:nvSpPr>
        <p:spPr bwMode="auto">
          <a:xfrm>
            <a:off x="1219200" y="5943600"/>
            <a:ext cx="6705600" cy="762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hlink"/>
                </a:solidFill>
                <a:latin typeface="+mj-lt"/>
              </a:rPr>
              <a:t>Граф, отражающий отношение «переписываются» между объектами класса «дети»</a:t>
            </a:r>
            <a:r>
              <a:rPr lang="ru-RU" sz="2400" dirty="0">
                <a:solidFill>
                  <a:schemeClr val="hlink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685800" y="285750"/>
            <a:ext cx="7772400" cy="928688"/>
          </a:xfrm>
        </p:spPr>
        <p:txBody>
          <a:bodyPr/>
          <a:lstStyle/>
          <a:p>
            <a:r>
              <a:rPr lang="ru-RU" smtClean="0"/>
              <a:t>Тема урока: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28625" y="2000250"/>
            <a:ext cx="7772400" cy="4114800"/>
          </a:xfrm>
        </p:spPr>
        <p:txBody>
          <a:bodyPr/>
          <a:lstStyle/>
          <a:p>
            <a:r>
              <a:rPr lang="ru-RU" smtClean="0"/>
              <a:t>14.03.12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00035" y="2500307"/>
            <a:ext cx="8286808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Информационные модели</a:t>
            </a:r>
          </a:p>
          <a:p>
            <a:pPr algn="ctr">
              <a:defRPr/>
            </a:pPr>
            <a:r>
              <a:rPr lang="ru-RU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на графах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ru-RU" sz="4400" smtClean="0">
                <a:solidFill>
                  <a:srgbClr val="990000"/>
                </a:solidFill>
              </a:rPr>
              <a:t>Ориентированный граф</a:t>
            </a:r>
            <a:r>
              <a:rPr lang="ru-RU" sz="4400" smtClean="0"/>
              <a:t> </a:t>
            </a:r>
            <a:r>
              <a:rPr lang="ru-RU" smtClean="0">
                <a:solidFill>
                  <a:schemeClr val="hlink"/>
                </a:solidFill>
              </a:rPr>
              <a:t>-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400" smtClean="0"/>
              <a:t>граф, вершины которого соединены дугами. С помощью таких графов могут быть представлены схемы односторонних отношений.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940425" y="506888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/>
          </a:p>
        </p:txBody>
      </p:sp>
      <p:sp>
        <p:nvSpPr>
          <p:cNvPr id="23557" name="Line 8"/>
          <p:cNvSpPr>
            <a:spLocks noChangeShapeType="1"/>
          </p:cNvSpPr>
          <p:nvPr/>
        </p:nvSpPr>
        <p:spPr bwMode="auto">
          <a:xfrm flipV="1">
            <a:off x="1966913" y="3048000"/>
            <a:ext cx="1309687" cy="36036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58" name="Line 9"/>
          <p:cNvSpPr>
            <a:spLocks noChangeShapeType="1"/>
          </p:cNvSpPr>
          <p:nvPr/>
        </p:nvSpPr>
        <p:spPr bwMode="auto">
          <a:xfrm>
            <a:off x="4897438" y="2743200"/>
            <a:ext cx="1808162" cy="1524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10"/>
          <p:cNvSpPr>
            <a:spLocks noChangeShapeType="1"/>
          </p:cNvSpPr>
          <p:nvPr/>
        </p:nvSpPr>
        <p:spPr bwMode="auto">
          <a:xfrm>
            <a:off x="6892925" y="3355975"/>
            <a:ext cx="379413" cy="122555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11"/>
          <p:cNvSpPr>
            <a:spLocks noChangeShapeType="1"/>
          </p:cNvSpPr>
          <p:nvPr/>
        </p:nvSpPr>
        <p:spPr bwMode="auto">
          <a:xfrm flipH="1">
            <a:off x="3924300" y="5105400"/>
            <a:ext cx="2400300" cy="1238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12"/>
          <p:cNvSpPr>
            <a:spLocks noChangeShapeType="1"/>
          </p:cNvSpPr>
          <p:nvPr/>
        </p:nvSpPr>
        <p:spPr bwMode="auto">
          <a:xfrm flipV="1">
            <a:off x="3714750" y="3011488"/>
            <a:ext cx="3343275" cy="17605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3"/>
          <p:cNvSpPr>
            <a:spLocks noChangeShapeType="1"/>
          </p:cNvSpPr>
          <p:nvPr/>
        </p:nvSpPr>
        <p:spPr bwMode="auto">
          <a:xfrm flipV="1">
            <a:off x="2286000" y="3040063"/>
            <a:ext cx="4638675" cy="6175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Oval 14"/>
          <p:cNvSpPr>
            <a:spLocks noChangeArrowheads="1"/>
          </p:cNvSpPr>
          <p:nvPr/>
        </p:nvSpPr>
        <p:spPr bwMode="auto">
          <a:xfrm>
            <a:off x="554038" y="3278188"/>
            <a:ext cx="1727200" cy="808037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4" name="Oval 15"/>
          <p:cNvSpPr>
            <a:spLocks noChangeArrowheads="1"/>
          </p:cNvSpPr>
          <p:nvPr/>
        </p:nvSpPr>
        <p:spPr bwMode="auto">
          <a:xfrm>
            <a:off x="2266950" y="4648200"/>
            <a:ext cx="1727200" cy="808038"/>
          </a:xfrm>
          <a:prstGeom prst="ellipse">
            <a:avLst/>
          </a:prstGeom>
          <a:solidFill>
            <a:srgbClr val="D60093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5" name="Oval 16"/>
          <p:cNvSpPr>
            <a:spLocks noChangeArrowheads="1"/>
          </p:cNvSpPr>
          <p:nvPr/>
        </p:nvSpPr>
        <p:spPr bwMode="auto">
          <a:xfrm>
            <a:off x="3167063" y="2452688"/>
            <a:ext cx="1728787" cy="8080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6" name="Oval 17"/>
          <p:cNvSpPr>
            <a:spLocks noChangeArrowheads="1"/>
          </p:cNvSpPr>
          <p:nvPr/>
        </p:nvSpPr>
        <p:spPr bwMode="auto">
          <a:xfrm>
            <a:off x="6256338" y="4568825"/>
            <a:ext cx="1728787" cy="808038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7" name="Oval 18"/>
          <p:cNvSpPr>
            <a:spLocks noChangeArrowheads="1"/>
          </p:cNvSpPr>
          <p:nvPr/>
        </p:nvSpPr>
        <p:spPr bwMode="auto">
          <a:xfrm>
            <a:off x="6553200" y="2697163"/>
            <a:ext cx="1727200" cy="8080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8" name="Text Box 19"/>
          <p:cNvSpPr txBox="1">
            <a:spLocks noChangeArrowheads="1"/>
          </p:cNvSpPr>
          <p:nvPr/>
        </p:nvSpPr>
        <p:spPr bwMode="auto">
          <a:xfrm>
            <a:off x="693738" y="3408363"/>
            <a:ext cx="1349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latin typeface="Arial" charset="0"/>
              </a:rPr>
              <a:t>Маша</a:t>
            </a:r>
          </a:p>
        </p:txBody>
      </p:sp>
      <p:sp>
        <p:nvSpPr>
          <p:cNvPr id="23569" name="Text Box 20"/>
          <p:cNvSpPr txBox="1">
            <a:spLocks noChangeArrowheads="1"/>
          </p:cNvSpPr>
          <p:nvPr/>
        </p:nvSpPr>
        <p:spPr bwMode="auto">
          <a:xfrm>
            <a:off x="3548063" y="2600325"/>
            <a:ext cx="1277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latin typeface="Arial" charset="0"/>
              </a:rPr>
              <a:t>Юра</a:t>
            </a:r>
          </a:p>
        </p:txBody>
      </p:sp>
      <p:sp>
        <p:nvSpPr>
          <p:cNvPr id="23570" name="Text Box 21"/>
          <p:cNvSpPr txBox="1">
            <a:spLocks noChangeArrowheads="1"/>
          </p:cNvSpPr>
          <p:nvPr/>
        </p:nvSpPr>
        <p:spPr bwMode="auto">
          <a:xfrm>
            <a:off x="7051675" y="2811463"/>
            <a:ext cx="976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latin typeface="Arial" charset="0"/>
              </a:rPr>
              <a:t>Аня</a:t>
            </a:r>
          </a:p>
        </p:txBody>
      </p:sp>
      <p:sp>
        <p:nvSpPr>
          <p:cNvPr id="23571" name="Text Box 22"/>
          <p:cNvSpPr txBox="1">
            <a:spLocks noChangeArrowheads="1"/>
          </p:cNvSpPr>
          <p:nvPr/>
        </p:nvSpPr>
        <p:spPr bwMode="auto">
          <a:xfrm>
            <a:off x="6575425" y="4676775"/>
            <a:ext cx="1127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latin typeface="Arial" charset="0"/>
              </a:rPr>
              <a:t>Витя</a:t>
            </a:r>
          </a:p>
        </p:txBody>
      </p:sp>
      <p:sp>
        <p:nvSpPr>
          <p:cNvPr id="23572" name="Text Box 23"/>
          <p:cNvSpPr txBox="1">
            <a:spLocks noChangeArrowheads="1"/>
          </p:cNvSpPr>
          <p:nvPr/>
        </p:nvSpPr>
        <p:spPr bwMode="auto">
          <a:xfrm>
            <a:off x="2590800" y="4724400"/>
            <a:ext cx="1350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  <a:latin typeface="Arial" charset="0"/>
              </a:rPr>
              <a:t>Коля</a:t>
            </a:r>
          </a:p>
        </p:txBody>
      </p:sp>
      <p:sp>
        <p:nvSpPr>
          <p:cNvPr id="23573" name="Text Box 25"/>
          <p:cNvSpPr txBox="1">
            <a:spLocks noChangeArrowheads="1"/>
          </p:cNvSpPr>
          <p:nvPr/>
        </p:nvSpPr>
        <p:spPr bwMode="auto">
          <a:xfrm>
            <a:off x="1219200" y="5486400"/>
            <a:ext cx="6705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hlink"/>
                </a:solidFill>
                <a:latin typeface="Arial" charset="0"/>
              </a:rPr>
              <a:t>Граф, отражающий отношение «пишет письма».</a:t>
            </a:r>
            <a:endParaRPr lang="ru-RU" sz="2400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23574" name="Picture 2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2276475"/>
            <a:ext cx="13335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5" name="Picture 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6224691">
            <a:off x="6754813" y="3406775"/>
            <a:ext cx="13335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6" name="Picture 2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1125393" flipV="1">
            <a:off x="4572000" y="4868863"/>
            <a:ext cx="13335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77" name="Text Box 29"/>
          <p:cNvSpPr txBox="1">
            <a:spLocks noChangeArrowheads="1"/>
          </p:cNvSpPr>
          <p:nvPr/>
        </p:nvSpPr>
        <p:spPr bwMode="auto">
          <a:xfrm>
            <a:off x="1219200" y="5943600"/>
            <a:ext cx="67056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762000"/>
            <a:ext cx="7989887" cy="1666875"/>
          </a:xfrm>
        </p:spPr>
        <p:txBody>
          <a:bodyPr/>
          <a:lstStyle/>
          <a:p>
            <a:pPr algn="l"/>
            <a:r>
              <a:rPr lang="ru-RU" sz="2400" smtClean="0">
                <a:solidFill>
                  <a:schemeClr val="hlink"/>
                </a:solidFill>
              </a:rPr>
              <a:t>граф, у которого вершины или рёбра (дуги) несут дополнительную информацию (вес).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715000"/>
            <a:ext cx="8640763" cy="50323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ru-RU" sz="2000" b="1" dirty="0" smtClean="0">
                <a:latin typeface="+mj-lt"/>
              </a:rPr>
              <a:t>Каким весом характеризуются вершины  и дуги данного графа?</a:t>
            </a:r>
          </a:p>
        </p:txBody>
      </p:sp>
      <p:pic>
        <p:nvPicPr>
          <p:cNvPr id="24580" name="Picture 4" descr="Герб Москвы 1993 г.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4213" y="2349500"/>
            <a:ext cx="1511300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571500" y="4357688"/>
            <a:ext cx="2171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chemeClr val="bg2"/>
                </a:solidFill>
                <a:latin typeface="Arial" charset="0"/>
              </a:rPr>
              <a:t>Москва, 1147</a:t>
            </a: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2362200" y="5181600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chemeClr val="bg2"/>
                </a:solidFill>
                <a:latin typeface="Arial" charset="0"/>
              </a:rPr>
              <a:t>Переславль Залесский, 1152</a:t>
            </a: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6694488" y="4191000"/>
            <a:ext cx="2297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chemeClr val="bg2"/>
                </a:solidFill>
                <a:latin typeface="Arial" charset="0"/>
              </a:rPr>
              <a:t>Владимир, 1108</a:t>
            </a:r>
          </a:p>
        </p:txBody>
      </p:sp>
      <p:sp>
        <p:nvSpPr>
          <p:cNvPr id="24584" name="Line 12"/>
          <p:cNvSpPr>
            <a:spLocks noChangeShapeType="1"/>
          </p:cNvSpPr>
          <p:nvPr/>
        </p:nvSpPr>
        <p:spPr bwMode="auto">
          <a:xfrm>
            <a:off x="2124075" y="3500438"/>
            <a:ext cx="1685925" cy="61436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Rectangle 19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b="1">
                <a:solidFill>
                  <a:srgbClr val="990000"/>
                </a:solidFill>
                <a:latin typeface="Comic Sans MS" pitchFamily="66" charset="0"/>
              </a:rPr>
              <a:t>Взвешенный граф</a:t>
            </a:r>
            <a:r>
              <a:rPr lang="ru-RU" sz="4400" b="1">
                <a:solidFill>
                  <a:schemeClr val="tx2"/>
                </a:solidFill>
              </a:rPr>
              <a:t> </a:t>
            </a:r>
            <a:r>
              <a:rPr lang="ru-RU" sz="4400" b="1">
                <a:solidFill>
                  <a:schemeClr val="hlink"/>
                </a:solidFill>
              </a:rPr>
              <a:t>- </a:t>
            </a:r>
          </a:p>
        </p:txBody>
      </p:sp>
      <p:sp>
        <p:nvSpPr>
          <p:cNvPr id="24586" name="Line 20"/>
          <p:cNvSpPr>
            <a:spLocks noChangeShapeType="1"/>
          </p:cNvSpPr>
          <p:nvPr/>
        </p:nvSpPr>
        <p:spPr bwMode="auto">
          <a:xfrm>
            <a:off x="2133600" y="2819400"/>
            <a:ext cx="4876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7" name="Line 21"/>
          <p:cNvSpPr>
            <a:spLocks noChangeShapeType="1"/>
          </p:cNvSpPr>
          <p:nvPr/>
        </p:nvSpPr>
        <p:spPr bwMode="auto">
          <a:xfrm flipH="1">
            <a:off x="5334000" y="3505200"/>
            <a:ext cx="1685925" cy="6143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4588" name="Picture 6" descr="Герб города Владимир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78650" y="2362200"/>
            <a:ext cx="1498600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9" name="Picture 23" descr="Переяславль-Залесский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3276600"/>
            <a:ext cx="1703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0" name="Text Box 24"/>
          <p:cNvSpPr txBox="1">
            <a:spLocks noChangeArrowheads="1"/>
          </p:cNvSpPr>
          <p:nvPr/>
        </p:nvSpPr>
        <p:spPr bwMode="auto">
          <a:xfrm>
            <a:off x="3929063" y="2500313"/>
            <a:ext cx="1295400" cy="4000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Arial" charset="0"/>
              </a:rPr>
              <a:t>1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182</a:t>
            </a:r>
            <a:endParaRPr lang="ru-RU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4591" name="Text Box 25"/>
          <p:cNvSpPr txBox="1">
            <a:spLocks noChangeArrowheads="1"/>
          </p:cNvSpPr>
          <p:nvPr/>
        </p:nvSpPr>
        <p:spPr bwMode="auto">
          <a:xfrm>
            <a:off x="5257800" y="3443288"/>
            <a:ext cx="1295400" cy="4000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  <a:latin typeface="Arial" charset="0"/>
              </a:rPr>
              <a:t>158</a:t>
            </a:r>
            <a:endParaRPr lang="ru-RU" sz="20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4592" name="Text Box 26"/>
          <p:cNvSpPr txBox="1">
            <a:spLocks noChangeArrowheads="1"/>
          </p:cNvSpPr>
          <p:nvPr/>
        </p:nvSpPr>
        <p:spPr bwMode="auto">
          <a:xfrm>
            <a:off x="2286000" y="3414713"/>
            <a:ext cx="1285875" cy="4000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  <a:latin typeface="Arial" charset="0"/>
              </a:rPr>
              <a:t> 127</a:t>
            </a:r>
            <a:endParaRPr lang="ru-RU" sz="2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42938" y="214313"/>
            <a:ext cx="8229600" cy="1071562"/>
          </a:xfrm>
        </p:spPr>
        <p:txBody>
          <a:bodyPr/>
          <a:lstStyle/>
          <a:p>
            <a:pPr eaLnBrk="1" hangingPunct="1"/>
            <a:r>
              <a:rPr lang="ru-RU" sz="4800" smtClean="0"/>
              <a:t>Применение графов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916113"/>
            <a:ext cx="8229600" cy="4389437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С помощью графов часто упрощается решение задач, сформулированных в различных областях знаний: в автоматике, электронике, физике, химии и др. </a:t>
            </a:r>
            <a:endParaRPr lang="en-US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buFontTx/>
              <a:buNone/>
              <a:defRPr/>
            </a:pPr>
            <a:endParaRPr lang="ru-RU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Помогают графы в решении математических и экономических задач.</a:t>
            </a:r>
            <a:br>
              <a:rPr lang="ru-RU" b="1" dirty="0" smtClean="0">
                <a:solidFill>
                  <a:schemeClr val="bg2"/>
                </a:solidFill>
                <a:latin typeface="+mj-lt"/>
              </a:rPr>
            </a:br>
            <a:r>
              <a:rPr lang="ru-RU" b="1" dirty="0" smtClean="0">
                <a:latin typeface="+mj-lt"/>
              </a:rPr>
              <a:t/>
            </a:r>
            <a:br>
              <a:rPr lang="ru-RU" b="1" dirty="0" smtClean="0">
                <a:latin typeface="+mj-lt"/>
              </a:rPr>
            </a:br>
            <a:endParaRPr lang="ru-RU" sz="2400" b="1" dirty="0" smtClean="0">
              <a:latin typeface="+mj-lt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2400" b="1" dirty="0" smtClean="0">
                <a:latin typeface="+mj-lt"/>
              </a:rPr>
              <a:t>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sz="2400" dirty="0" smtClean="0"/>
          </a:p>
          <a:p>
            <a:pPr eaLnBrk="1" hangingPunct="1">
              <a:defRPr/>
            </a:pPr>
            <a:endParaRPr lang="ru-RU" sz="2400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ru-RU" sz="2400" dirty="0" smtClean="0"/>
          </a:p>
          <a:p>
            <a:pPr eaLnBrk="1" hangingPunct="1">
              <a:buFont typeface="Wingdings 2" pitchFamily="18" charset="2"/>
              <a:buNone/>
              <a:defRPr/>
            </a:pPr>
            <a:endParaRPr lang="ru-RU" sz="2400" dirty="0" smtClean="0"/>
          </a:p>
          <a:p>
            <a:pPr eaLnBrk="1" hangingPunct="1">
              <a:defRPr/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685800" y="1071563"/>
            <a:ext cx="7772400" cy="1214437"/>
          </a:xfrm>
        </p:spPr>
        <p:txBody>
          <a:bodyPr/>
          <a:lstStyle/>
          <a:p>
            <a:pPr algn="l" eaLnBrk="1" hangingPunct="1"/>
            <a:r>
              <a:rPr lang="ru-RU" sz="3200" smtClean="0">
                <a:solidFill>
                  <a:schemeClr val="bg2"/>
                </a:solidFill>
              </a:rPr>
              <a:t>С помощью графов изображаются схемы дорог, газопроводов, тепло- и электросети. </a:t>
            </a:r>
          </a:p>
        </p:txBody>
      </p:sp>
      <p:pic>
        <p:nvPicPr>
          <p:cNvPr id="26627" name="Содержимое 4" descr="215526430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2665413"/>
            <a:ext cx="4038600" cy="2944812"/>
          </a:xfrm>
        </p:spPr>
      </p:pic>
      <p:pic>
        <p:nvPicPr>
          <p:cNvPr id="26628" name="Содержимое 5" descr="13_2.gif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8200" y="2286000"/>
            <a:ext cx="4038600" cy="324008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500" y="0"/>
            <a:ext cx="8229600" cy="1357313"/>
          </a:xfrm>
        </p:spPr>
        <p:txBody>
          <a:bodyPr/>
          <a:lstStyle/>
          <a:p>
            <a:pPr eaLnBrk="1" hangingPunct="1"/>
            <a:r>
              <a:rPr lang="ru-RU" sz="4800" smtClean="0"/>
              <a:t>Примеры графов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85800" y="1428750"/>
            <a:ext cx="7772400" cy="4667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Модель управления предприятием (школой, театральным коллективом и т. д.) очень удобно представлять в виде графа.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Система «Школьный урок», состоящая из следующих элементов: ученик, учитель, учебник, тетрадь, классный журнал, классная доска, мел, парта, учительский стол, классная комната. </a:t>
            </a:r>
            <a:endParaRPr lang="en-US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b="1" dirty="0" smtClean="0">
              <a:solidFill>
                <a:schemeClr val="bg2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Круговорот воды в природе.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b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285875"/>
            <a:ext cx="8229600" cy="1495425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sz="2400" dirty="0" smtClean="0">
                <a:latin typeface="+mj-lt"/>
              </a:rPr>
              <a:t>Познакомимся с основными понятиями теории графов при решении задачи.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ru-RU" sz="2400" dirty="0" smtClean="0">
                <a:latin typeface="+mj-lt"/>
              </a:rPr>
              <a:t/>
            </a:r>
            <a:br>
              <a:rPr lang="ru-RU" sz="2400" dirty="0" smtClean="0">
                <a:latin typeface="+mj-lt"/>
              </a:rPr>
            </a:br>
            <a:endParaRPr lang="ru-RU" sz="2400" dirty="0" smtClean="0">
              <a:latin typeface="+mj-lt"/>
            </a:endParaRPr>
          </a:p>
          <a:p>
            <a:pPr marL="0" indent="0" eaLnBrk="1" hangingPunct="1">
              <a:defRPr/>
            </a:pPr>
            <a:endParaRPr lang="ru-RU" sz="2400" dirty="0" smtClean="0">
              <a:latin typeface="+mj-lt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ru-RU" sz="2400" dirty="0" smtClean="0">
              <a:latin typeface="+mj-lt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ru-RU" sz="2400" dirty="0" smtClean="0">
              <a:latin typeface="+mj-lt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ru-RU" sz="2400" dirty="0" smtClean="0"/>
          </a:p>
        </p:txBody>
      </p:sp>
      <p:pic>
        <p:nvPicPr>
          <p:cNvPr id="28675" name="Picture 7" descr="%D1%80%D1%83%D0%BA%D0%BE%D0%BF%D0%BE%D0%B6%D0%B0%D1%82%D0%B8%D1%8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75" y="2500313"/>
            <a:ext cx="306546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00063" y="2286000"/>
            <a:ext cx="56165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schemeClr val="bg2"/>
                </a:solidFill>
                <a:latin typeface="+mj-lt"/>
              </a:rPr>
              <a:t>Задача:</a:t>
            </a:r>
            <a:r>
              <a:rPr lang="ru-RU" sz="2400" b="1" dirty="0">
                <a:solidFill>
                  <a:schemeClr val="bg2"/>
                </a:solidFill>
                <a:latin typeface="+mj-lt"/>
              </a:rPr>
              <a:t> </a:t>
            </a:r>
          </a:p>
          <a:p>
            <a:pPr>
              <a:defRPr/>
            </a:pPr>
            <a:r>
              <a:rPr lang="ru-RU" sz="2000" b="1" dirty="0">
                <a:solidFill>
                  <a:schemeClr val="bg2"/>
                </a:solidFill>
                <a:latin typeface="+mj-lt"/>
              </a:rPr>
              <a:t>Аркадий, Борис, Владимир, Григорий и Дмитрий при встрече обменялись рукопожатиями (каждый пожал руку каждому по одному разу). Сколько всего рукопожатий было сделано? </a:t>
            </a:r>
            <a:r>
              <a:rPr lang="ru-RU" sz="2000" dirty="0">
                <a:solidFill>
                  <a:schemeClr val="bg2"/>
                </a:solidFill>
                <a:latin typeface="Constantia" pitchFamily="18" charset="0"/>
              </a:rPr>
              <a:t/>
            </a:r>
            <a:br>
              <a:rPr lang="ru-RU" sz="2000" dirty="0">
                <a:solidFill>
                  <a:schemeClr val="bg2"/>
                </a:solidFill>
                <a:latin typeface="Constantia" pitchFamily="18" charset="0"/>
              </a:rPr>
            </a:br>
            <a:endParaRPr lang="ru-RU" sz="2000" dirty="0">
              <a:solidFill>
                <a:schemeClr val="bg2"/>
              </a:solidFill>
              <a:latin typeface="Constantia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642938" y="357188"/>
            <a:ext cx="82296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Примеры графов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428625" y="4429125"/>
            <a:ext cx="5643563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Пусть каждому из пяти молодых людей соответствует определенная точка на плоскости, названная первой буквой его имени, а производимому рукопожатию — отрезок или часть кривой, соединяющая конкретные точки — имена.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2000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2000" dirty="0">
              <a:latin typeface="+mn-lt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2400" dirty="0">
              <a:latin typeface="+mn-lt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ru-RU" sz="24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2"/>
          <p:cNvSpPr>
            <a:spLocks noGrp="1"/>
          </p:cNvSpPr>
          <p:nvPr>
            <p:ph idx="4294967295"/>
          </p:nvPr>
        </p:nvSpPr>
        <p:spPr>
          <a:xfrm>
            <a:off x="357188" y="1214438"/>
            <a:ext cx="8229600" cy="17272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2400" smtClean="0"/>
              <a:t/>
            </a:r>
            <a:br>
              <a:rPr lang="ru-RU" sz="2400" smtClean="0"/>
            </a:br>
            <a:endParaRPr lang="ru-RU" sz="2000" smtClean="0">
              <a:solidFill>
                <a:schemeClr val="tx2"/>
              </a:solidFill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ru-RU" sz="2000" smtClean="0">
              <a:solidFill>
                <a:schemeClr val="tx2"/>
              </a:solidFill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ru-RU" sz="2000" smtClean="0"/>
          </a:p>
          <a:p>
            <a:pPr marL="0" indent="0" eaLnBrk="1" hangingPunct="1">
              <a:buFont typeface="Wingdings 2" pitchFamily="18" charset="2"/>
              <a:buNone/>
            </a:pPr>
            <a:endParaRPr lang="ru-RU" sz="2400" smtClean="0"/>
          </a:p>
          <a:p>
            <a:pPr marL="0" indent="0" eaLnBrk="1" hangingPunct="1"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42938" y="1571625"/>
            <a:ext cx="34290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ru-RU" b="1">
                <a:solidFill>
                  <a:schemeClr val="bg2"/>
                </a:solidFill>
                <a:latin typeface="Constantia" pitchFamily="18" charset="0"/>
              </a:rPr>
              <a:t>1. Ситуация, соответствующая моменту, когда рукопожатия еще не совершались, представляет собой точечную схему</a:t>
            </a:r>
            <a:r>
              <a:rPr lang="ru-RU">
                <a:solidFill>
                  <a:schemeClr val="bg2"/>
                </a:solidFill>
                <a:latin typeface="Constantia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ru-RU">
              <a:solidFill>
                <a:schemeClr val="bg2"/>
              </a:solidFill>
              <a:latin typeface="Constantia" pitchFamily="18" charset="0"/>
            </a:endParaRP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5357813" y="1714500"/>
            <a:ext cx="31750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ru-RU" b="1">
                <a:solidFill>
                  <a:schemeClr val="bg2"/>
                </a:solidFill>
                <a:latin typeface="Constantia" pitchFamily="18" charset="0"/>
              </a:rPr>
              <a:t>2. Ниже изображен граф, соответствующий всем совершенным рукопожатиям. Этот граф является </a:t>
            </a:r>
            <a:r>
              <a:rPr lang="ru-RU" b="1" i="1">
                <a:solidFill>
                  <a:schemeClr val="bg2"/>
                </a:solidFill>
                <a:latin typeface="Constantia" pitchFamily="18" charset="0"/>
              </a:rPr>
              <a:t>полным графом</a:t>
            </a:r>
            <a:r>
              <a:rPr lang="ru-RU">
                <a:solidFill>
                  <a:schemeClr val="bg2"/>
                </a:solidFill>
                <a:latin typeface="Constantia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ru-RU">
              <a:solidFill>
                <a:schemeClr val="bg2"/>
              </a:solidFill>
              <a:latin typeface="Constantia" pitchFamily="18" charset="0"/>
            </a:endParaRP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500063" y="5643563"/>
            <a:ext cx="806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2"/>
                </a:solidFill>
                <a:latin typeface="Constantia" pitchFamily="18" charset="0"/>
              </a:rPr>
              <a:t>Количество ребер графа соответствует количеству рукопожатий, совершенных молодыми людьми. Их - </a:t>
            </a:r>
            <a:r>
              <a:rPr lang="ru-RU" b="1">
                <a:solidFill>
                  <a:schemeClr val="bg2"/>
                </a:solidFill>
                <a:latin typeface="Constantia" pitchFamily="18" charset="0"/>
              </a:rPr>
              <a:t>10.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642938" y="214313"/>
            <a:ext cx="82296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Примеры графов</a:t>
            </a:r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3571875"/>
            <a:ext cx="2714625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3643313"/>
            <a:ext cx="26574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8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Прямая соединительная линия 34"/>
          <p:cNvCxnSpPr>
            <a:stCxn id="0" idx="1"/>
            <a:endCxn id="0" idx="0"/>
          </p:cNvCxnSpPr>
          <p:nvPr/>
        </p:nvCxnSpPr>
        <p:spPr>
          <a:xfrm>
            <a:off x="1136650" y="2154238"/>
            <a:ext cx="1490663" cy="769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олилиния 42"/>
          <p:cNvSpPr/>
          <p:nvPr/>
        </p:nvSpPr>
        <p:spPr>
          <a:xfrm>
            <a:off x="5567363" y="514350"/>
            <a:ext cx="2760662" cy="2370138"/>
          </a:xfrm>
          <a:custGeom>
            <a:avLst/>
            <a:gdLst>
              <a:gd name="connsiteX0" fmla="*/ 515816 w 2766647"/>
              <a:gd name="connsiteY0" fmla="*/ 1329397 h 1329397"/>
              <a:gd name="connsiteX1" fmla="*/ 375139 w 2766647"/>
              <a:gd name="connsiteY1" fmla="*/ 203982 h 1329397"/>
              <a:gd name="connsiteX2" fmla="*/ 2766647 w 2766647"/>
              <a:gd name="connsiteY2" fmla="*/ 105508 h 1329397"/>
              <a:gd name="connsiteX3" fmla="*/ 2766647 w 2766647"/>
              <a:gd name="connsiteY3" fmla="*/ 105508 h 1329397"/>
              <a:gd name="connsiteX4" fmla="*/ 2766647 w 2766647"/>
              <a:gd name="connsiteY4" fmla="*/ 133643 h 1329397"/>
              <a:gd name="connsiteX0" fmla="*/ 515816 w 2766647"/>
              <a:gd name="connsiteY0" fmla="*/ 1329397 h 1329397"/>
              <a:gd name="connsiteX1" fmla="*/ 375139 w 2766647"/>
              <a:gd name="connsiteY1" fmla="*/ 203982 h 1329397"/>
              <a:gd name="connsiteX2" fmla="*/ 2766647 w 2766647"/>
              <a:gd name="connsiteY2" fmla="*/ 105508 h 1329397"/>
              <a:gd name="connsiteX3" fmla="*/ 2766647 w 2766647"/>
              <a:gd name="connsiteY3" fmla="*/ 105508 h 1329397"/>
              <a:gd name="connsiteX4" fmla="*/ 2766647 w 2766647"/>
              <a:gd name="connsiteY4" fmla="*/ 133643 h 1329397"/>
              <a:gd name="connsiteX0" fmla="*/ 257908 w 2508739"/>
              <a:gd name="connsiteY0" fmla="*/ 1329397 h 1329397"/>
              <a:gd name="connsiteX1" fmla="*/ 117231 w 2508739"/>
              <a:gd name="connsiteY1" fmla="*/ 203982 h 1329397"/>
              <a:gd name="connsiteX2" fmla="*/ 2508739 w 2508739"/>
              <a:gd name="connsiteY2" fmla="*/ 105508 h 1329397"/>
              <a:gd name="connsiteX3" fmla="*/ 2508739 w 2508739"/>
              <a:gd name="connsiteY3" fmla="*/ 105508 h 1329397"/>
              <a:gd name="connsiteX4" fmla="*/ 2508739 w 2508739"/>
              <a:gd name="connsiteY4" fmla="*/ 133643 h 1329397"/>
              <a:gd name="connsiteX0" fmla="*/ 257908 w 2508739"/>
              <a:gd name="connsiteY0" fmla="*/ 1577894 h 1577894"/>
              <a:gd name="connsiteX1" fmla="*/ 117231 w 2508739"/>
              <a:gd name="connsiteY1" fmla="*/ 452479 h 1577894"/>
              <a:gd name="connsiteX2" fmla="*/ 2508739 w 2508739"/>
              <a:gd name="connsiteY2" fmla="*/ 354005 h 1577894"/>
              <a:gd name="connsiteX3" fmla="*/ 2508739 w 2508739"/>
              <a:gd name="connsiteY3" fmla="*/ 354005 h 1577894"/>
              <a:gd name="connsiteX4" fmla="*/ 2508739 w 2508739"/>
              <a:gd name="connsiteY4" fmla="*/ 382140 h 1577894"/>
              <a:gd name="connsiteX0" fmla="*/ 802279 w 3053110"/>
              <a:gd name="connsiteY0" fmla="*/ 2398157 h 2398157"/>
              <a:gd name="connsiteX1" fmla="*/ 661602 w 3053110"/>
              <a:gd name="connsiteY1" fmla="*/ 1272742 h 2398157"/>
              <a:gd name="connsiteX2" fmla="*/ 3053110 w 3053110"/>
              <a:gd name="connsiteY2" fmla="*/ 1174268 h 2398157"/>
              <a:gd name="connsiteX3" fmla="*/ 3053110 w 3053110"/>
              <a:gd name="connsiteY3" fmla="*/ 1174268 h 2398157"/>
              <a:gd name="connsiteX4" fmla="*/ 3053110 w 3053110"/>
              <a:gd name="connsiteY4" fmla="*/ 1202403 h 2398157"/>
              <a:gd name="connsiteX0" fmla="*/ 802279 w 3053110"/>
              <a:gd name="connsiteY0" fmla="*/ 2398157 h 2398157"/>
              <a:gd name="connsiteX1" fmla="*/ 661602 w 3053110"/>
              <a:gd name="connsiteY1" fmla="*/ 1272742 h 2398157"/>
              <a:gd name="connsiteX2" fmla="*/ 3053110 w 3053110"/>
              <a:gd name="connsiteY2" fmla="*/ 1174268 h 2398157"/>
              <a:gd name="connsiteX3" fmla="*/ 3053110 w 3053110"/>
              <a:gd name="connsiteY3" fmla="*/ 1174268 h 2398157"/>
              <a:gd name="connsiteX4" fmla="*/ 3053110 w 3053110"/>
              <a:gd name="connsiteY4" fmla="*/ 1202403 h 2398157"/>
              <a:gd name="connsiteX0" fmla="*/ 802279 w 3053110"/>
              <a:gd name="connsiteY0" fmla="*/ 2398157 h 2398157"/>
              <a:gd name="connsiteX1" fmla="*/ 661602 w 3053110"/>
              <a:gd name="connsiteY1" fmla="*/ 1272742 h 2398157"/>
              <a:gd name="connsiteX2" fmla="*/ 3053110 w 3053110"/>
              <a:gd name="connsiteY2" fmla="*/ 1174268 h 2398157"/>
              <a:gd name="connsiteX3" fmla="*/ 3053110 w 3053110"/>
              <a:gd name="connsiteY3" fmla="*/ 1174268 h 2398157"/>
              <a:gd name="connsiteX4" fmla="*/ 3053110 w 3053110"/>
              <a:gd name="connsiteY4" fmla="*/ 1202403 h 2398157"/>
              <a:gd name="connsiteX0" fmla="*/ 802279 w 3053110"/>
              <a:gd name="connsiteY0" fmla="*/ 2398157 h 2447424"/>
              <a:gd name="connsiteX1" fmla="*/ 661602 w 3053110"/>
              <a:gd name="connsiteY1" fmla="*/ 1272742 h 2447424"/>
              <a:gd name="connsiteX2" fmla="*/ 3053110 w 3053110"/>
              <a:gd name="connsiteY2" fmla="*/ 1174268 h 2447424"/>
              <a:gd name="connsiteX3" fmla="*/ 3053110 w 3053110"/>
              <a:gd name="connsiteY3" fmla="*/ 1174268 h 2447424"/>
              <a:gd name="connsiteX4" fmla="*/ 3053110 w 3053110"/>
              <a:gd name="connsiteY4" fmla="*/ 1202403 h 2447424"/>
              <a:gd name="connsiteX0" fmla="*/ 802279 w 3053110"/>
              <a:gd name="connsiteY0" fmla="*/ 2398157 h 2398157"/>
              <a:gd name="connsiteX1" fmla="*/ 661602 w 3053110"/>
              <a:gd name="connsiteY1" fmla="*/ 1272742 h 2398157"/>
              <a:gd name="connsiteX2" fmla="*/ 3053110 w 3053110"/>
              <a:gd name="connsiteY2" fmla="*/ 1174268 h 2398157"/>
              <a:gd name="connsiteX3" fmla="*/ 3053110 w 3053110"/>
              <a:gd name="connsiteY3" fmla="*/ 1174268 h 2398157"/>
              <a:gd name="connsiteX4" fmla="*/ 3053110 w 3053110"/>
              <a:gd name="connsiteY4" fmla="*/ 1202403 h 2398157"/>
              <a:gd name="connsiteX0" fmla="*/ 802279 w 3053110"/>
              <a:gd name="connsiteY0" fmla="*/ 2398157 h 2398157"/>
              <a:gd name="connsiteX1" fmla="*/ 661602 w 3053110"/>
              <a:gd name="connsiteY1" fmla="*/ 1272742 h 2398157"/>
              <a:gd name="connsiteX2" fmla="*/ 3053110 w 3053110"/>
              <a:gd name="connsiteY2" fmla="*/ 1174268 h 2398157"/>
              <a:gd name="connsiteX3" fmla="*/ 3053110 w 3053110"/>
              <a:gd name="connsiteY3" fmla="*/ 1174268 h 2398157"/>
              <a:gd name="connsiteX4" fmla="*/ 3053110 w 3053110"/>
              <a:gd name="connsiteY4" fmla="*/ 1202403 h 2398157"/>
              <a:gd name="connsiteX0" fmla="*/ 509485 w 2760316"/>
              <a:gd name="connsiteY0" fmla="*/ 2370062 h 2370062"/>
              <a:gd name="connsiteX1" fmla="*/ 368808 w 2760316"/>
              <a:gd name="connsiteY1" fmla="*/ 1244647 h 2370062"/>
              <a:gd name="connsiteX2" fmla="*/ 2760316 w 2760316"/>
              <a:gd name="connsiteY2" fmla="*/ 1146173 h 2370062"/>
              <a:gd name="connsiteX3" fmla="*/ 2760316 w 2760316"/>
              <a:gd name="connsiteY3" fmla="*/ 1146173 h 2370062"/>
              <a:gd name="connsiteX4" fmla="*/ 2760316 w 2760316"/>
              <a:gd name="connsiteY4" fmla="*/ 1174308 h 237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0316" h="2370062">
                <a:moveTo>
                  <a:pt x="509485" y="2370062"/>
                </a:moveTo>
                <a:cubicBezTo>
                  <a:pt x="251577" y="1909345"/>
                  <a:pt x="381786" y="1552031"/>
                  <a:pt x="368808" y="1244647"/>
                </a:cubicBezTo>
                <a:cubicBezTo>
                  <a:pt x="0" y="0"/>
                  <a:pt x="2760316" y="1146173"/>
                  <a:pt x="2760316" y="1146173"/>
                </a:cubicBezTo>
                <a:lnTo>
                  <a:pt x="2760316" y="1146173"/>
                </a:lnTo>
                <a:lnTo>
                  <a:pt x="2760316" y="117430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Полилиния 44"/>
          <p:cNvSpPr/>
          <p:nvPr/>
        </p:nvSpPr>
        <p:spPr>
          <a:xfrm>
            <a:off x="5957888" y="1714500"/>
            <a:ext cx="2355850" cy="1465263"/>
          </a:xfrm>
          <a:custGeom>
            <a:avLst/>
            <a:gdLst>
              <a:gd name="connsiteX0" fmla="*/ 1589649 w 2377440"/>
              <a:gd name="connsiteY0" fmla="*/ 759656 h 1495865"/>
              <a:gd name="connsiteX1" fmla="*/ 1448972 w 2377440"/>
              <a:gd name="connsiteY1" fmla="*/ 1420837 h 1495865"/>
              <a:gd name="connsiteX2" fmla="*/ 154745 w 2377440"/>
              <a:gd name="connsiteY2" fmla="*/ 1209822 h 1495865"/>
              <a:gd name="connsiteX3" fmla="*/ 2377440 w 2377440"/>
              <a:gd name="connsiteY3" fmla="*/ 0 h 1495865"/>
              <a:gd name="connsiteX0" fmla="*/ 1589649 w 2377440"/>
              <a:gd name="connsiteY0" fmla="*/ 759656 h 1462899"/>
              <a:gd name="connsiteX1" fmla="*/ 2019810 w 2377440"/>
              <a:gd name="connsiteY1" fmla="*/ 1352702 h 1462899"/>
              <a:gd name="connsiteX2" fmla="*/ 1448972 w 2377440"/>
              <a:gd name="connsiteY2" fmla="*/ 1420837 h 1462899"/>
              <a:gd name="connsiteX3" fmla="*/ 154745 w 2377440"/>
              <a:gd name="connsiteY3" fmla="*/ 1209822 h 1462899"/>
              <a:gd name="connsiteX4" fmla="*/ 2377440 w 2377440"/>
              <a:gd name="connsiteY4" fmla="*/ 0 h 1462899"/>
              <a:gd name="connsiteX0" fmla="*/ 1589649 w 2377440"/>
              <a:gd name="connsiteY0" fmla="*/ 759656 h 1462899"/>
              <a:gd name="connsiteX1" fmla="*/ 2019810 w 2377440"/>
              <a:gd name="connsiteY1" fmla="*/ 1352702 h 1462899"/>
              <a:gd name="connsiteX2" fmla="*/ 1448972 w 2377440"/>
              <a:gd name="connsiteY2" fmla="*/ 1420837 h 1462899"/>
              <a:gd name="connsiteX3" fmla="*/ 154745 w 2377440"/>
              <a:gd name="connsiteY3" fmla="*/ 1209822 h 1462899"/>
              <a:gd name="connsiteX4" fmla="*/ 2377440 w 2377440"/>
              <a:gd name="connsiteY4" fmla="*/ 0 h 1462899"/>
              <a:gd name="connsiteX0" fmla="*/ 1589649 w 2377440"/>
              <a:gd name="connsiteY0" fmla="*/ 759656 h 1462899"/>
              <a:gd name="connsiteX1" fmla="*/ 2019810 w 2377440"/>
              <a:gd name="connsiteY1" fmla="*/ 1352702 h 1462899"/>
              <a:gd name="connsiteX2" fmla="*/ 1448972 w 2377440"/>
              <a:gd name="connsiteY2" fmla="*/ 1420837 h 1462899"/>
              <a:gd name="connsiteX3" fmla="*/ 154745 w 2377440"/>
              <a:gd name="connsiteY3" fmla="*/ 1209822 h 1462899"/>
              <a:gd name="connsiteX4" fmla="*/ 2377440 w 2377440"/>
              <a:gd name="connsiteY4" fmla="*/ 0 h 1462899"/>
              <a:gd name="connsiteX0" fmla="*/ 1434904 w 2222695"/>
              <a:gd name="connsiteY0" fmla="*/ 759656 h 1462899"/>
              <a:gd name="connsiteX1" fmla="*/ 1865065 w 2222695"/>
              <a:gd name="connsiteY1" fmla="*/ 1352702 h 1462899"/>
              <a:gd name="connsiteX2" fmla="*/ 1294227 w 2222695"/>
              <a:gd name="connsiteY2" fmla="*/ 1420837 h 1462899"/>
              <a:gd name="connsiteX3" fmla="*/ 0 w 2222695"/>
              <a:gd name="connsiteY3" fmla="*/ 1209822 h 1462899"/>
              <a:gd name="connsiteX4" fmla="*/ 2222695 w 2222695"/>
              <a:gd name="connsiteY4" fmla="*/ 0 h 1462899"/>
              <a:gd name="connsiteX0" fmla="*/ 1434904 w 2222695"/>
              <a:gd name="connsiteY0" fmla="*/ 759656 h 1462899"/>
              <a:gd name="connsiteX1" fmla="*/ 1865065 w 2222695"/>
              <a:gd name="connsiteY1" fmla="*/ 1352702 h 1462899"/>
              <a:gd name="connsiteX2" fmla="*/ 1294227 w 2222695"/>
              <a:gd name="connsiteY2" fmla="*/ 1420837 h 1462899"/>
              <a:gd name="connsiteX3" fmla="*/ 0 w 2222695"/>
              <a:gd name="connsiteY3" fmla="*/ 1209822 h 1462899"/>
              <a:gd name="connsiteX4" fmla="*/ 2222695 w 2222695"/>
              <a:gd name="connsiteY4" fmla="*/ 0 h 1462899"/>
              <a:gd name="connsiteX0" fmla="*/ 1434904 w 2222695"/>
              <a:gd name="connsiteY0" fmla="*/ 759656 h 1462899"/>
              <a:gd name="connsiteX1" fmla="*/ 1865065 w 2222695"/>
              <a:gd name="connsiteY1" fmla="*/ 1352702 h 1462899"/>
              <a:gd name="connsiteX2" fmla="*/ 1294227 w 2222695"/>
              <a:gd name="connsiteY2" fmla="*/ 1420837 h 1462899"/>
              <a:gd name="connsiteX3" fmla="*/ 0 w 2222695"/>
              <a:gd name="connsiteY3" fmla="*/ 1209822 h 1462899"/>
              <a:gd name="connsiteX4" fmla="*/ 2222695 w 2222695"/>
              <a:gd name="connsiteY4" fmla="*/ 0 h 1462899"/>
              <a:gd name="connsiteX0" fmla="*/ 1567790 w 2355581"/>
              <a:gd name="connsiteY0" fmla="*/ 760719 h 1463962"/>
              <a:gd name="connsiteX1" fmla="*/ 1997951 w 2355581"/>
              <a:gd name="connsiteY1" fmla="*/ 1353765 h 1463962"/>
              <a:gd name="connsiteX2" fmla="*/ 1427113 w 2355581"/>
              <a:gd name="connsiteY2" fmla="*/ 1421900 h 1463962"/>
              <a:gd name="connsiteX3" fmla="*/ 132886 w 2355581"/>
              <a:gd name="connsiteY3" fmla="*/ 1210885 h 1463962"/>
              <a:gd name="connsiteX4" fmla="*/ 629799 w 2355581"/>
              <a:gd name="connsiteY4" fmla="*/ 201637 h 1463962"/>
              <a:gd name="connsiteX5" fmla="*/ 2355581 w 2355581"/>
              <a:gd name="connsiteY5" fmla="*/ 1063 h 146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55581" h="1463962">
                <a:moveTo>
                  <a:pt x="1567790" y="760719"/>
                </a:moveTo>
                <a:cubicBezTo>
                  <a:pt x="1572479" y="821679"/>
                  <a:pt x="2021397" y="1243568"/>
                  <a:pt x="1997951" y="1353765"/>
                </a:cubicBezTo>
                <a:cubicBezTo>
                  <a:pt x="1974505" y="1463962"/>
                  <a:pt x="1737957" y="1445713"/>
                  <a:pt x="1427113" y="1421900"/>
                </a:cubicBezTo>
                <a:cubicBezTo>
                  <a:pt x="1116269" y="1398087"/>
                  <a:pt x="265772" y="1414262"/>
                  <a:pt x="132886" y="1210885"/>
                </a:cubicBezTo>
                <a:cubicBezTo>
                  <a:pt x="0" y="1007508"/>
                  <a:pt x="259350" y="403274"/>
                  <a:pt x="629799" y="201637"/>
                </a:cubicBezTo>
                <a:cubicBezTo>
                  <a:pt x="1000248" y="0"/>
                  <a:pt x="2151600" y="104226"/>
                  <a:pt x="2355581" y="10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25" name="Заголовок 1"/>
          <p:cNvSpPr>
            <a:spLocks noGrp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r>
              <a:rPr lang="ru-RU" smtClean="0"/>
              <a:t>РТ №64 стр.80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987675" y="3357563"/>
          <a:ext cx="302433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  <a:gridCol w="504056"/>
              </a:tblGrid>
              <a:tr h="3613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A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B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C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D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E</a:t>
                      </a:r>
                      <a:endParaRPr lang="ru-RU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77" name="TextBox 4"/>
          <p:cNvSpPr txBox="1">
            <a:spLocks noChangeArrowheads="1"/>
          </p:cNvSpPr>
          <p:nvPr/>
        </p:nvSpPr>
        <p:spPr bwMode="auto">
          <a:xfrm>
            <a:off x="827088" y="1743075"/>
            <a:ext cx="369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2"/>
                </a:solidFill>
              </a:rPr>
              <a:t>A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778" name="Прямоугольник 5"/>
          <p:cNvSpPr>
            <a:spLocks noChangeArrowheads="1"/>
          </p:cNvSpPr>
          <p:nvPr/>
        </p:nvSpPr>
        <p:spPr bwMode="auto">
          <a:xfrm>
            <a:off x="2268538" y="1743075"/>
            <a:ext cx="365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B</a:t>
            </a:r>
            <a:endParaRPr lang="ru-RU"/>
          </a:p>
        </p:txBody>
      </p:sp>
      <p:sp>
        <p:nvSpPr>
          <p:cNvPr id="30779" name="Прямоугольник 6"/>
          <p:cNvSpPr>
            <a:spLocks noChangeArrowheads="1"/>
          </p:cNvSpPr>
          <p:nvPr/>
        </p:nvSpPr>
        <p:spPr bwMode="auto">
          <a:xfrm>
            <a:off x="827088" y="2606675"/>
            <a:ext cx="369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C</a:t>
            </a:r>
            <a:endParaRPr lang="ru-RU"/>
          </a:p>
        </p:txBody>
      </p:sp>
      <p:sp>
        <p:nvSpPr>
          <p:cNvPr id="30780" name="Прямоугольник 7"/>
          <p:cNvSpPr>
            <a:spLocks noChangeArrowheads="1"/>
          </p:cNvSpPr>
          <p:nvPr/>
        </p:nvSpPr>
        <p:spPr bwMode="auto">
          <a:xfrm>
            <a:off x="7596188" y="2133600"/>
            <a:ext cx="393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D</a:t>
            </a:r>
            <a:endParaRPr lang="ru-RU"/>
          </a:p>
        </p:txBody>
      </p:sp>
      <p:sp>
        <p:nvSpPr>
          <p:cNvPr id="30781" name="Прямоугольник 9"/>
          <p:cNvSpPr>
            <a:spLocks noChangeArrowheads="1"/>
          </p:cNvSpPr>
          <p:nvPr/>
        </p:nvSpPr>
        <p:spPr bwMode="auto">
          <a:xfrm>
            <a:off x="2268538" y="253523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E</a:t>
            </a:r>
            <a:endParaRPr lang="ru-RU"/>
          </a:p>
        </p:txBody>
      </p:sp>
      <p:sp>
        <p:nvSpPr>
          <p:cNvPr id="30782" name="TextBox 10"/>
          <p:cNvSpPr txBox="1">
            <a:spLocks noChangeArrowheads="1"/>
          </p:cNvSpPr>
          <p:nvPr/>
        </p:nvSpPr>
        <p:spPr bwMode="auto">
          <a:xfrm>
            <a:off x="395288" y="1557338"/>
            <a:ext cx="400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1)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783" name="TextBox 11"/>
          <p:cNvSpPr txBox="1">
            <a:spLocks noChangeArrowheads="1"/>
          </p:cNvSpPr>
          <p:nvPr/>
        </p:nvSpPr>
        <p:spPr bwMode="auto">
          <a:xfrm>
            <a:off x="5003800" y="1484313"/>
            <a:ext cx="400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2)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784" name="TextBox 17"/>
          <p:cNvSpPr txBox="1">
            <a:spLocks noChangeArrowheads="1"/>
          </p:cNvSpPr>
          <p:nvPr/>
        </p:nvSpPr>
        <p:spPr bwMode="auto">
          <a:xfrm>
            <a:off x="5580063" y="2852738"/>
            <a:ext cx="368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2"/>
                </a:solidFill>
              </a:rPr>
              <a:t>A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785" name="Прямоугольник 18"/>
          <p:cNvSpPr>
            <a:spLocks noChangeArrowheads="1"/>
          </p:cNvSpPr>
          <p:nvPr/>
        </p:nvSpPr>
        <p:spPr bwMode="auto">
          <a:xfrm>
            <a:off x="8459788" y="1268413"/>
            <a:ext cx="369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C</a:t>
            </a:r>
            <a:endParaRPr lang="ru-RU"/>
          </a:p>
        </p:txBody>
      </p:sp>
      <p:sp>
        <p:nvSpPr>
          <p:cNvPr id="30786" name="Прямоугольник 19"/>
          <p:cNvSpPr>
            <a:spLocks noChangeArrowheads="1"/>
          </p:cNvSpPr>
          <p:nvPr/>
        </p:nvSpPr>
        <p:spPr bwMode="auto">
          <a:xfrm>
            <a:off x="5508625" y="1557338"/>
            <a:ext cx="3571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E</a:t>
            </a:r>
            <a:endParaRPr lang="ru-RU"/>
          </a:p>
        </p:txBody>
      </p:sp>
      <p:sp>
        <p:nvSpPr>
          <p:cNvPr id="30787" name="Прямоугольник 20"/>
          <p:cNvSpPr>
            <a:spLocks noChangeArrowheads="1"/>
          </p:cNvSpPr>
          <p:nvPr/>
        </p:nvSpPr>
        <p:spPr bwMode="auto">
          <a:xfrm>
            <a:off x="7235825" y="3284538"/>
            <a:ext cx="36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B</a:t>
            </a:r>
            <a:endParaRPr lang="ru-RU"/>
          </a:p>
        </p:txBody>
      </p:sp>
      <p:sp>
        <p:nvSpPr>
          <p:cNvPr id="30788" name="Прямоугольник 21"/>
          <p:cNvSpPr>
            <a:spLocks noChangeArrowheads="1"/>
          </p:cNvSpPr>
          <p:nvPr/>
        </p:nvSpPr>
        <p:spPr bwMode="auto">
          <a:xfrm>
            <a:off x="3243263" y="1166813"/>
            <a:ext cx="392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D</a:t>
            </a:r>
            <a:endParaRPr lang="ru-RU"/>
          </a:p>
        </p:txBody>
      </p:sp>
      <p:cxnSp>
        <p:nvCxnSpPr>
          <p:cNvPr id="24" name="Прямая соединительная линия 23"/>
          <p:cNvCxnSpPr>
            <a:stCxn id="0" idx="6"/>
            <a:endCxn id="0" idx="6"/>
          </p:cNvCxnSpPr>
          <p:nvPr/>
        </p:nvCxnSpPr>
        <p:spPr>
          <a:xfrm>
            <a:off x="1258888" y="2205038"/>
            <a:ext cx="136842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0" idx="2"/>
          </p:cNvCxnSpPr>
          <p:nvPr/>
        </p:nvCxnSpPr>
        <p:spPr>
          <a:xfrm>
            <a:off x="1258888" y="2997200"/>
            <a:ext cx="129698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0" idx="4"/>
            <a:endCxn id="0" idx="0"/>
          </p:cNvCxnSpPr>
          <p:nvPr/>
        </p:nvCxnSpPr>
        <p:spPr>
          <a:xfrm>
            <a:off x="1187450" y="2276475"/>
            <a:ext cx="0" cy="6477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0" idx="1"/>
            <a:endCxn id="0" idx="7"/>
          </p:cNvCxnSpPr>
          <p:nvPr/>
        </p:nvCxnSpPr>
        <p:spPr>
          <a:xfrm flipV="1">
            <a:off x="2505075" y="1506538"/>
            <a:ext cx="1109663" cy="6477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1115616" y="2132856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115616" y="2924944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483768" y="2132856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555776" y="2924944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491880" y="1484784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868144" y="1700808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6012160" y="2852936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7452320" y="2420888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7308304" y="3077344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8244408" y="1637184"/>
            <a:ext cx="144016" cy="14401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23" name="TextBox 45"/>
          <p:cNvSpPr txBox="1">
            <a:spLocks noChangeArrowheads="1"/>
          </p:cNvSpPr>
          <p:nvPr/>
        </p:nvSpPr>
        <p:spPr bwMode="auto">
          <a:xfrm>
            <a:off x="1619250" y="1989138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4" name="TextBox 46"/>
          <p:cNvSpPr txBox="1">
            <a:spLocks noChangeArrowheads="1"/>
          </p:cNvSpPr>
          <p:nvPr/>
        </p:nvSpPr>
        <p:spPr bwMode="auto">
          <a:xfrm>
            <a:off x="2843213" y="1628775"/>
            <a:ext cx="311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3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5" name="TextBox 47"/>
          <p:cNvSpPr txBox="1">
            <a:spLocks noChangeArrowheads="1"/>
          </p:cNvSpPr>
          <p:nvPr/>
        </p:nvSpPr>
        <p:spPr bwMode="auto">
          <a:xfrm>
            <a:off x="900113" y="2420938"/>
            <a:ext cx="311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4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6" name="TextBox 48"/>
          <p:cNvSpPr txBox="1">
            <a:spLocks noChangeArrowheads="1"/>
          </p:cNvSpPr>
          <p:nvPr/>
        </p:nvSpPr>
        <p:spPr bwMode="auto">
          <a:xfrm>
            <a:off x="1619250" y="2924175"/>
            <a:ext cx="311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7" name="TextBox 49"/>
          <p:cNvSpPr txBox="1">
            <a:spLocks noChangeArrowheads="1"/>
          </p:cNvSpPr>
          <p:nvPr/>
        </p:nvSpPr>
        <p:spPr bwMode="auto">
          <a:xfrm>
            <a:off x="1908175" y="2420938"/>
            <a:ext cx="311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8" name="TextBox 50"/>
          <p:cNvSpPr txBox="1">
            <a:spLocks noChangeArrowheads="1"/>
          </p:cNvSpPr>
          <p:nvPr/>
        </p:nvSpPr>
        <p:spPr bwMode="auto">
          <a:xfrm>
            <a:off x="5724525" y="2133600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29" name="TextBox 51"/>
          <p:cNvSpPr txBox="1">
            <a:spLocks noChangeArrowheads="1"/>
          </p:cNvSpPr>
          <p:nvPr/>
        </p:nvSpPr>
        <p:spPr bwMode="auto">
          <a:xfrm>
            <a:off x="6588125" y="2997200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1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30" name="TextBox 52"/>
          <p:cNvSpPr txBox="1">
            <a:spLocks noChangeArrowheads="1"/>
          </p:cNvSpPr>
          <p:nvPr/>
        </p:nvSpPr>
        <p:spPr bwMode="auto">
          <a:xfrm>
            <a:off x="6443663" y="981075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2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31" name="TextBox 53"/>
          <p:cNvSpPr txBox="1">
            <a:spLocks noChangeArrowheads="1"/>
          </p:cNvSpPr>
          <p:nvPr/>
        </p:nvSpPr>
        <p:spPr bwMode="auto">
          <a:xfrm>
            <a:off x="7667625" y="263683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3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0832" name="TextBox 54"/>
          <p:cNvSpPr txBox="1">
            <a:spLocks noChangeArrowheads="1"/>
          </p:cNvSpPr>
          <p:nvPr/>
        </p:nvSpPr>
        <p:spPr bwMode="auto">
          <a:xfrm>
            <a:off x="6516688" y="1773238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4</a:t>
            </a:r>
            <a:endParaRPr lang="ru-RU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84" name="Rectangle 44"/>
          <p:cNvSpPr>
            <a:spLocks noChangeArrowheads="1"/>
          </p:cNvSpPr>
          <p:nvPr/>
        </p:nvSpPr>
        <p:spPr bwMode="auto">
          <a:xfrm>
            <a:off x="228600" y="5897563"/>
            <a:ext cx="86407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defRPr/>
            </a:pPr>
            <a:r>
              <a:rPr lang="ru-RU" sz="2000" dirty="0">
                <a:solidFill>
                  <a:schemeClr val="hlink"/>
                </a:solidFill>
                <a:latin typeface="+mj-lt"/>
              </a:rPr>
              <a:t>Классификация компьютеров</a:t>
            </a:r>
          </a:p>
        </p:txBody>
      </p:sp>
      <p:sp>
        <p:nvSpPr>
          <p:cNvPr id="31747" name="Rectangle 16"/>
          <p:cNvSpPr>
            <a:spLocks noGrp="1" noChangeArrowheads="1"/>
          </p:cNvSpPr>
          <p:nvPr>
            <p:ph type="title"/>
          </p:nvPr>
        </p:nvSpPr>
        <p:spPr>
          <a:xfrm>
            <a:off x="685800" y="773113"/>
            <a:ext cx="7772400" cy="1143000"/>
          </a:xfrm>
        </p:spPr>
        <p:txBody>
          <a:bodyPr/>
          <a:lstStyle/>
          <a:p>
            <a:pPr algn="l"/>
            <a:r>
              <a:rPr lang="ru-RU" sz="4000" smtClean="0">
                <a:solidFill>
                  <a:srgbClr val="990000"/>
                </a:solidFill>
              </a:rPr>
              <a:t>Дерево </a:t>
            </a:r>
            <a:r>
              <a:rPr lang="ru-RU" sz="2400" smtClean="0">
                <a:solidFill>
                  <a:schemeClr val="bg2"/>
                </a:solidFill>
                <a:latin typeface="Arial" charset="0"/>
              </a:rPr>
              <a:t>–</a:t>
            </a:r>
            <a:r>
              <a:rPr lang="ru-RU" sz="4000" smtClean="0">
                <a:solidFill>
                  <a:schemeClr val="bg2"/>
                </a:solidFill>
                <a:latin typeface="Arial" charset="0"/>
              </a:rPr>
              <a:t> </a:t>
            </a:r>
            <a:r>
              <a:rPr lang="ru-RU" sz="2400" smtClean="0">
                <a:solidFill>
                  <a:schemeClr val="bg2"/>
                </a:solidFill>
              </a:rPr>
              <a:t>граф иерархической структуры. Между любыми двумя его вершинами существует единственный путь. Дерево не содержит циклов и петель.</a:t>
            </a:r>
            <a:endParaRPr lang="ru-RU" sz="4000" smtClean="0">
              <a:solidFill>
                <a:schemeClr val="bg2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547813" y="2638425"/>
            <a:ext cx="9144000" cy="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31749" name="Group 43"/>
          <p:cNvGrpSpPr>
            <a:grpSpLocks/>
          </p:cNvGrpSpPr>
          <p:nvPr/>
        </p:nvGrpSpPr>
        <p:grpSpPr bwMode="auto">
          <a:xfrm>
            <a:off x="1114425" y="2708275"/>
            <a:ext cx="6913563" cy="2952750"/>
            <a:chOff x="793" y="1162"/>
            <a:chExt cx="4355" cy="1860"/>
          </a:xfrm>
        </p:grpSpPr>
        <p:sp>
          <p:nvSpPr>
            <p:cNvPr id="31750" name="AutoShape 28"/>
            <p:cNvSpPr>
              <a:spLocks noChangeArrowheads="1"/>
            </p:cNvSpPr>
            <p:nvPr/>
          </p:nvSpPr>
          <p:spPr bwMode="auto">
            <a:xfrm>
              <a:off x="2336" y="1162"/>
              <a:ext cx="1315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609600" indent="-609600"/>
              <a:r>
                <a:rPr lang="ru-RU" sz="2400" b="1">
                  <a:solidFill>
                    <a:schemeClr val="bg2"/>
                  </a:solidFill>
                  <a:latin typeface="Arial" charset="0"/>
                </a:rPr>
                <a:t>компьютер</a:t>
              </a:r>
            </a:p>
          </p:txBody>
        </p:sp>
        <p:sp>
          <p:nvSpPr>
            <p:cNvPr id="31751" name="AutoShape 30"/>
            <p:cNvSpPr>
              <a:spLocks noChangeArrowheads="1"/>
            </p:cNvSpPr>
            <p:nvPr/>
          </p:nvSpPr>
          <p:spPr bwMode="auto">
            <a:xfrm>
              <a:off x="793" y="1800"/>
              <a:ext cx="1315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609600" indent="-609600"/>
              <a:r>
                <a:rPr lang="ru-RU" b="1">
                  <a:solidFill>
                    <a:schemeClr val="bg2"/>
                  </a:solidFill>
                  <a:latin typeface="Arial" charset="0"/>
                </a:rPr>
                <a:t>суперкомпьютер</a:t>
              </a:r>
            </a:p>
          </p:txBody>
        </p:sp>
        <p:sp>
          <p:nvSpPr>
            <p:cNvPr id="31752" name="AutoShape 31"/>
            <p:cNvSpPr>
              <a:spLocks noChangeArrowheads="1"/>
            </p:cNvSpPr>
            <p:nvPr/>
          </p:nvSpPr>
          <p:spPr bwMode="auto">
            <a:xfrm>
              <a:off x="2336" y="1800"/>
              <a:ext cx="1315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609600" indent="-609600"/>
              <a:r>
                <a:rPr lang="ru-RU" b="1">
                  <a:solidFill>
                    <a:schemeClr val="bg2"/>
                  </a:solidFill>
                  <a:latin typeface="Arial" charset="0"/>
                </a:rPr>
                <a:t>рабочая</a:t>
              </a:r>
              <a:r>
                <a:rPr lang="ru-RU" sz="2400" b="1">
                  <a:solidFill>
                    <a:schemeClr val="bg2"/>
                  </a:solidFill>
                  <a:latin typeface="Arial" charset="0"/>
                </a:rPr>
                <a:t> </a:t>
              </a:r>
              <a:r>
                <a:rPr lang="ru-RU" b="1">
                  <a:solidFill>
                    <a:schemeClr val="bg2"/>
                  </a:solidFill>
                  <a:latin typeface="Arial" charset="0"/>
                </a:rPr>
                <a:t>станция</a:t>
              </a:r>
            </a:p>
          </p:txBody>
        </p:sp>
        <p:sp>
          <p:nvSpPr>
            <p:cNvPr id="31753" name="AutoShape 32"/>
            <p:cNvSpPr>
              <a:spLocks noChangeArrowheads="1"/>
            </p:cNvSpPr>
            <p:nvPr/>
          </p:nvSpPr>
          <p:spPr bwMode="auto">
            <a:xfrm>
              <a:off x="3833" y="1800"/>
              <a:ext cx="1315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 b="1">
                  <a:solidFill>
                    <a:schemeClr val="bg2"/>
                  </a:solidFill>
                  <a:latin typeface="Arial" charset="0"/>
                </a:rPr>
                <a:t>персональный</a:t>
              </a:r>
              <a:br>
                <a:rPr lang="ru-RU" b="1">
                  <a:solidFill>
                    <a:schemeClr val="bg2"/>
                  </a:solidFill>
                  <a:latin typeface="Arial" charset="0"/>
                </a:rPr>
              </a:br>
              <a:r>
                <a:rPr lang="ru-RU" b="1">
                  <a:solidFill>
                    <a:schemeClr val="bg2"/>
                  </a:solidFill>
                  <a:latin typeface="Arial" charset="0"/>
                </a:rPr>
                <a:t>компьютер</a:t>
              </a:r>
            </a:p>
          </p:txBody>
        </p:sp>
        <p:sp>
          <p:nvSpPr>
            <p:cNvPr id="31754" name="Line 33"/>
            <p:cNvSpPr>
              <a:spLocks noChangeShapeType="1"/>
            </p:cNvSpPr>
            <p:nvPr/>
          </p:nvSpPr>
          <p:spPr bwMode="auto">
            <a:xfrm flipH="1">
              <a:off x="1610" y="1570"/>
              <a:ext cx="1089" cy="22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5" name="Line 34"/>
            <p:cNvSpPr>
              <a:spLocks noChangeShapeType="1"/>
            </p:cNvSpPr>
            <p:nvPr/>
          </p:nvSpPr>
          <p:spPr bwMode="auto">
            <a:xfrm>
              <a:off x="2971" y="1570"/>
              <a:ext cx="0" cy="27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6" name="Line 35"/>
            <p:cNvSpPr>
              <a:spLocks noChangeShapeType="1"/>
            </p:cNvSpPr>
            <p:nvPr/>
          </p:nvSpPr>
          <p:spPr bwMode="auto">
            <a:xfrm>
              <a:off x="3333" y="1570"/>
              <a:ext cx="1089" cy="22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7" name="AutoShape 36"/>
            <p:cNvSpPr>
              <a:spLocks noChangeArrowheads="1"/>
            </p:cNvSpPr>
            <p:nvPr/>
          </p:nvSpPr>
          <p:spPr bwMode="auto">
            <a:xfrm>
              <a:off x="930" y="2614"/>
              <a:ext cx="1178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609600" indent="-609600"/>
              <a:r>
                <a:rPr lang="ru-RU" b="1">
                  <a:solidFill>
                    <a:schemeClr val="bg2"/>
                  </a:solidFill>
                  <a:latin typeface="Arial" charset="0"/>
                </a:rPr>
                <a:t>настольный</a:t>
              </a:r>
            </a:p>
          </p:txBody>
        </p:sp>
        <p:sp>
          <p:nvSpPr>
            <p:cNvPr id="31758" name="AutoShape 37"/>
            <p:cNvSpPr>
              <a:spLocks noChangeArrowheads="1"/>
            </p:cNvSpPr>
            <p:nvPr/>
          </p:nvSpPr>
          <p:spPr bwMode="auto">
            <a:xfrm>
              <a:off x="2472" y="2614"/>
              <a:ext cx="1179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609600" indent="-609600"/>
              <a:r>
                <a:rPr lang="ru-RU" b="1">
                  <a:solidFill>
                    <a:schemeClr val="bg2"/>
                  </a:solidFill>
                  <a:latin typeface="Arial" charset="0"/>
                </a:rPr>
                <a:t>портативный</a:t>
              </a:r>
            </a:p>
          </p:txBody>
        </p:sp>
        <p:sp>
          <p:nvSpPr>
            <p:cNvPr id="31759" name="AutoShape 38"/>
            <p:cNvSpPr>
              <a:spLocks noChangeArrowheads="1"/>
            </p:cNvSpPr>
            <p:nvPr/>
          </p:nvSpPr>
          <p:spPr bwMode="auto">
            <a:xfrm>
              <a:off x="4014" y="2614"/>
              <a:ext cx="1134" cy="40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path path="rect">
                <a:fillToRect r="100000" b="100000"/>
              </a:path>
            </a:gradFill>
            <a:ln w="38100" algn="ctr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>
                  <a:solidFill>
                    <a:schemeClr val="bg2"/>
                  </a:solidFill>
                  <a:latin typeface="Arial" charset="0"/>
                </a:rPr>
                <a:t>карманный</a:t>
              </a:r>
            </a:p>
          </p:txBody>
        </p:sp>
        <p:sp>
          <p:nvSpPr>
            <p:cNvPr id="31760" name="Line 40"/>
            <p:cNvSpPr>
              <a:spLocks noChangeShapeType="1"/>
            </p:cNvSpPr>
            <p:nvPr/>
          </p:nvSpPr>
          <p:spPr bwMode="auto">
            <a:xfrm flipH="1">
              <a:off x="1474" y="2208"/>
              <a:ext cx="2767" cy="40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1" name="Line 41"/>
            <p:cNvSpPr>
              <a:spLocks noChangeShapeType="1"/>
            </p:cNvSpPr>
            <p:nvPr/>
          </p:nvSpPr>
          <p:spPr bwMode="auto">
            <a:xfrm flipH="1">
              <a:off x="3061" y="2208"/>
              <a:ext cx="1452" cy="40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2" name="Line 42"/>
            <p:cNvSpPr>
              <a:spLocks noChangeShapeType="1"/>
            </p:cNvSpPr>
            <p:nvPr/>
          </p:nvSpPr>
          <p:spPr bwMode="auto">
            <a:xfrm flipH="1">
              <a:off x="4468" y="2208"/>
              <a:ext cx="181" cy="40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8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625" y="357188"/>
            <a:ext cx="8429625" cy="2085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3600" b="1" dirty="0">
                <a:solidFill>
                  <a:schemeClr val="bg2"/>
                </a:solidFill>
                <a:latin typeface="+mj-lt"/>
              </a:rPr>
              <a:t>Всем хорошо известно понятие «родословное дерево» и вы можете изобразить в такой форме ваши родственные отношения.</a:t>
            </a:r>
          </a:p>
        </p:txBody>
      </p:sp>
      <p:pic>
        <p:nvPicPr>
          <p:cNvPr id="32771" name="Содержимое 4" descr="ier.gif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71625" y="2681288"/>
            <a:ext cx="4929188" cy="353377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685800" y="188913"/>
            <a:ext cx="7772400" cy="1223962"/>
          </a:xfrm>
        </p:spPr>
        <p:txBody>
          <a:bodyPr/>
          <a:lstStyle/>
          <a:p>
            <a:r>
              <a:rPr lang="ru-RU" smtClean="0"/>
              <a:t>Цели и задачи урока: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ru-RU" b="1" dirty="0" smtClean="0">
                <a:solidFill>
                  <a:schemeClr val="bg2"/>
                </a:solidFill>
                <a:latin typeface="+mj-lt"/>
              </a:rPr>
              <a:t>  * расширить представление о видах информационных моделей </a:t>
            </a:r>
            <a:br>
              <a:rPr lang="ru-RU" b="1" dirty="0" smtClean="0">
                <a:solidFill>
                  <a:schemeClr val="bg2"/>
                </a:solidFill>
                <a:latin typeface="+mj-lt"/>
              </a:rPr>
            </a:br>
            <a:r>
              <a:rPr lang="ru-RU" b="1" dirty="0" smtClean="0">
                <a:solidFill>
                  <a:schemeClr val="bg2"/>
                </a:solidFill>
                <a:latin typeface="+mj-lt"/>
              </a:rPr>
              <a:t/>
            </a:r>
            <a:br>
              <a:rPr lang="ru-RU" b="1" dirty="0" smtClean="0">
                <a:solidFill>
                  <a:schemeClr val="bg2"/>
                </a:solidFill>
                <a:latin typeface="+mj-lt"/>
              </a:rPr>
            </a:br>
            <a:r>
              <a:rPr lang="ru-RU" b="1" dirty="0" smtClean="0">
                <a:solidFill>
                  <a:schemeClr val="bg2"/>
                </a:solidFill>
                <a:latin typeface="+mj-lt"/>
              </a:rPr>
              <a:t>* сформировать представление о графах как наглядном средстве представления и состава системы </a:t>
            </a:r>
            <a:br>
              <a:rPr lang="ru-RU" b="1" dirty="0" smtClean="0">
                <a:solidFill>
                  <a:schemeClr val="bg2"/>
                </a:solidFill>
                <a:latin typeface="+mj-lt"/>
              </a:rPr>
            </a:br>
            <a:r>
              <a:rPr lang="ru-RU" b="1" dirty="0" smtClean="0">
                <a:solidFill>
                  <a:schemeClr val="bg2"/>
                </a:solidFill>
                <a:latin typeface="+mj-lt"/>
              </a:rPr>
              <a:t/>
            </a:r>
            <a:br>
              <a:rPr lang="ru-RU" b="1" dirty="0" smtClean="0">
                <a:solidFill>
                  <a:schemeClr val="bg2"/>
                </a:solidFill>
                <a:latin typeface="+mj-lt"/>
              </a:rPr>
            </a:br>
            <a:r>
              <a:rPr lang="ru-RU" b="1" dirty="0" smtClean="0">
                <a:solidFill>
                  <a:schemeClr val="bg2"/>
                </a:solidFill>
                <a:latin typeface="+mj-lt"/>
              </a:rPr>
              <a:t>* развивать умения построения схем.</a:t>
            </a:r>
            <a:endParaRPr lang="ru-RU" b="1" dirty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ru-RU" sz="4800" smtClean="0"/>
              <a:t>Практическая работа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4800" b="1" dirty="0" smtClean="0">
                <a:solidFill>
                  <a:schemeClr val="bg2"/>
                </a:solidFill>
                <a:latin typeface="+mj-lt"/>
              </a:rPr>
              <a:t>Работа №10, </a:t>
            </a:r>
          </a:p>
          <a:p>
            <a:pPr algn="ctr">
              <a:buFontTx/>
              <a:buNone/>
              <a:defRPr/>
            </a:pPr>
            <a:r>
              <a:rPr lang="ru-RU" sz="4800" b="1" dirty="0" smtClean="0">
                <a:solidFill>
                  <a:schemeClr val="bg2"/>
                </a:solidFill>
                <a:latin typeface="+mj-lt"/>
              </a:rPr>
              <a:t>задание 3, стр. 205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r>
              <a:rPr lang="ru-RU" smtClean="0"/>
              <a:t>РТ №59 стр. 77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685800" y="1700213"/>
            <a:ext cx="7772400" cy="4395787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latin typeface="+mj-lt"/>
              </a:rPr>
              <a:t>Начертите граф, на котором были бы изображены высказывания:</a:t>
            </a:r>
          </a:p>
          <a:p>
            <a:pPr>
              <a:buFontTx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+mj-lt"/>
              </a:rPr>
              <a:t>«8 кратно 2», «8 кратно 4», «8 кратно 1»,</a:t>
            </a:r>
          </a:p>
          <a:p>
            <a:pPr>
              <a:buFontTx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+mj-lt"/>
              </a:rPr>
              <a:t>«4 кратно 2», «2 кратно 1», «4 кратно 4», «2 кратно 2».</a:t>
            </a:r>
          </a:p>
          <a:p>
            <a:pPr>
              <a:defRPr/>
            </a:pPr>
            <a:r>
              <a:rPr lang="ru-RU" dirty="0" smtClean="0">
                <a:latin typeface="+mj-lt"/>
              </a:rPr>
              <a:t>Каждая стрелка на графе должна означать «кратно»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96413" cy="1143000"/>
          </a:xfrm>
        </p:spPr>
        <p:txBody>
          <a:bodyPr/>
          <a:lstStyle/>
          <a:p>
            <a:r>
              <a:rPr lang="ru-RU" sz="2400" smtClean="0">
                <a:solidFill>
                  <a:srgbClr val="C00000"/>
                </a:solidFill>
              </a:rPr>
              <a:t>«8 кратно 2», «8 кратно 4», «8 кратно 1»,</a:t>
            </a:r>
            <a:br>
              <a:rPr lang="ru-RU" sz="2400" smtClean="0">
                <a:solidFill>
                  <a:srgbClr val="C00000"/>
                </a:solidFill>
              </a:rPr>
            </a:br>
            <a:r>
              <a:rPr lang="ru-RU" sz="2400" smtClean="0">
                <a:solidFill>
                  <a:srgbClr val="C00000"/>
                </a:solidFill>
              </a:rPr>
              <a:t>«4 кратно 2», «2 кратно 1», «4 кратно 4», «2 кратно 2».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latin typeface="+mj-lt"/>
              </a:rPr>
              <a:t>Как изобразим вершины графа? </a:t>
            </a:r>
          </a:p>
          <a:p>
            <a:pPr>
              <a:defRPr/>
            </a:pPr>
            <a:r>
              <a:rPr lang="ru-RU" dirty="0" smtClean="0">
                <a:latin typeface="+mj-lt"/>
              </a:rPr>
              <a:t>Сколько будет вершин?</a:t>
            </a:r>
          </a:p>
          <a:p>
            <a:pPr>
              <a:defRPr/>
            </a:pPr>
            <a:r>
              <a:rPr lang="ru-RU" dirty="0" smtClean="0">
                <a:latin typeface="+mj-lt"/>
              </a:rPr>
              <a:t>Как изобразим отношения между вершинами?</a:t>
            </a:r>
          </a:p>
          <a:p>
            <a:pPr>
              <a:defRPr/>
            </a:pPr>
            <a:r>
              <a:rPr lang="ru-RU" dirty="0" smtClean="0">
                <a:latin typeface="+mj-lt"/>
              </a:rPr>
              <a:t>Как изобразим вершину </a:t>
            </a:r>
            <a:r>
              <a:rPr lang="ru-RU" dirty="0" smtClean="0">
                <a:solidFill>
                  <a:srgbClr val="C00000"/>
                </a:solidFill>
                <a:latin typeface="+mj-lt"/>
              </a:rPr>
              <a:t>«4 кратно 4»?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ru-RU" smtClean="0"/>
              <a:t>РТ №59 стр. 77</a:t>
            </a: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1628775"/>
            <a:ext cx="7129462" cy="432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r>
              <a:rPr lang="ru-RU" smtClean="0"/>
              <a:t>РТ №65 стр.80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1484313"/>
          <a:ext cx="352839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678"/>
                <a:gridCol w="705678"/>
                <a:gridCol w="705678"/>
                <a:gridCol w="705678"/>
                <a:gridCol w="705678"/>
              </a:tblGrid>
              <a:tr h="361313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bg2"/>
                          </a:solidFill>
                        </a:rPr>
                        <a:t>A</a:t>
                      </a:r>
                      <a:endParaRPr lang="ru-R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bg2"/>
                          </a:solidFill>
                        </a:rPr>
                        <a:t>B</a:t>
                      </a:r>
                      <a:endParaRPr lang="ru-R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bg2"/>
                          </a:solidFill>
                        </a:rPr>
                        <a:t>C</a:t>
                      </a:r>
                      <a:endParaRPr lang="ru-R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bg2"/>
                          </a:solidFill>
                        </a:rPr>
                        <a:t>D</a:t>
                      </a:r>
                      <a:endParaRPr lang="ru-R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4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5</a:t>
                      </a:r>
                      <a:endParaRPr lang="ru-RU" sz="32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B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3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6</a:t>
                      </a:r>
                      <a:endParaRPr lang="ru-RU" sz="32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3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D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5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6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067175" y="1341438"/>
            <a:ext cx="4827588" cy="3570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2"/>
                </a:solidFill>
                <a:latin typeface="+mj-lt"/>
              </a:rPr>
              <a:t>Постройте взвешенный граф, </a:t>
            </a:r>
          </a:p>
          <a:p>
            <a:pPr>
              <a:defRPr/>
            </a:pPr>
            <a:r>
              <a:rPr lang="ru-RU" sz="2400" dirty="0">
                <a:solidFill>
                  <a:schemeClr val="bg2"/>
                </a:solidFill>
                <a:latin typeface="+mj-lt"/>
              </a:rPr>
              <a:t>соответствующей таблице</a:t>
            </a:r>
            <a:r>
              <a:rPr lang="ru-RU" dirty="0">
                <a:solidFill>
                  <a:schemeClr val="bg2"/>
                </a:solidFill>
                <a:latin typeface="+mj-lt"/>
              </a:rPr>
              <a:t>.</a:t>
            </a:r>
          </a:p>
          <a:p>
            <a:pPr>
              <a:defRPr/>
            </a:pPr>
            <a:endParaRPr lang="ru-RU" dirty="0">
              <a:solidFill>
                <a:schemeClr val="bg2"/>
              </a:solidFill>
              <a:latin typeface="+mj-lt"/>
            </a:endParaRPr>
          </a:p>
          <a:p>
            <a:pPr>
              <a:defRPr/>
            </a:pPr>
            <a:r>
              <a:rPr lang="ru-RU" sz="20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Что называется взвешенным графом?</a:t>
            </a:r>
          </a:p>
          <a:p>
            <a:pPr>
              <a:defRPr/>
            </a:pPr>
            <a:endParaRPr lang="ru-RU" sz="20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>
              <a:defRPr/>
            </a:pPr>
            <a:r>
              <a:rPr lang="ru-RU" sz="20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Как обозначим вершины?</a:t>
            </a:r>
          </a:p>
          <a:p>
            <a:pPr>
              <a:defRPr/>
            </a:pPr>
            <a:endParaRPr lang="ru-RU" sz="20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>
              <a:defRPr/>
            </a:pPr>
            <a:r>
              <a:rPr lang="ru-RU" sz="20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Сколько будет вершин?</a:t>
            </a:r>
          </a:p>
          <a:p>
            <a:pPr>
              <a:defRPr/>
            </a:pPr>
            <a:endParaRPr lang="ru-RU" sz="2000" dirty="0">
              <a:solidFill>
                <a:schemeClr val="bg1">
                  <a:lumMod val="75000"/>
                </a:schemeClr>
              </a:solidFill>
              <a:latin typeface="+mj-lt"/>
            </a:endParaRPr>
          </a:p>
          <a:p>
            <a:pPr>
              <a:defRPr/>
            </a:pPr>
            <a:r>
              <a:rPr lang="ru-RU" sz="20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Как обозначим отношения между </a:t>
            </a:r>
          </a:p>
          <a:p>
            <a:pPr>
              <a:defRPr/>
            </a:pPr>
            <a:r>
              <a:rPr lang="ru-RU" sz="2000" dirty="0">
                <a:solidFill>
                  <a:schemeClr val="bg1">
                    <a:lumMod val="75000"/>
                  </a:schemeClr>
                </a:solidFill>
                <a:latin typeface="+mj-lt"/>
              </a:rPr>
              <a:t>вершинами?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575" y="1412875"/>
            <a:ext cx="572452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Заголовок 1"/>
          <p:cNvSpPr>
            <a:spLocks noGrp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r>
              <a:rPr lang="ru-RU" smtClean="0"/>
              <a:t>Решение: РТ №65 стр.80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1484313"/>
          <a:ext cx="288032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576064"/>
                <a:gridCol w="576064"/>
              </a:tblGrid>
              <a:tr h="361313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2"/>
                          </a:solidFill>
                        </a:rPr>
                        <a:t>A</a:t>
                      </a:r>
                      <a:endParaRPr lang="ru-RU" sz="28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2"/>
                          </a:solidFill>
                        </a:rPr>
                        <a:t>B</a:t>
                      </a:r>
                      <a:endParaRPr lang="ru-RU" sz="28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2"/>
                          </a:solidFill>
                        </a:rPr>
                        <a:t>C</a:t>
                      </a:r>
                      <a:endParaRPr lang="ru-RU" sz="28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2"/>
                          </a:solidFill>
                        </a:rPr>
                        <a:t>D</a:t>
                      </a:r>
                      <a:endParaRPr lang="ru-RU" sz="28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A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4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5</a:t>
                      </a:r>
                      <a:endParaRPr lang="ru-RU" sz="28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B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3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6</a:t>
                      </a:r>
                      <a:endParaRPr lang="ru-RU" sz="28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C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3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</a:tr>
              <a:tr h="361313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D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5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6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r>
              <a:rPr lang="ru-RU" smtClean="0"/>
              <a:t>Проверь!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150" y="1700213"/>
            <a:ext cx="1808163" cy="4333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Автобус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19700" y="1700213"/>
            <a:ext cx="2016125" cy="4333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Пассажир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72250" y="3021013"/>
            <a:ext cx="2347913" cy="4333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Контролер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35600" y="4508500"/>
            <a:ext cx="1657350" cy="433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Билет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08175" y="4437063"/>
            <a:ext cx="2235200" cy="431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Остановка</a:t>
            </a: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8313" y="3068638"/>
            <a:ext cx="2103437" cy="431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2"/>
                </a:solidFill>
              </a:rPr>
              <a:t>Водитель</a:t>
            </a:r>
            <a:endParaRPr lang="ru-RU" b="1" dirty="0">
              <a:solidFill>
                <a:schemeClr val="bg2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5" idx="1"/>
            <a:endCxn id="4" idx="3"/>
          </p:cNvCxnSpPr>
          <p:nvPr/>
        </p:nvCxnSpPr>
        <p:spPr>
          <a:xfrm rot="10800000">
            <a:off x="3643313" y="1917700"/>
            <a:ext cx="15763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2"/>
            <a:endCxn id="9" idx="0"/>
          </p:cNvCxnSpPr>
          <p:nvPr/>
        </p:nvCxnSpPr>
        <p:spPr>
          <a:xfrm rot="5400000">
            <a:off x="1661319" y="1991519"/>
            <a:ext cx="935038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9" idx="2"/>
            <a:endCxn id="9" idx="2"/>
          </p:cNvCxnSpPr>
          <p:nvPr/>
        </p:nvCxnSpPr>
        <p:spPr>
          <a:xfrm rot="5400000">
            <a:off x="1519238" y="3500438"/>
            <a:ext cx="15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5" idx="2"/>
            <a:endCxn id="8" idx="0"/>
          </p:cNvCxnSpPr>
          <p:nvPr/>
        </p:nvCxnSpPr>
        <p:spPr>
          <a:xfrm rot="5400000">
            <a:off x="3475037" y="1684338"/>
            <a:ext cx="2303463" cy="3201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5" idx="2"/>
            <a:endCxn id="7" idx="0"/>
          </p:cNvCxnSpPr>
          <p:nvPr/>
        </p:nvCxnSpPr>
        <p:spPr>
          <a:xfrm>
            <a:off x="6227763" y="2133600"/>
            <a:ext cx="36512" cy="237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2"/>
            <a:endCxn id="7" idx="0"/>
          </p:cNvCxnSpPr>
          <p:nvPr/>
        </p:nvCxnSpPr>
        <p:spPr>
          <a:xfrm rot="5400000">
            <a:off x="6478588" y="3240087"/>
            <a:ext cx="1054100" cy="148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1" name="TextBox 23"/>
          <p:cNvSpPr txBox="1">
            <a:spLocks noChangeArrowheads="1"/>
          </p:cNvSpPr>
          <p:nvPr/>
        </p:nvSpPr>
        <p:spPr bwMode="auto">
          <a:xfrm>
            <a:off x="755650" y="2420938"/>
            <a:ext cx="1400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2"/>
                </a:solidFill>
              </a:rPr>
              <a:t>управляет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9952" name="TextBox 24"/>
          <p:cNvSpPr txBox="1">
            <a:spLocks noChangeArrowheads="1"/>
          </p:cNvSpPr>
          <p:nvPr/>
        </p:nvSpPr>
        <p:spPr bwMode="auto">
          <a:xfrm>
            <a:off x="3708400" y="1412875"/>
            <a:ext cx="1098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2"/>
                </a:solidFill>
              </a:rPr>
              <a:t>садится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9953" name="TextBox 25"/>
          <p:cNvSpPr txBox="1">
            <a:spLocks noChangeArrowheads="1"/>
          </p:cNvSpPr>
          <p:nvPr/>
        </p:nvSpPr>
        <p:spPr bwMode="auto">
          <a:xfrm>
            <a:off x="3635375" y="2924175"/>
            <a:ext cx="12874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2"/>
                </a:solidFill>
              </a:rPr>
              <a:t>приходит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9954" name="TextBox 26"/>
          <p:cNvSpPr txBox="1">
            <a:spLocks noChangeArrowheads="1"/>
          </p:cNvSpPr>
          <p:nvPr/>
        </p:nvSpPr>
        <p:spPr bwMode="auto">
          <a:xfrm>
            <a:off x="5076825" y="3357563"/>
            <a:ext cx="1257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2"/>
                </a:solidFill>
              </a:rPr>
              <a:t>покупает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39955" name="TextBox 27"/>
          <p:cNvSpPr txBox="1">
            <a:spLocks noChangeArrowheads="1"/>
          </p:cNvSpPr>
          <p:nvPr/>
        </p:nvSpPr>
        <p:spPr bwMode="auto">
          <a:xfrm>
            <a:off x="7235825" y="4005263"/>
            <a:ext cx="1141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2"/>
                </a:solidFill>
              </a:rPr>
              <a:t>продаёт</a:t>
            </a:r>
            <a:endParaRPr lang="ru-RU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865188"/>
          </a:xfrm>
        </p:spPr>
        <p:txBody>
          <a:bodyPr/>
          <a:lstStyle/>
          <a:p>
            <a:r>
              <a:rPr lang="ru-RU" sz="4800" smtClean="0">
                <a:solidFill>
                  <a:srgbClr val="990000"/>
                </a:solidFill>
              </a:rPr>
              <a:t>Самое главное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528763"/>
            <a:ext cx="8572500" cy="434816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sz="4000" b="1" i="1" u="sng" dirty="0" smtClean="0">
                <a:solidFill>
                  <a:schemeClr val="bg2"/>
                </a:solidFill>
                <a:latin typeface="+mj-lt"/>
              </a:rPr>
              <a:t>Граф</a:t>
            </a:r>
            <a:r>
              <a:rPr lang="ru-RU" sz="4000" b="1" u="sng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ru-RU" sz="4000" dirty="0" smtClean="0">
                <a:solidFill>
                  <a:schemeClr val="bg2"/>
                </a:solidFill>
                <a:latin typeface="+mj-lt"/>
              </a:rPr>
              <a:t>- </a:t>
            </a:r>
            <a:r>
              <a:rPr lang="ru-RU" sz="3600" dirty="0" smtClean="0">
                <a:solidFill>
                  <a:schemeClr val="bg2"/>
                </a:solidFill>
                <a:latin typeface="+mj-lt"/>
              </a:rPr>
              <a:t>наглядное средство представления состава и структуры системы. </a:t>
            </a:r>
          </a:p>
          <a:p>
            <a:pPr>
              <a:lnSpc>
                <a:spcPct val="90000"/>
              </a:lnSpc>
              <a:defRPr/>
            </a:pPr>
            <a:r>
              <a:rPr lang="ru-RU" sz="3600" dirty="0" smtClean="0">
                <a:solidFill>
                  <a:schemeClr val="bg2"/>
                </a:solidFill>
                <a:latin typeface="+mj-lt"/>
              </a:rPr>
              <a:t>Граф состоит </a:t>
            </a: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из вершин</a:t>
            </a:r>
            <a:r>
              <a:rPr lang="ru-RU" sz="3600" dirty="0" smtClean="0">
                <a:solidFill>
                  <a:schemeClr val="bg2"/>
                </a:solidFill>
                <a:latin typeface="+mj-lt"/>
              </a:rPr>
              <a:t>, связанных </a:t>
            </a: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линиями</a:t>
            </a:r>
            <a:r>
              <a:rPr lang="ru-RU" sz="3600" dirty="0" smtClean="0">
                <a:solidFill>
                  <a:schemeClr val="bg2"/>
                </a:solidFill>
                <a:latin typeface="+mj-lt"/>
              </a:rPr>
              <a:t>. Направленная линия называется </a:t>
            </a: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дугой,</a:t>
            </a:r>
            <a:r>
              <a:rPr lang="ru-RU" sz="3600" dirty="0" smtClean="0">
                <a:solidFill>
                  <a:schemeClr val="bg2"/>
                </a:solidFill>
                <a:latin typeface="+mj-lt"/>
              </a:rPr>
              <a:t> ненаправленная – </a:t>
            </a: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ребром.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0663" y="6234113"/>
            <a:ext cx="8677275" cy="385762"/>
            <a:chOff x="139" y="3927"/>
            <a:chExt cx="5466" cy="243"/>
          </a:xfrm>
        </p:grpSpPr>
        <p:pic>
          <p:nvPicPr>
            <p:cNvPr id="40965" name="Picture 7" descr="кнопка назад">
              <a:hlinkClick r:id="" action="ppaction://hlinkshowjump?jump=previousslide"/>
            </p:cNvPr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139" y="3927"/>
              <a:ext cx="545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66" name="Picture 8" descr="кнопка вперед копия">
              <a:hlinkClick r:id="" action="ppaction://hlinkshowjump?jump=nextslide"/>
            </p:cNvPr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5061" y="3932"/>
              <a:ext cx="544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r>
              <a:rPr lang="ru-RU" smtClean="0"/>
              <a:t>Домашнее задание</a:t>
            </a: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142875" y="1785938"/>
            <a:ext cx="9001125" cy="41148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§ 2.10 (2), </a:t>
            </a:r>
          </a:p>
          <a:p>
            <a:pPr algn="ctr">
              <a:buFontTx/>
              <a:buNone/>
              <a:defRPr/>
            </a:pPr>
            <a:r>
              <a:rPr lang="ru-RU" sz="3600" b="1" dirty="0" smtClean="0">
                <a:solidFill>
                  <a:schemeClr val="bg2"/>
                </a:solidFill>
                <a:latin typeface="+mj-lt"/>
              </a:rPr>
              <a:t>РТ    № 60,61 (стр.78)</a:t>
            </a:r>
            <a:endParaRPr lang="ru-RU" sz="3600" dirty="0" smtClean="0"/>
          </a:p>
          <a:p>
            <a:pPr algn="ctr"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643938" cy="4259263"/>
          </a:xfrm>
        </p:spPr>
        <p:txBody>
          <a:bodyPr/>
          <a:lstStyle/>
          <a:p>
            <a:r>
              <a:rPr lang="ru-RU" sz="6000" smtClean="0"/>
              <a:t>Спасибо за урок!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r>
              <a:rPr lang="ru-RU" smtClean="0"/>
              <a:t>Вспомним!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650" y="1628775"/>
            <a:ext cx="7772400" cy="4114800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Что такое модель?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Что такое информационная модель? 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Какие виды информационных моделей нами уже изучены?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Где применяются схемы, чертежи? 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ru-RU" dirty="0" smtClean="0">
                <a:solidFill>
                  <a:schemeClr val="bg2"/>
                </a:solidFill>
                <a:latin typeface="+mj-lt"/>
              </a:rPr>
              <a:t>Всякая ли схема может претендовать на полноту представления информации об объекте?</a:t>
            </a:r>
          </a:p>
          <a:p>
            <a:pPr>
              <a:defRPr/>
            </a:pPr>
            <a:endParaRPr lang="ru-RU" dirty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785813"/>
            <a:ext cx="8001000" cy="3357562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ru-RU" sz="3200" u="sng" smtClean="0">
                <a:solidFill>
                  <a:schemeClr val="bg2"/>
                </a:solidFill>
              </a:rPr>
              <a:t/>
            </a:r>
            <a:br>
              <a:rPr lang="ru-RU" sz="3200" u="sng" smtClean="0">
                <a:solidFill>
                  <a:schemeClr val="bg2"/>
                </a:solidFill>
              </a:rPr>
            </a:br>
            <a:r>
              <a:rPr lang="ru-RU" sz="3200" u="sng" smtClean="0">
                <a:solidFill>
                  <a:schemeClr val="bg2"/>
                </a:solidFill>
              </a:rPr>
              <a:t/>
            </a:r>
            <a:br>
              <a:rPr lang="ru-RU" sz="3200" u="sng" smtClean="0">
                <a:solidFill>
                  <a:schemeClr val="bg2"/>
                </a:solidFill>
              </a:rPr>
            </a:br>
            <a:r>
              <a:rPr lang="ru-RU" sz="3200" u="sng" smtClean="0">
                <a:solidFill>
                  <a:schemeClr val="bg2"/>
                </a:solidFill>
              </a:rPr>
              <a:t>Модель</a:t>
            </a:r>
            <a:r>
              <a:rPr lang="ru-RU" sz="3200" smtClean="0">
                <a:solidFill>
                  <a:schemeClr val="bg2"/>
                </a:solidFill>
              </a:rPr>
              <a:t> – </a:t>
            </a:r>
            <a:r>
              <a:rPr lang="ru-RU" sz="3200" b="0" smtClean="0">
                <a:solidFill>
                  <a:schemeClr val="bg2"/>
                </a:solidFill>
              </a:rPr>
              <a:t>это упрощенное представление реального объекта</a:t>
            </a:r>
            <a:br>
              <a:rPr lang="ru-RU" sz="3200" b="0" smtClean="0">
                <a:solidFill>
                  <a:schemeClr val="bg2"/>
                </a:solidFill>
              </a:rPr>
            </a:br>
            <a:r>
              <a:rPr lang="ru-RU" sz="3200" u="sng" smtClean="0">
                <a:solidFill>
                  <a:schemeClr val="bg2"/>
                </a:solidFill>
              </a:rPr>
              <a:t/>
            </a:r>
            <a:br>
              <a:rPr lang="ru-RU" sz="3200" u="sng" smtClean="0">
                <a:solidFill>
                  <a:schemeClr val="bg2"/>
                </a:solidFill>
              </a:rPr>
            </a:br>
            <a:r>
              <a:rPr lang="ru-RU" sz="3200" u="sng" smtClean="0">
                <a:solidFill>
                  <a:schemeClr val="bg2"/>
                </a:solidFill>
              </a:rPr>
              <a:t>Информационная модель </a:t>
            </a:r>
            <a:r>
              <a:rPr lang="ru-RU" sz="2400" smtClean="0">
                <a:solidFill>
                  <a:schemeClr val="bg2"/>
                </a:solidFill>
              </a:rPr>
              <a:t>- </a:t>
            </a:r>
            <a:r>
              <a:rPr lang="ru-RU" sz="3200" b="0" smtClean="0">
                <a:solidFill>
                  <a:schemeClr val="bg2"/>
                </a:solidFill>
              </a:rPr>
              <a:t>набор свойств, содержащий всю необходимую информацию об исследуемом объекте.</a:t>
            </a:r>
            <a:br>
              <a:rPr lang="ru-RU" sz="3200" b="0" smtClean="0">
                <a:solidFill>
                  <a:schemeClr val="bg2"/>
                </a:solidFill>
              </a:rPr>
            </a:br>
            <a:r>
              <a:rPr lang="ru-RU" sz="3200" b="0" smtClean="0">
                <a:solidFill>
                  <a:schemeClr val="bg2"/>
                </a:solidFill>
              </a:rPr>
              <a:t/>
            </a:r>
            <a:br>
              <a:rPr lang="ru-RU" sz="3200" b="0" smtClean="0">
                <a:solidFill>
                  <a:schemeClr val="bg2"/>
                </a:solidFill>
              </a:rPr>
            </a:br>
            <a:r>
              <a:rPr lang="ru-RU" sz="3200" u="sng" smtClean="0">
                <a:solidFill>
                  <a:schemeClr val="bg2"/>
                </a:solidFill>
              </a:rPr>
              <a:t>Схема </a:t>
            </a:r>
            <a:r>
              <a:rPr lang="ru-RU" sz="3200" smtClean="0">
                <a:solidFill>
                  <a:schemeClr val="bg2"/>
                </a:solidFill>
              </a:rPr>
              <a:t>– </a:t>
            </a:r>
            <a:r>
              <a:rPr lang="ru-RU" sz="3200" b="0" smtClean="0">
                <a:solidFill>
                  <a:schemeClr val="bg2"/>
                </a:solidFill>
              </a:rPr>
              <a:t>это представление объекта в общих, главных чертах с помощью условных обозначений</a:t>
            </a:r>
            <a:r>
              <a:rPr lang="ru-RU" sz="2400" smtClean="0">
                <a:solidFill>
                  <a:schemeClr val="bg2"/>
                </a:solidFill>
              </a:rPr>
              <a:t/>
            </a:r>
            <a:br>
              <a:rPr lang="ru-RU" sz="2400" smtClean="0">
                <a:solidFill>
                  <a:schemeClr val="bg2"/>
                </a:solidFill>
              </a:rPr>
            </a:br>
            <a:endParaRPr lang="ru-RU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20063" y="6610350"/>
            <a:ext cx="931862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7772400" cy="1143000"/>
          </a:xfrm>
        </p:spPr>
        <p:txBody>
          <a:bodyPr/>
          <a:lstStyle/>
          <a:p>
            <a:r>
              <a:rPr lang="ru-RU" sz="4400" smtClean="0">
                <a:solidFill>
                  <a:srgbClr val="990000"/>
                </a:solidFill>
              </a:rPr>
              <a:t>Смешанные модели</a:t>
            </a:r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2386013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2843213" y="3529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31" name="Rectangle 17"/>
          <p:cNvSpPr>
            <a:spLocks noChangeArrowheads="1"/>
          </p:cNvSpPr>
          <p:nvPr/>
        </p:nvSpPr>
        <p:spPr bwMode="auto">
          <a:xfrm>
            <a:off x="4191000" y="1219200"/>
            <a:ext cx="4572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250825" y="1196975"/>
          <a:ext cx="5588000" cy="3287713"/>
        </p:xfrm>
        <a:graphic>
          <a:graphicData uri="http://schemas.openxmlformats.org/presentationml/2006/ole">
            <p:oleObj spid="_x0000_s1026" r:id="rId3" imgW="4695825" imgH="2762250" progId="Excel.Chart.8">
              <p:embed/>
            </p:oleObj>
          </a:graphicData>
        </a:graphic>
      </p:graphicFrame>
      <p:pic>
        <p:nvPicPr>
          <p:cNvPr id="1032" name="Picture 11" descr="http://www.borodino.ru/images/shema/shema3.jpg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3635375" y="3284538"/>
            <a:ext cx="4295775" cy="3070225"/>
          </a:xfrm>
          <a:prstGeom prst="rect">
            <a:avLst/>
          </a:prstGeom>
          <a:noFill/>
          <a:ln w="38100">
            <a:solidFill>
              <a:srgbClr val="FFB895"/>
            </a:solidFill>
            <a:miter lim="800000"/>
            <a:headEnd/>
            <a:tailEnd/>
          </a:ln>
        </p:spPr>
      </p:pic>
      <p:pic>
        <p:nvPicPr>
          <p:cNvPr id="1033" name="Picture 2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187450" y="4365625"/>
            <a:ext cx="1995488" cy="2014538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620125" cy="649288"/>
          </a:xfrm>
        </p:spPr>
        <p:txBody>
          <a:bodyPr/>
          <a:lstStyle/>
          <a:p>
            <a:pPr algn="l"/>
            <a:r>
              <a:rPr lang="ru-RU" u="sng" smtClean="0">
                <a:solidFill>
                  <a:schemeClr val="hlink"/>
                </a:solidFill>
              </a:rPr>
              <a:t>Чертёж</a:t>
            </a:r>
            <a:r>
              <a:rPr lang="ru-RU" sz="3200" smtClean="0">
                <a:solidFill>
                  <a:schemeClr val="hlink"/>
                </a:solidFill>
              </a:rPr>
              <a:t> </a:t>
            </a:r>
            <a:r>
              <a:rPr lang="ru-RU" sz="3200" b="0" smtClean="0">
                <a:solidFill>
                  <a:schemeClr val="hlink"/>
                </a:solidFill>
              </a:rPr>
              <a:t>- </a:t>
            </a:r>
            <a:r>
              <a:rPr lang="ru-RU" sz="2800" b="0" smtClean="0">
                <a:solidFill>
                  <a:schemeClr val="hlink"/>
                </a:solidFill>
              </a:rPr>
              <a:t>условное графическое изображение</a:t>
            </a:r>
          </a:p>
        </p:txBody>
      </p:sp>
      <p:pic>
        <p:nvPicPr>
          <p:cNvPr id="11267" name="Picture 10" descr="prom6b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64288" y="2514600"/>
            <a:ext cx="2384425" cy="3578225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</p:spPr>
      </p:pic>
      <p:pic>
        <p:nvPicPr>
          <p:cNvPr id="11268" name="Picture 11" descr="Image1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2951163"/>
            <a:ext cx="5832475" cy="2062162"/>
          </a:xfrm>
          <a:prstGeom prst="rect">
            <a:avLst/>
          </a:prstGeom>
          <a:solidFill>
            <a:schemeClr val="tx1"/>
          </a:solidFill>
          <a:ln w="38100">
            <a:solidFill>
              <a:srgbClr val="FF0066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5425" y="357188"/>
            <a:ext cx="8693150" cy="1000125"/>
          </a:xfrm>
        </p:spPr>
        <p:txBody>
          <a:bodyPr/>
          <a:lstStyle/>
          <a:p>
            <a:r>
              <a:rPr lang="ru-RU" smtClean="0">
                <a:solidFill>
                  <a:srgbClr val="990000"/>
                </a:solidFill>
              </a:rPr>
              <a:t>Пример блок-схемы алгоритма</a:t>
            </a:r>
          </a:p>
        </p:txBody>
      </p:sp>
      <p:grpSp>
        <p:nvGrpSpPr>
          <p:cNvPr id="12291" name="Group 30"/>
          <p:cNvGrpSpPr>
            <a:grpSpLocks/>
          </p:cNvGrpSpPr>
          <p:nvPr/>
        </p:nvGrpSpPr>
        <p:grpSpPr bwMode="auto">
          <a:xfrm>
            <a:off x="468313" y="1600200"/>
            <a:ext cx="7991475" cy="5027613"/>
            <a:chOff x="680" y="550"/>
            <a:chExt cx="4552" cy="3167"/>
          </a:xfrm>
        </p:grpSpPr>
        <p:sp>
          <p:nvSpPr>
            <p:cNvPr id="12293" name="Line 31"/>
            <p:cNvSpPr>
              <a:spLocks noChangeShapeType="1"/>
            </p:cNvSpPr>
            <p:nvPr/>
          </p:nvSpPr>
          <p:spPr bwMode="auto">
            <a:xfrm>
              <a:off x="1298" y="3028"/>
              <a:ext cx="0" cy="39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4" name="Rectangle 32"/>
            <p:cNvSpPr>
              <a:spLocks noChangeArrowheads="1"/>
            </p:cNvSpPr>
            <p:nvPr/>
          </p:nvSpPr>
          <p:spPr bwMode="auto">
            <a:xfrm>
              <a:off x="1992" y="868"/>
              <a:ext cx="1698" cy="554"/>
            </a:xfrm>
            <a:prstGeom prst="rect">
              <a:avLst/>
            </a:prstGeom>
            <a:solidFill>
              <a:srgbClr val="FFCC99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5" name="AutoShape 33"/>
            <p:cNvSpPr>
              <a:spLocks noChangeArrowheads="1"/>
            </p:cNvSpPr>
            <p:nvPr/>
          </p:nvSpPr>
          <p:spPr bwMode="auto">
            <a:xfrm>
              <a:off x="1954" y="1739"/>
              <a:ext cx="1736" cy="634"/>
            </a:xfrm>
            <a:prstGeom prst="diamond">
              <a:avLst/>
            </a:prstGeom>
            <a:solidFill>
              <a:srgbClr val="FFCC99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Line 34"/>
            <p:cNvSpPr>
              <a:spLocks noChangeShapeType="1"/>
            </p:cNvSpPr>
            <p:nvPr/>
          </p:nvSpPr>
          <p:spPr bwMode="auto">
            <a:xfrm>
              <a:off x="2841" y="1422"/>
              <a:ext cx="0" cy="31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Rectangle 35"/>
            <p:cNvSpPr>
              <a:spLocks noChangeArrowheads="1"/>
            </p:cNvSpPr>
            <p:nvPr/>
          </p:nvSpPr>
          <p:spPr bwMode="auto">
            <a:xfrm>
              <a:off x="680" y="2610"/>
              <a:ext cx="1384" cy="436"/>
            </a:xfrm>
            <a:prstGeom prst="rect">
              <a:avLst/>
            </a:prstGeom>
            <a:solidFill>
              <a:srgbClr val="FFCC99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8" name="Rectangle 36"/>
            <p:cNvSpPr>
              <a:spLocks noChangeArrowheads="1"/>
            </p:cNvSpPr>
            <p:nvPr/>
          </p:nvSpPr>
          <p:spPr bwMode="auto">
            <a:xfrm>
              <a:off x="3806" y="2610"/>
              <a:ext cx="1426" cy="436"/>
            </a:xfrm>
            <a:prstGeom prst="rect">
              <a:avLst/>
            </a:prstGeom>
            <a:solidFill>
              <a:srgbClr val="FFCC99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9" name="Line 37"/>
            <p:cNvSpPr>
              <a:spLocks noChangeShapeType="1"/>
            </p:cNvSpPr>
            <p:nvPr/>
          </p:nvSpPr>
          <p:spPr bwMode="auto">
            <a:xfrm>
              <a:off x="3690" y="2056"/>
              <a:ext cx="73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Line 38"/>
            <p:cNvSpPr>
              <a:spLocks noChangeShapeType="1"/>
            </p:cNvSpPr>
            <p:nvPr/>
          </p:nvSpPr>
          <p:spPr bwMode="auto">
            <a:xfrm>
              <a:off x="4424" y="2056"/>
              <a:ext cx="0" cy="55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Line 39"/>
            <p:cNvSpPr>
              <a:spLocks noChangeShapeType="1"/>
            </p:cNvSpPr>
            <p:nvPr/>
          </p:nvSpPr>
          <p:spPr bwMode="auto">
            <a:xfrm flipH="1">
              <a:off x="1315" y="2056"/>
              <a:ext cx="65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Line 40"/>
            <p:cNvSpPr>
              <a:spLocks noChangeShapeType="1"/>
            </p:cNvSpPr>
            <p:nvPr/>
          </p:nvSpPr>
          <p:spPr bwMode="auto">
            <a:xfrm>
              <a:off x="1316" y="2056"/>
              <a:ext cx="0" cy="55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41"/>
            <p:cNvSpPr>
              <a:spLocks noChangeShapeType="1"/>
            </p:cNvSpPr>
            <p:nvPr/>
          </p:nvSpPr>
          <p:spPr bwMode="auto">
            <a:xfrm>
              <a:off x="4462" y="3046"/>
              <a:ext cx="0" cy="355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Text Box 42"/>
            <p:cNvSpPr txBox="1">
              <a:spLocks noChangeArrowheads="1"/>
            </p:cNvSpPr>
            <p:nvPr/>
          </p:nvSpPr>
          <p:spPr bwMode="auto">
            <a:xfrm>
              <a:off x="2086" y="931"/>
              <a:ext cx="149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Подъехал Иван Царевич к камню</a:t>
              </a:r>
            </a:p>
          </p:txBody>
        </p:sp>
        <p:sp>
          <p:nvSpPr>
            <p:cNvPr id="12305" name="Text Box 43"/>
            <p:cNvSpPr txBox="1">
              <a:spLocks noChangeArrowheads="1"/>
            </p:cNvSpPr>
            <p:nvPr/>
          </p:nvSpPr>
          <p:spPr bwMode="auto">
            <a:xfrm>
              <a:off x="2448" y="1814"/>
              <a:ext cx="99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Направо</a:t>
              </a:r>
              <a:r>
                <a:rPr lang="ru-RU" sz="2000" b="1">
                  <a:solidFill>
                    <a:schemeClr val="bg2"/>
                  </a:solidFill>
                  <a:latin typeface="Garamond" pitchFamily="18" charset="0"/>
                </a:rPr>
                <a:t> </a:t>
              </a: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пойдешь?</a:t>
              </a:r>
            </a:p>
          </p:txBody>
        </p:sp>
        <p:sp>
          <p:nvSpPr>
            <p:cNvPr id="12306" name="Text Box 44"/>
            <p:cNvSpPr txBox="1">
              <a:spLocks noChangeArrowheads="1"/>
            </p:cNvSpPr>
            <p:nvPr/>
          </p:nvSpPr>
          <p:spPr bwMode="auto">
            <a:xfrm>
              <a:off x="3936" y="1728"/>
              <a:ext cx="4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000">
                  <a:solidFill>
                    <a:schemeClr val="bg2"/>
                  </a:solidFill>
                  <a:latin typeface="Arial Black" pitchFamily="34" charset="0"/>
                </a:rPr>
                <a:t>Нет</a:t>
              </a:r>
            </a:p>
          </p:txBody>
        </p:sp>
        <p:sp>
          <p:nvSpPr>
            <p:cNvPr id="12307" name="Text Box 45"/>
            <p:cNvSpPr txBox="1">
              <a:spLocks noChangeArrowheads="1"/>
            </p:cNvSpPr>
            <p:nvPr/>
          </p:nvSpPr>
          <p:spPr bwMode="auto">
            <a:xfrm>
              <a:off x="1296" y="1728"/>
              <a:ext cx="4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>
                  <a:solidFill>
                    <a:schemeClr val="bg2"/>
                  </a:solidFill>
                  <a:latin typeface="Arial Black" pitchFamily="34" charset="0"/>
                </a:rPr>
                <a:t>Да</a:t>
              </a:r>
            </a:p>
          </p:txBody>
        </p:sp>
        <p:sp>
          <p:nvSpPr>
            <p:cNvPr id="12308" name="Text Box 46"/>
            <p:cNvSpPr txBox="1">
              <a:spLocks noChangeArrowheads="1"/>
            </p:cNvSpPr>
            <p:nvPr/>
          </p:nvSpPr>
          <p:spPr bwMode="auto">
            <a:xfrm>
              <a:off x="680" y="2728"/>
              <a:ext cx="136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Голову</a:t>
              </a:r>
              <a:r>
                <a:rPr lang="ru-RU" sz="2000" b="1">
                  <a:solidFill>
                    <a:schemeClr val="bg2"/>
                  </a:solidFill>
                  <a:latin typeface="Garamond" pitchFamily="18" charset="0"/>
                </a:rPr>
                <a:t> </a:t>
              </a: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сложишь</a:t>
              </a:r>
            </a:p>
          </p:txBody>
        </p:sp>
        <p:sp>
          <p:nvSpPr>
            <p:cNvPr id="12309" name="Text Box 47"/>
            <p:cNvSpPr txBox="1">
              <a:spLocks noChangeArrowheads="1"/>
            </p:cNvSpPr>
            <p:nvPr/>
          </p:nvSpPr>
          <p:spPr bwMode="auto">
            <a:xfrm>
              <a:off x="3810" y="2728"/>
              <a:ext cx="14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Коня</a:t>
              </a:r>
              <a:r>
                <a:rPr lang="ru-RU" sz="2000" b="1">
                  <a:solidFill>
                    <a:schemeClr val="bg2"/>
                  </a:solidFill>
                  <a:latin typeface="Garamond" pitchFamily="18" charset="0"/>
                </a:rPr>
                <a:t> </a:t>
              </a:r>
              <a:r>
                <a:rPr lang="ru-RU" sz="2000" b="1">
                  <a:solidFill>
                    <a:schemeClr val="bg2"/>
                  </a:solidFill>
                  <a:latin typeface="Arial" charset="0"/>
                </a:rPr>
                <a:t>потеряешь</a:t>
              </a:r>
            </a:p>
          </p:txBody>
        </p:sp>
        <p:sp>
          <p:nvSpPr>
            <p:cNvPr id="12310" name="Line 48"/>
            <p:cNvSpPr>
              <a:spLocks noChangeShapeType="1"/>
            </p:cNvSpPr>
            <p:nvPr/>
          </p:nvSpPr>
          <p:spPr bwMode="auto">
            <a:xfrm>
              <a:off x="2880" y="3400"/>
              <a:ext cx="0" cy="31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Line 49"/>
            <p:cNvSpPr>
              <a:spLocks noChangeShapeType="1"/>
            </p:cNvSpPr>
            <p:nvPr/>
          </p:nvSpPr>
          <p:spPr bwMode="auto">
            <a:xfrm>
              <a:off x="2832" y="550"/>
              <a:ext cx="0" cy="31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Line 50"/>
            <p:cNvSpPr>
              <a:spLocks noChangeShapeType="1"/>
            </p:cNvSpPr>
            <p:nvPr/>
          </p:nvSpPr>
          <p:spPr bwMode="auto">
            <a:xfrm>
              <a:off x="1296" y="3408"/>
              <a:ext cx="3168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2292" name="ImgPreview" descr="Имя файла: SY01191_.wmf&#10;Ключевые слова: выбор, дорожные знаки, знаки ...&#10;Размер файла: 4 КБ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1600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143375" cy="1143000"/>
          </a:xfrm>
        </p:spPr>
        <p:txBody>
          <a:bodyPr/>
          <a:lstStyle/>
          <a:p>
            <a:r>
              <a:rPr lang="ru-RU" smtClean="0"/>
              <a:t>Учебник, </a:t>
            </a:r>
            <a:br>
              <a:rPr lang="ru-RU" smtClean="0"/>
            </a:br>
            <a:r>
              <a:rPr lang="ru-RU" smtClean="0"/>
              <a:t>стр. 112  №6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sz="half" idx="4294967295"/>
          </p:nvPr>
        </p:nvSpPr>
        <p:spPr>
          <a:xfrm>
            <a:off x="428625" y="1412875"/>
            <a:ext cx="3929063" cy="4618038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latin typeface="+mj-lt"/>
              </a:rPr>
              <a:t>Придумайте задачу, модель решения которой может быть представлена следующей блок-схемой: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8964613" y="836613"/>
            <a:ext cx="0" cy="37449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5651500" y="836613"/>
            <a:ext cx="3168650" cy="71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18" name="Группа 63"/>
          <p:cNvGrpSpPr>
            <a:grpSpLocks/>
          </p:cNvGrpSpPr>
          <p:nvPr/>
        </p:nvGrpSpPr>
        <p:grpSpPr bwMode="auto">
          <a:xfrm>
            <a:off x="4643438" y="260350"/>
            <a:ext cx="4321175" cy="5400675"/>
            <a:chOff x="4644008" y="260648"/>
            <a:chExt cx="4320480" cy="5400600"/>
          </a:xfrm>
        </p:grpSpPr>
        <p:sp>
          <p:nvSpPr>
            <p:cNvPr id="6" name="Блок-схема: знак завершения 5"/>
            <p:cNvSpPr/>
            <p:nvPr/>
          </p:nvSpPr>
          <p:spPr>
            <a:xfrm>
              <a:off x="4644008" y="260648"/>
              <a:ext cx="1872949" cy="504818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644008" y="1197260"/>
              <a:ext cx="1872949" cy="5032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235978" y="3789612"/>
              <a:ext cx="1441218" cy="5032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44008" y="2132285"/>
              <a:ext cx="1872949" cy="5048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Блок-схема: решение 9"/>
            <p:cNvSpPr/>
            <p:nvPr/>
          </p:nvSpPr>
          <p:spPr>
            <a:xfrm>
              <a:off x="4644008" y="2997460"/>
              <a:ext cx="1799935" cy="647691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" name="Блок-схема: данные 10"/>
            <p:cNvSpPr/>
            <p:nvPr/>
          </p:nvSpPr>
          <p:spPr>
            <a:xfrm>
              <a:off x="4715434" y="4076945"/>
              <a:ext cx="1801523" cy="431794"/>
            </a:xfrm>
            <a:prstGeom prst="flowChartInputOut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Блок-схема: знак завершения 11"/>
            <p:cNvSpPr/>
            <p:nvPr/>
          </p:nvSpPr>
          <p:spPr>
            <a:xfrm>
              <a:off x="4644008" y="5156430"/>
              <a:ext cx="1872949" cy="504818"/>
            </a:xfrm>
            <a:prstGeom prst="flowChartTermina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14" name="Прямая со стрелкой 13"/>
            <p:cNvCxnSpPr>
              <a:stCxn id="6" idx="2"/>
              <a:endCxn id="7" idx="0"/>
            </p:cNvCxnSpPr>
            <p:nvPr/>
          </p:nvCxnSpPr>
          <p:spPr>
            <a:xfrm>
              <a:off x="5580482" y="765466"/>
              <a:ext cx="0" cy="43179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7" idx="2"/>
              <a:endCxn id="9" idx="0"/>
            </p:cNvCxnSpPr>
            <p:nvPr/>
          </p:nvCxnSpPr>
          <p:spPr>
            <a:xfrm>
              <a:off x="5580482" y="1700491"/>
              <a:ext cx="0" cy="43179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580482" y="2637103"/>
              <a:ext cx="0" cy="36035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580482" y="3645151"/>
              <a:ext cx="0" cy="43179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>
              <a:stCxn id="11" idx="4"/>
              <a:endCxn id="12" idx="0"/>
            </p:cNvCxnSpPr>
            <p:nvPr/>
          </p:nvCxnSpPr>
          <p:spPr>
            <a:xfrm flipH="1">
              <a:off x="5580482" y="4508739"/>
              <a:ext cx="34919" cy="64769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7956587" y="3284794"/>
              <a:ext cx="0" cy="50481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10" idx="3"/>
            </p:cNvCxnSpPr>
            <p:nvPr/>
          </p:nvCxnSpPr>
          <p:spPr>
            <a:xfrm flipV="1">
              <a:off x="6443943" y="3284794"/>
              <a:ext cx="1512644" cy="3651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8" idx="2"/>
            </p:cNvCxnSpPr>
            <p:nvPr/>
          </p:nvCxnSpPr>
          <p:spPr>
            <a:xfrm>
              <a:off x="7956587" y="4292842"/>
              <a:ext cx="0" cy="28892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7956587" y="4581763"/>
              <a:ext cx="100790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 flipH="1">
              <a:off x="5651908" y="836903"/>
              <a:ext cx="3312580" cy="7143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">
  <a:themeElements>
    <a:clrScheme name="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000099"/>
      </a:hlink>
      <a:folHlink>
        <a:srgbClr val="0000CC"/>
      </a:folHlink>
    </a:clrScheme>
    <a:fontScheme name="Шаблон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080808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000066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</TotalTime>
  <Words>1001</Words>
  <Application>Microsoft Office PowerPoint</Application>
  <PresentationFormat>Экран (4:3)</PresentationFormat>
  <Paragraphs>267</Paragraphs>
  <Slides>39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51" baseType="lpstr">
      <vt:lpstr>Tahoma</vt:lpstr>
      <vt:lpstr>Arial</vt:lpstr>
      <vt:lpstr>Comic Sans MS</vt:lpstr>
      <vt:lpstr>Calibri</vt:lpstr>
      <vt:lpstr>Matisse ITC</vt:lpstr>
      <vt:lpstr>Garamond</vt:lpstr>
      <vt:lpstr>Arial Black</vt:lpstr>
      <vt:lpstr>Wingdings 2</vt:lpstr>
      <vt:lpstr>Constantia</vt:lpstr>
      <vt:lpstr>Шаблон</vt:lpstr>
      <vt:lpstr>Диаграмма Microsoft Excel</vt:lpstr>
      <vt:lpstr>Фотография Microsoft Photo Editor 3.0</vt:lpstr>
      <vt:lpstr>Сегодня на уроке!</vt:lpstr>
      <vt:lpstr>Тема урока:</vt:lpstr>
      <vt:lpstr>Цели и задачи урока:</vt:lpstr>
      <vt:lpstr>Вспомним!</vt:lpstr>
      <vt:lpstr>  Модель – это упрощенное представление реального объекта  Информационная модель - набор свойств, содержащий всю необходимую информацию об исследуемом объекте.  Схема – это представление объекта в общих, главных чертах с помощью условных обозначений </vt:lpstr>
      <vt:lpstr>Смешанные модели</vt:lpstr>
      <vt:lpstr>Чертёж - условное графическое изображение</vt:lpstr>
      <vt:lpstr>Пример блок-схемы алгоритма</vt:lpstr>
      <vt:lpstr>Учебник,  стр. 112  №6</vt:lpstr>
      <vt:lpstr>Сказка «Колобок»</vt:lpstr>
      <vt:lpstr>Подумаем!</vt:lpstr>
      <vt:lpstr>Да! Это можно осуществить с помощью графов.</vt:lpstr>
      <vt:lpstr>ГРАФЫ </vt:lpstr>
      <vt:lpstr>Понятие «Граф»</vt:lpstr>
      <vt:lpstr>Понятие «Граф»</vt:lpstr>
      <vt:lpstr>Понятие «Граф»</vt:lpstr>
      <vt:lpstr>Состав графа</vt:lpstr>
      <vt:lpstr>Изображение вершин</vt:lpstr>
      <vt:lpstr>Неориентированный граф - </vt:lpstr>
      <vt:lpstr>Ориентированный граф - </vt:lpstr>
      <vt:lpstr>граф, у которого вершины или рёбра (дуги) несут дополнительную информацию (вес).</vt:lpstr>
      <vt:lpstr>Применение графов</vt:lpstr>
      <vt:lpstr>С помощью графов изображаются схемы дорог, газопроводов, тепло- и электросети. </vt:lpstr>
      <vt:lpstr>Примеры графов</vt:lpstr>
      <vt:lpstr>Слайд 25</vt:lpstr>
      <vt:lpstr>Слайд 26</vt:lpstr>
      <vt:lpstr>РТ №64 стр.80</vt:lpstr>
      <vt:lpstr>Дерево – граф иерархической структуры. Между любыми двумя его вершинами существует единственный путь. Дерево не содержит циклов и петель.</vt:lpstr>
      <vt:lpstr>Слайд 29</vt:lpstr>
      <vt:lpstr>Практическая работа</vt:lpstr>
      <vt:lpstr>РТ №59 стр. 77</vt:lpstr>
      <vt:lpstr>«8 кратно 2», «8 кратно 4», «8 кратно 1», «4 кратно 2», «2 кратно 1», «4 кратно 4», «2 кратно 2».</vt:lpstr>
      <vt:lpstr>РТ №59 стр. 77</vt:lpstr>
      <vt:lpstr>РТ №65 стр.80</vt:lpstr>
      <vt:lpstr>Решение: РТ №65 стр.80</vt:lpstr>
      <vt:lpstr>Проверь!</vt:lpstr>
      <vt:lpstr>Самое главное</vt:lpstr>
      <vt:lpstr>Домашнее задание</vt:lpstr>
      <vt:lpstr>Спасибо за урок!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СХЕМЫ</dc:title>
  <dc:creator>Щербакова Оля</dc:creator>
  <cp:lastModifiedBy>revaz</cp:lastModifiedBy>
  <cp:revision>136</cp:revision>
  <dcterms:created xsi:type="dcterms:W3CDTF">2007-01-26T19:42:06Z</dcterms:created>
  <dcterms:modified xsi:type="dcterms:W3CDTF">2013-02-07T16:26:40Z</dcterms:modified>
</cp:coreProperties>
</file>