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6" autoAdjust="0"/>
    <p:restoredTop sz="94660"/>
  </p:normalViewPr>
  <p:slideViewPr>
    <p:cSldViewPr>
      <p:cViewPr varScale="1">
        <p:scale>
          <a:sx n="66" d="100"/>
          <a:sy n="66" d="100"/>
        </p:scale>
        <p:origin x="-81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20102-89C7-4291-A4D1-9B7C46168382}" type="datetimeFigureOut">
              <a:rPr lang="ru-RU"/>
              <a:pPr>
                <a:defRPr/>
              </a:pPr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D6643-ED81-4667-87C1-277789E7A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48FF9-5C44-4647-9801-3C65DC2FC4F2}" type="datetimeFigureOut">
              <a:rPr lang="ru-RU"/>
              <a:pPr>
                <a:defRPr/>
              </a:pPr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019C4-E223-4E33-A1AE-3490A0136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9FAF2-39BA-4E35-82C5-9F5B1C791F41}" type="datetimeFigureOut">
              <a:rPr lang="ru-RU"/>
              <a:pPr>
                <a:defRPr/>
              </a:pPr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C84BF-D853-4CF1-A898-CE620FCBE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C8ED1-45F8-411E-A34B-EE1E30BD3F22}" type="datetimeFigureOut">
              <a:rPr lang="ru-RU"/>
              <a:pPr>
                <a:defRPr/>
              </a:pPr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C813E-0D9A-4D8F-BE3B-B58C9A47E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3E7CF-6455-4E7B-B10D-313AAA58F334}" type="datetimeFigureOut">
              <a:rPr lang="ru-RU"/>
              <a:pPr>
                <a:defRPr/>
              </a:pPr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96400-CBE4-4A22-B4F6-1CD77FCE9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A25E5-7689-45D6-9334-3EE3E21C618E}" type="datetimeFigureOut">
              <a:rPr lang="ru-RU"/>
              <a:pPr>
                <a:defRPr/>
              </a:pPr>
              <a:t>07.02.2013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F1905-0BEB-400A-8225-80852C248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0B5D0-83DB-480C-ACB7-67A98BB5BEED}" type="datetimeFigureOut">
              <a:rPr lang="ru-RU"/>
              <a:pPr>
                <a:defRPr/>
              </a:pPr>
              <a:t>07.02.2013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219C2-A135-4E4E-AE99-1BCB94E5D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843B2-8B57-451B-AF81-F28EF3B8AC92}" type="datetimeFigureOut">
              <a:rPr lang="ru-RU"/>
              <a:pPr>
                <a:defRPr/>
              </a:pPr>
              <a:t>07.02.2013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762F3-E645-4D24-8D9E-4147593DA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2D069-E904-405A-B402-442C53A06D74}" type="datetimeFigureOut">
              <a:rPr lang="ru-RU"/>
              <a:pPr>
                <a:defRPr/>
              </a:pPr>
              <a:t>07.02.2013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3F477-38C0-4F1F-A39C-14B027F89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3B9AC-3B11-4FD5-B758-AEF0FBA79D2B}" type="datetimeFigureOut">
              <a:rPr lang="ru-RU"/>
              <a:pPr>
                <a:defRPr/>
              </a:pPr>
              <a:t>07.02.2013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BB8C4-0CAC-44F3-B763-CD272ED97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A2856-4447-44DD-89B3-2691151B78E6}" type="datetimeFigureOut">
              <a:rPr lang="ru-RU"/>
              <a:pPr>
                <a:defRPr/>
              </a:pPr>
              <a:t>07.02.2013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A229-3069-42DE-84A4-3D1C053C7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85BDCD-B0C8-4498-9565-96ECB004B1D3}" type="datetimeFigureOut">
              <a:rPr lang="ru-RU"/>
              <a:pPr>
                <a:defRPr/>
              </a:pPr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5AC84E-E33B-45B9-827A-61056D18F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ldelo.ru/ImageWork/Watermark/Files/JournalStuff/2217/651.jpg" TargetMode="External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://www.xxc.ru/foto/outside/out001.jpg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pravoslavie58region.ru/publ-6-485-051111.files/image001.jpg" TargetMode="External"/><Relationship Id="rId11" Type="http://schemas.openxmlformats.org/officeDocument/2006/relationships/image" Target="../media/image29.jpeg"/><Relationship Id="rId5" Type="http://schemas.openxmlformats.org/officeDocument/2006/relationships/image" Target="../media/image26.jpeg"/><Relationship Id="rId10" Type="http://schemas.openxmlformats.org/officeDocument/2006/relationships/hyperlink" Target="http://phototravelguide.ru/wp-content/uploads/2011/05/hram-hrista-spasitelya-05.jpg" TargetMode="External"/><Relationship Id="rId4" Type="http://schemas.openxmlformats.org/officeDocument/2006/relationships/hyperlink" Target="http://www.xxc.ru/complex/xxc/painting/Foto002.jpg" TargetMode="External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blagothin-kovilkino.dev.prihod.ru/users/73/573/editor_files/image/a_be9600a7.jpg" TargetMode="External"/><Relationship Id="rId13" Type="http://schemas.openxmlformats.org/officeDocument/2006/relationships/hyperlink" Target="http://www.spbgu.ru/forums/uploads/post-175-1161377873.jpg" TargetMode="External"/><Relationship Id="rId18" Type="http://schemas.openxmlformats.org/officeDocument/2006/relationships/hyperlink" Target="http://www.museum.ru/imgB.asp?19248" TargetMode="External"/><Relationship Id="rId3" Type="http://schemas.openxmlformats.org/officeDocument/2006/relationships/hyperlink" Target="http://200yearsborodin.ucoz.ru/_ph/1/2/644061272.jpg" TargetMode="External"/><Relationship Id="rId7" Type="http://schemas.openxmlformats.org/officeDocument/2006/relationships/hyperlink" Target="http://young.rzd.ru/dbmm/images/41/4080/1408517" TargetMode="External"/><Relationship Id="rId12" Type="http://schemas.openxmlformats.org/officeDocument/2006/relationships/hyperlink" Target="http://s55.radikal.ru/i148/1107/35/1cb39c0c348e.jpg" TargetMode="External"/><Relationship Id="rId17" Type="http://schemas.openxmlformats.org/officeDocument/2006/relationships/hyperlink" Target="http://www.borodino.ru/picture/picture232.jpg" TargetMode="External"/><Relationship Id="rId2" Type="http://schemas.openxmlformats.org/officeDocument/2006/relationships/hyperlink" Target="http://im0-tub-ru.yandex.net/i?id=491562895-16-72&amp;n=21" TargetMode="External"/><Relationship Id="rId16" Type="http://schemas.openxmlformats.org/officeDocument/2006/relationships/hyperlink" Target="http://web-local.rudn.ru/web-local/uem/ido/9/pic/8/retreat.jpg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empire-rus.ru/xix/borodino.htm" TargetMode="External"/><Relationship Id="rId11" Type="http://schemas.openxmlformats.org/officeDocument/2006/relationships/hyperlink" Target="http://borodino.bytvi.ru/upload/2010-01-30_22-25-53.jpg" TargetMode="External"/><Relationship Id="rId5" Type="http://schemas.openxmlformats.org/officeDocument/2006/relationships/hyperlink" Target="http://www.megabook.ru/EPreviews/data/prev2003/b03040i.png" TargetMode="External"/><Relationship Id="rId15" Type="http://schemas.openxmlformats.org/officeDocument/2006/relationships/hyperlink" Target="http://www.pravoslavie.ru/sas/image/100278/27814.b.jpg?0.9572261024643445" TargetMode="External"/><Relationship Id="rId10" Type="http://schemas.openxmlformats.org/officeDocument/2006/relationships/hyperlink" Target="http://t1.gstatic.com/images?q=tbn:ANd9GcS7C99MGFijsKyc1S4-mBoi-" TargetMode="External"/><Relationship Id="rId4" Type="http://schemas.openxmlformats.org/officeDocument/2006/relationships/hyperlink" Target="http://www.allworldwars.com/image/034/Borodino03Fin.jpg" TargetMode="External"/><Relationship Id="rId9" Type="http://schemas.openxmlformats.org/officeDocument/2006/relationships/hyperlink" Target="http://www.mifograd.ru/vereshagin010.gif" TargetMode="External"/><Relationship Id="rId14" Type="http://schemas.openxmlformats.org/officeDocument/2006/relationships/hyperlink" Target="http://s2.forumimage.ru/uploads/20090510/12419081081108939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0-tub-ru.yandex.net/i?id=421209995-49-72&amp;n=21" TargetMode="External"/><Relationship Id="rId2" Type="http://schemas.openxmlformats.org/officeDocument/2006/relationships/hyperlink" Target="http://www.stihi.ru/pics/2010/08/03/774.jpg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entergo.ru/_nw/2/35234705.jpg" TargetMode="External"/><Relationship Id="rId5" Type="http://schemas.openxmlformats.org/officeDocument/2006/relationships/hyperlink" Target="http://img-fotki.yandex.ru/get/41/nat48762816.4/0_127d1_143d0c15_XL" TargetMode="External"/><Relationship Id="rId4" Type="http://schemas.openxmlformats.org/officeDocument/2006/relationships/hyperlink" Target="http://www.goldmr.ru/excursii/borodino1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4" name="Picture 2" descr="C:\Users\asus\Desktop\БОРОДИНО картины\12639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75" y="1071563"/>
            <a:ext cx="3716338" cy="49593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5" name="Picture 2" descr="C:\Users\asus\Desktop\БОРОДИНО картины\Забил снаряд...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38" y="1214438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asus\Desktop\БОРОДИНО картины\бой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50" y="571500"/>
            <a:ext cx="7500938" cy="56261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7" name="Picture 3" descr="C:\Users\asus\Desktop\БОРОДИНО картины\конница атак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8" y="3000375"/>
            <a:ext cx="5656262" cy="34972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8" name="Picture 2" descr="C:\Users\asus\Desktop\БОРОДИНО картины\0018-018-Borodino-stikhotvorenie[1]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875" y="285750"/>
            <a:ext cx="5286375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asus\Desktop\БОРОДИНО картины\на отдыхе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1500" y="500063"/>
            <a:ext cx="8067675" cy="58864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1" name="Picture 3" descr="C:\Users\asus\Desktop\БОРОДИНО картины\рус. артиллерия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5750" y="428625"/>
            <a:ext cx="8643938" cy="59642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Памятник героям войны 1812 года в Смоленске</a:t>
            </a:r>
            <a:endParaRPr lang="ru-RU" b="1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Текст 7"/>
          <p:cNvSpPr txBox="1">
            <a:spLocks/>
          </p:cNvSpPr>
          <p:nvPr/>
        </p:nvSpPr>
        <p:spPr bwMode="auto">
          <a:xfrm>
            <a:off x="428625" y="479425"/>
            <a:ext cx="40401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3200">
                <a:latin typeface="Monotype Corsiva" pitchFamily="66" charset="0"/>
              </a:rPr>
              <a:t>Бородинская панорама</a:t>
            </a:r>
          </a:p>
        </p:txBody>
      </p:sp>
      <p:sp>
        <p:nvSpPr>
          <p:cNvPr id="5" name="Текст 8"/>
          <p:cNvSpPr txBox="1">
            <a:spLocks/>
          </p:cNvSpPr>
          <p:nvPr/>
        </p:nvSpPr>
        <p:spPr bwMode="auto">
          <a:xfrm>
            <a:off x="4572000" y="1765300"/>
            <a:ext cx="428625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Char char="•"/>
            </a:pPr>
            <a:r>
              <a:rPr lang="ru-RU" sz="3200">
                <a:latin typeface="Monotype Corsiva" pitchFamily="66" charset="0"/>
              </a:rPr>
              <a:t>Триумфальная арка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200">
                <a:latin typeface="Monotype Corsiva" pitchFamily="66" charset="0"/>
              </a:rPr>
              <a:t>на Кутузовском проспекте</a:t>
            </a:r>
          </a:p>
        </p:txBody>
      </p:sp>
      <p:pic>
        <p:nvPicPr>
          <p:cNvPr id="6" name="Picture 3" descr="C:\Users\asus\Desktop\БОРОДИНО картины\Триумфальнгая арк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1938" y="3357563"/>
            <a:ext cx="4786312" cy="33067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7" name="Picture 2" descr="C:\Users\asus\Desktop\БОРОДИНО картины\Бород. панорам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1122363"/>
            <a:ext cx="428625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813" y="1500188"/>
            <a:ext cx="7572375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ru-RU" sz="3200" b="1" smtClean="0">
                <a:latin typeface="Monotype Corsiva" pitchFamily="66" charset="0"/>
              </a:rPr>
              <a:t>Храм  Христа  Спасителя</a:t>
            </a:r>
          </a:p>
        </p:txBody>
      </p:sp>
      <p:pic>
        <p:nvPicPr>
          <p:cNvPr id="7" name="i-main-pic" descr="Картинка 6 из 110797">
            <a:hlinkClick r:id="rId2" tgtFrame="_blank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857500" y="1214438"/>
            <a:ext cx="3857625" cy="51657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12" name="i-main-pic" descr="Картинка 36 из 110798">
            <a:hlinkClick r:id="rId4" tgtFrame="_blank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3" y="1357313"/>
            <a:ext cx="2476500" cy="38100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63" y="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latin typeface="Monotype Corsiva" pitchFamily="66" charset="0"/>
                <a:ea typeface="+mj-ea"/>
                <a:cs typeface="+mj-cs"/>
              </a:rPr>
              <a:t>...фрагменты внешнего и внутреннего</a:t>
            </a:r>
            <a:br>
              <a:rPr lang="ru-RU" sz="2800" b="1" dirty="0">
                <a:latin typeface="Monotype Corsiva" pitchFamily="66" charset="0"/>
                <a:ea typeface="+mj-ea"/>
                <a:cs typeface="+mj-cs"/>
              </a:rPr>
            </a:br>
            <a:r>
              <a:rPr lang="ru-RU" sz="2800" b="1" dirty="0">
                <a:latin typeface="Monotype Corsiva" pitchFamily="66" charset="0"/>
                <a:ea typeface="+mj-ea"/>
                <a:cs typeface="+mj-cs"/>
              </a:rPr>
              <a:t> убранства храма</a:t>
            </a:r>
            <a:endParaRPr lang="ru-RU" sz="2800" b="1" dirty="0"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6" name="i-main-pic" descr="Картинка 306 из 764">
            <a:hlinkClick r:id="rId6" tgtFrame="_blank"/>
          </p:cNvPr>
          <p:cNvPicPr>
            <a:picLocks noGrp="1"/>
          </p:cNvPicPr>
          <p:nvPr>
            <p:ph sz="half" idx="2"/>
          </p:nvPr>
        </p:nvPicPr>
        <p:blipFill>
          <a:blip r:embed="rId7" cstate="email"/>
          <a:srcRect/>
          <a:stretch>
            <a:fillRect/>
          </a:stretch>
        </p:blipFill>
        <p:spPr>
          <a:xfrm>
            <a:off x="1571625" y="3714750"/>
            <a:ext cx="4040188" cy="288131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8" name="i-main-pic" descr="Картинка 223 из 764">
            <a:hlinkClick r:id="rId8" tgtFrame="_blank"/>
          </p:cNvPr>
          <p:cNvPicPr>
            <a:picLocks noGrp="1"/>
          </p:cNvPicPr>
          <p:nvPr>
            <p:ph sz="quarter" idx="4"/>
          </p:nvPr>
        </p:nvPicPr>
        <p:blipFill>
          <a:blip r:embed="rId9" cstate="email"/>
          <a:srcRect/>
          <a:stretch>
            <a:fillRect/>
          </a:stretch>
        </p:blipFill>
        <p:spPr>
          <a:xfrm>
            <a:off x="6286500" y="642938"/>
            <a:ext cx="2857500" cy="3857625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9" name="i-main-pic" descr="Картинка 170 из 764">
            <a:hlinkClick r:id="rId10" tgtFrame="_blank"/>
          </p:cNvPr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28625" y="1000125"/>
            <a:ext cx="4016375" cy="2500313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80"/>
                            </p:stCondLst>
                            <p:childTnLst>
                              <p:par>
                                <p:cTn id="2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880"/>
                            </p:stCondLst>
                            <p:childTnLst>
                              <p:par>
                                <p:cTn id="3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88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880"/>
                            </p:stCondLst>
                            <p:childTnLst>
                              <p:par>
                                <p:cTn id="4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5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6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7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0063" y="214313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>
                <a:latin typeface="+mj-lt"/>
                <a:ea typeface="+mj-ea"/>
                <a:cs typeface="+mj-cs"/>
              </a:rPr>
              <a:t>Свою ошибку понял, но...</a:t>
            </a:r>
            <a:br>
              <a:rPr lang="ru-RU" sz="2800" b="1" i="1" dirty="0">
                <a:latin typeface="+mj-lt"/>
                <a:ea typeface="+mj-ea"/>
                <a:cs typeface="+mj-cs"/>
              </a:rPr>
            </a:br>
            <a:r>
              <a:rPr lang="ru-RU" sz="2800" b="1" i="1" dirty="0">
                <a:latin typeface="+mj-lt"/>
                <a:ea typeface="+mj-ea"/>
                <a:cs typeface="+mj-cs"/>
              </a:rPr>
              <a:t>лишь кровь пролив в Бородино!</a:t>
            </a:r>
            <a:endParaRPr lang="ru-RU" sz="2800" b="1" i="1" dirty="0"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C:\Users\asus\Desktop\БОРОДИНО картины\Свою ошибку понял, но Лишь кровь пролив в Бородино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19" y="1500174"/>
            <a:ext cx="5134605" cy="32147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8" name="Picture 3" descr="C:\Users\asus\Desktop\БОРОДИНО картины\отступление франц.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19438" y="3000375"/>
            <a:ext cx="5759450" cy="3455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9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40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428625"/>
            <a:ext cx="318293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86375" y="500063"/>
            <a:ext cx="3530600" cy="3951287"/>
          </a:xfrm>
        </p:spPr>
      </p:pic>
      <p:pic>
        <p:nvPicPr>
          <p:cNvPr id="8" name="Picture 3" descr="C:\Users\asus\Desktop\БОРОДИНО картины\ермолов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88" y="2428875"/>
            <a:ext cx="3043237" cy="38036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8" y="4643438"/>
            <a:ext cx="6929437" cy="714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Н.А. </a:t>
            </a:r>
            <a:r>
              <a:rPr lang="ru-RU" b="1" dirty="0" smtClean="0">
                <a:solidFill>
                  <a:srgbClr val="FF0000"/>
                </a:solidFill>
              </a:rPr>
              <a:t>Тучков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-1857375" y="4286250"/>
            <a:ext cx="6929438" cy="714375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0" b="1" dirty="0">
                <a:solidFill>
                  <a:srgbClr val="FF0000"/>
                </a:solidFill>
                <a:latin typeface="+mn-lt"/>
              </a:rPr>
              <a:t>Н.Н. Раевский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3000375" y="5089525"/>
            <a:ext cx="3471863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ru-RU" sz="2800" b="1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2800" b="1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2800" b="1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2800" b="1">
              <a:latin typeface="Calibri" pitchFamily="34" charset="0"/>
            </a:endParaRPr>
          </a:p>
          <a:p>
            <a:pPr>
              <a:spcBef>
                <a:spcPct val="20000"/>
              </a:spcBef>
            </a:pPr>
            <a:endParaRPr lang="ru-RU" sz="2800" b="1">
              <a:latin typeface="Calibri" pitchFamily="34" charset="0"/>
            </a:endParaRPr>
          </a:p>
          <a:p>
            <a:pPr>
              <a:spcBef>
                <a:spcPct val="20000"/>
              </a:spcBef>
            </a:pPr>
            <a:endParaRPr lang="ru-RU" sz="2800" b="1">
              <a:latin typeface="Calibri" pitchFamily="34" charset="0"/>
            </a:endParaRPr>
          </a:p>
          <a:p>
            <a:pPr>
              <a:spcBef>
                <a:spcPct val="20000"/>
              </a:spcBef>
            </a:pPr>
            <a:endParaRPr lang="ru-RU" sz="2800" b="1">
              <a:latin typeface="Calibri" pitchFamily="34" charset="0"/>
            </a:endParaRPr>
          </a:p>
          <a:p>
            <a:pPr>
              <a:spcBef>
                <a:spcPct val="20000"/>
              </a:spcBef>
            </a:pPr>
            <a:endParaRPr lang="ru-RU" sz="2800" b="1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А.П. Ермолов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2" grpId="0"/>
      <p:bldP spid="12" grpId="1"/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>
                <a:latin typeface="Monotype Corsiva" pitchFamily="66" charset="0"/>
                <a:ea typeface="+mj-ea"/>
                <a:cs typeface="+mj-cs"/>
              </a:rPr>
              <a:t>Схема Бородинского сражения</a:t>
            </a:r>
            <a:br>
              <a:rPr lang="ru-RU" sz="3200" b="1" i="1" dirty="0">
                <a:latin typeface="Monotype Corsiva" pitchFamily="66" charset="0"/>
                <a:ea typeface="+mj-ea"/>
                <a:cs typeface="+mj-cs"/>
              </a:rPr>
            </a:br>
            <a:r>
              <a:rPr lang="ru-RU" sz="3200" b="1" i="1" dirty="0">
                <a:latin typeface="Monotype Corsiva" pitchFamily="66" charset="0"/>
                <a:ea typeface="+mj-ea"/>
                <a:cs typeface="+mj-cs"/>
              </a:rPr>
              <a:t>26 августа 1812 года</a:t>
            </a:r>
            <a:endParaRPr lang="ru-RU" sz="3200" b="1" i="1" dirty="0"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8" name="Picture 3" descr="C:\Users\asus\Desktop\Borodino-carta-2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313" y="1344613"/>
            <a:ext cx="6500812" cy="53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7"/>
          <p:cNvSpPr>
            <a:spLocks noChangeArrowheads="1"/>
          </p:cNvSpPr>
          <p:nvPr/>
        </p:nvSpPr>
        <p:spPr bwMode="auto">
          <a:xfrm>
            <a:off x="0" y="428625"/>
            <a:ext cx="9144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Источники</a:t>
            </a:r>
          </a:p>
          <a:p>
            <a:r>
              <a:rPr lang="ru-RU">
                <a:latin typeface="Calibri" pitchFamily="34" charset="0"/>
              </a:rPr>
              <a:t>Бородинское сражение. </a:t>
            </a:r>
            <a:r>
              <a:rPr lang="en-US">
                <a:latin typeface="Calibri" pitchFamily="34" charset="0"/>
                <a:hlinkClick r:id="rId2"/>
              </a:rPr>
              <a:t>http://im0-tub-ru.yandex.net/i?id=491562895-16-72&amp;n=21</a:t>
            </a:r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                                               </a:t>
            </a:r>
            <a:r>
              <a:rPr lang="en-US">
                <a:latin typeface="Calibri" pitchFamily="34" charset="0"/>
                <a:hlinkClick r:id="rId3"/>
              </a:rPr>
              <a:t>http://200yearsborodin.ucoz.ru/_ph/1/2/644061272.jpg</a:t>
            </a:r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                                              </a:t>
            </a:r>
            <a:r>
              <a:rPr lang="en-US">
                <a:latin typeface="Calibri" pitchFamily="34" charset="0"/>
                <a:hlinkClick r:id="rId4"/>
              </a:rPr>
              <a:t>http://www.allworldwars.com/image/034/Borodino03Fin.jpg</a:t>
            </a:r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                                     </a:t>
            </a:r>
            <a:r>
              <a:rPr lang="en-US">
                <a:latin typeface="Calibri" pitchFamily="34" charset="0"/>
                <a:hlinkClick r:id="rId5"/>
              </a:rPr>
              <a:t>http://www.megabook.ru/EPreviews/data/prev2003/b03040i.png</a:t>
            </a:r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                                               </a:t>
            </a:r>
            <a:r>
              <a:rPr lang="en-US">
                <a:latin typeface="Calibri" pitchFamily="34" charset="0"/>
                <a:hlinkClick r:id="rId6"/>
              </a:rPr>
              <a:t>http://www.empire-rus.ru/xix/borodino.htm</a:t>
            </a:r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                                               </a:t>
            </a:r>
            <a:r>
              <a:rPr lang="en-US">
                <a:latin typeface="Calibri" pitchFamily="34" charset="0"/>
                <a:hlinkClick r:id="rId7"/>
              </a:rPr>
              <a:t>http://young.rzd.ru/dbmm/images/41/4080/1408517</a:t>
            </a:r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  <a:hlinkClick r:id="rId8"/>
              </a:rPr>
              <a:t> </a:t>
            </a:r>
            <a:r>
              <a:rPr lang="en-US">
                <a:latin typeface="Calibri" pitchFamily="34" charset="0"/>
                <a:hlinkClick r:id="rId8"/>
              </a:rPr>
              <a:t>http://blagothin-kovilkino.dev.prihod.ru/users/73/573/editor_files/image/a_be9600a7.jpg</a:t>
            </a:r>
            <a:r>
              <a:rPr lang="ru-RU">
                <a:latin typeface="Calibri" pitchFamily="34" charset="0"/>
              </a:rPr>
              <a:t> </a:t>
            </a:r>
          </a:p>
          <a:p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   </a:t>
            </a:r>
          </a:p>
          <a:p>
            <a:r>
              <a:rPr lang="ru-RU">
                <a:latin typeface="Calibri" pitchFamily="34" charset="0"/>
              </a:rPr>
              <a:t>   </a:t>
            </a:r>
          </a:p>
        </p:txBody>
      </p:sp>
      <p:sp>
        <p:nvSpPr>
          <p:cNvPr id="16387" name="Прямоугольник 8"/>
          <p:cNvSpPr>
            <a:spLocks noChangeArrowheads="1"/>
          </p:cNvSpPr>
          <p:nvPr/>
        </p:nvSpPr>
        <p:spPr bwMode="auto">
          <a:xfrm>
            <a:off x="0" y="27860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Наполеон на Бородинских высотах. </a:t>
            </a:r>
            <a:r>
              <a:rPr lang="en-US">
                <a:latin typeface="Calibri" pitchFamily="34" charset="0"/>
                <a:hlinkClick r:id="rId9"/>
              </a:rPr>
              <a:t>http://www.mifograd.ru/vereshagin010.gif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16388" name="Прямоугольник 9"/>
          <p:cNvSpPr>
            <a:spLocks noChangeArrowheads="1"/>
          </p:cNvSpPr>
          <p:nvPr/>
        </p:nvSpPr>
        <p:spPr bwMode="auto">
          <a:xfrm>
            <a:off x="357188" y="3105150"/>
            <a:ext cx="8572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      </a:t>
            </a:r>
          </a:p>
        </p:txBody>
      </p:sp>
      <p:sp>
        <p:nvSpPr>
          <p:cNvPr id="16389" name="Прямоугольник 10"/>
          <p:cNvSpPr>
            <a:spLocks noChangeArrowheads="1"/>
          </p:cNvSpPr>
          <p:nvPr/>
        </p:nvSpPr>
        <p:spPr bwMode="auto">
          <a:xfrm>
            <a:off x="0" y="3214688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Карта сражения </a:t>
            </a:r>
            <a:r>
              <a:rPr lang="en-US">
                <a:latin typeface="Calibri" pitchFamily="34" charset="0"/>
                <a:hlinkClick r:id="rId10"/>
              </a:rPr>
              <a:t>http://t1.gstatic.com/images?q=tbn:ANd9GcS7C99MGFijsKyc1S4-mBoi-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16390" name="Прямоугольник 12"/>
          <p:cNvSpPr>
            <a:spLocks noChangeArrowheads="1"/>
          </p:cNvSpPr>
          <p:nvPr/>
        </p:nvSpPr>
        <p:spPr bwMode="auto">
          <a:xfrm>
            <a:off x="0" y="3571875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Н.Н. Раевский </a:t>
            </a:r>
            <a:r>
              <a:rPr lang="en-US">
                <a:latin typeface="Calibri" pitchFamily="34" charset="0"/>
                <a:hlinkClick r:id="rId11"/>
              </a:rPr>
              <a:t>http://borodino.bytvi.ru/upload/2010-01-30_22-25-53.jpg</a:t>
            </a:r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Н.А. Тучков  </a:t>
            </a:r>
            <a:r>
              <a:rPr lang="en-US">
                <a:latin typeface="Calibri" pitchFamily="34" charset="0"/>
                <a:hlinkClick r:id="rId12"/>
              </a:rPr>
              <a:t>http://s55.radikal.ru/i148/1107/35/1cb39c0c348e.jpg</a:t>
            </a:r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А.П. Ермолов </a:t>
            </a:r>
            <a:r>
              <a:rPr lang="en-US">
                <a:latin typeface="Calibri" pitchFamily="34" charset="0"/>
                <a:hlinkClick r:id="rId13"/>
              </a:rPr>
              <a:t>http://www.spbgu.ru/forums/uploads/post-175-1161377873.jpg</a:t>
            </a:r>
            <a:r>
              <a:rPr lang="ru-RU">
                <a:latin typeface="Calibri" pitchFamily="34" charset="0"/>
              </a:rPr>
              <a:t>  </a:t>
            </a:r>
          </a:p>
        </p:txBody>
      </p:sp>
      <p:sp>
        <p:nvSpPr>
          <p:cNvPr id="16391" name="Прямоугольник 13"/>
          <p:cNvSpPr>
            <a:spLocks noChangeArrowheads="1"/>
          </p:cNvSpPr>
          <p:nvPr/>
        </p:nvSpPr>
        <p:spPr bwMode="auto">
          <a:xfrm>
            <a:off x="0" y="457200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>
                <a:latin typeface="Calibri" pitchFamily="34" charset="0"/>
              </a:rPr>
              <a:t>Наполеон Бонапарт  </a:t>
            </a:r>
            <a:r>
              <a:rPr lang="en-US">
                <a:latin typeface="Calibri" pitchFamily="34" charset="0"/>
                <a:hlinkClick r:id="rId14"/>
              </a:rPr>
              <a:t>http://s2.forumimage.ru/uploads/20090510/12419081081108939.jpg</a:t>
            </a:r>
            <a:r>
              <a:rPr lang="ru-RU">
                <a:latin typeface="Calibri" pitchFamily="34" charset="0"/>
              </a:rPr>
              <a:t>                 </a:t>
            </a:r>
          </a:p>
        </p:txBody>
      </p:sp>
      <p:sp>
        <p:nvSpPr>
          <p:cNvPr id="16392" name="Прямоугольник 17"/>
          <p:cNvSpPr>
            <a:spLocks noChangeArrowheads="1"/>
          </p:cNvSpPr>
          <p:nvPr/>
        </p:nvSpPr>
        <p:spPr bwMode="auto">
          <a:xfrm>
            <a:off x="0" y="5000625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Отступление французов </a:t>
            </a:r>
            <a:r>
              <a:rPr lang="en-US">
                <a:latin typeface="Calibri" pitchFamily="34" charset="0"/>
                <a:hlinkClick r:id="rId15"/>
              </a:rPr>
              <a:t>http://www.pravoslavie.ru/sas/image/100278/27814.b.jpg?0.9572261024643445</a:t>
            </a:r>
            <a:r>
              <a:rPr lang="ru-RU">
                <a:latin typeface="Calibri" pitchFamily="34" charset="0"/>
              </a:rPr>
              <a:t> </a:t>
            </a:r>
          </a:p>
          <a:p>
            <a:r>
              <a:rPr lang="en-US">
                <a:latin typeface="Calibri" pitchFamily="34" charset="0"/>
                <a:hlinkClick r:id="rId16"/>
              </a:rPr>
              <a:t>http://web-local.rudn.ru/web-local/uem/ido/9/pic/8/retreat.jpg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16393" name="Прямоугольник 18"/>
          <p:cNvSpPr>
            <a:spLocks noChangeArrowheads="1"/>
          </p:cNvSpPr>
          <p:nvPr/>
        </p:nvSpPr>
        <p:spPr bwMode="auto">
          <a:xfrm>
            <a:off x="0" y="5929313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П.И. Багратион </a:t>
            </a:r>
            <a:r>
              <a:rPr lang="en-US">
                <a:latin typeface="Calibri" pitchFamily="34" charset="0"/>
                <a:hlinkClick r:id="rId17"/>
              </a:rPr>
              <a:t>http://www.borodino.ru/picture/picture232.jpg</a:t>
            </a:r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М.И. Кутузов </a:t>
            </a:r>
            <a:r>
              <a:rPr lang="en-US">
                <a:latin typeface="Calibri" pitchFamily="34" charset="0"/>
                <a:hlinkClick r:id="rId18"/>
              </a:rPr>
              <a:t>http://www.museum.ru/imgB.asp?19248</a:t>
            </a:r>
            <a:r>
              <a:rPr lang="ru-RU">
                <a:latin typeface="Calibri" pitchFamily="34" charset="0"/>
              </a:rPr>
              <a:t>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7"/>
          <p:cNvSpPr>
            <a:spLocks noChangeArrowheads="1"/>
          </p:cNvSpPr>
          <p:nvPr/>
        </p:nvSpPr>
        <p:spPr bwMode="auto">
          <a:xfrm>
            <a:off x="2286000" y="1857375"/>
            <a:ext cx="6500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2"/>
              </a:rPr>
              <a:t>http://www.stihi.ru/pics/2010/08/03/774.jpg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17411" name="Прямоугольник 8"/>
          <p:cNvSpPr>
            <a:spLocks noChangeArrowheads="1"/>
          </p:cNvSpPr>
          <p:nvPr/>
        </p:nvSpPr>
        <p:spPr bwMode="auto">
          <a:xfrm>
            <a:off x="2357438" y="1500188"/>
            <a:ext cx="6215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3"/>
              </a:rPr>
              <a:t>http://im0-tub-ru.yandex.net/i?id=421209995-49-72&amp;n=21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17412" name="Прямоугольник 9"/>
          <p:cNvSpPr>
            <a:spLocks noChangeArrowheads="1"/>
          </p:cNvSpPr>
          <p:nvPr/>
        </p:nvSpPr>
        <p:spPr bwMode="auto">
          <a:xfrm>
            <a:off x="0" y="28575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Бородинская панорама </a:t>
            </a:r>
            <a:r>
              <a:rPr lang="en-US">
                <a:latin typeface="Calibri" pitchFamily="34" charset="0"/>
                <a:hlinkClick r:id="rId4"/>
              </a:rPr>
              <a:t>http://www.goldmr.ru/excursii/borodino1.jpg</a:t>
            </a:r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Памятник в Смоленске </a:t>
            </a:r>
            <a:r>
              <a:rPr lang="en-US">
                <a:latin typeface="Calibri" pitchFamily="34" charset="0"/>
                <a:hlinkClick r:id="rId5"/>
              </a:rPr>
              <a:t>http://img-fotki.yandex.ru/get/41/nat48762816.4/0_127d1_143d0c15_XL</a:t>
            </a:r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Храм Христа Спасителя </a:t>
            </a:r>
            <a:r>
              <a:rPr lang="en-US">
                <a:latin typeface="Calibri" pitchFamily="34" charset="0"/>
                <a:hlinkClick r:id="rId6"/>
              </a:rPr>
              <a:t>http://entergo.ru/_nw/2/35234705.jpg</a:t>
            </a:r>
            <a:r>
              <a:rPr lang="ru-RU">
                <a:latin typeface="Calibri" pitchFamily="34" charset="0"/>
              </a:rPr>
              <a:t>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3357563"/>
            <a:ext cx="8229600" cy="1143000"/>
          </a:xfrm>
        </p:spPr>
        <p:txBody>
          <a:bodyPr/>
          <a:lstStyle/>
          <a:p>
            <a:r>
              <a:rPr lang="ru-RU" sz="7200" b="1" smtClean="0"/>
              <a:t>1812-2012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50" y="714375"/>
            <a:ext cx="8429625" cy="1571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sz="4800" b="1">
              <a:latin typeface="Monotype Corsiva" pitchFamily="66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4800" b="1">
                <a:latin typeface="Monotype Corsiva" pitchFamily="66" charset="0"/>
                <a:ea typeface="+mj-ea"/>
                <a:cs typeface="+mj-cs"/>
              </a:rPr>
              <a:t>200-летию </a:t>
            </a:r>
            <a:r>
              <a:rPr lang="ru-RU" sz="4800" b="1" dirty="0">
                <a:latin typeface="Monotype Corsiva" pitchFamily="66" charset="0"/>
                <a:ea typeface="+mj-ea"/>
                <a:cs typeface="+mj-cs"/>
              </a:rPr>
              <a:t> Победы России в Отечественной войне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latin typeface="Monotype Corsiva" pitchFamily="66" charset="0"/>
                <a:ea typeface="+mj-ea"/>
                <a:cs typeface="+mj-cs"/>
              </a:rPr>
              <a:t>1812 года</a:t>
            </a:r>
            <a:br>
              <a:rPr lang="ru-RU" sz="4800" b="1" dirty="0">
                <a:latin typeface="Monotype Corsiva" pitchFamily="66" charset="0"/>
                <a:ea typeface="+mj-ea"/>
                <a:cs typeface="+mj-cs"/>
              </a:rPr>
            </a:br>
            <a:r>
              <a:rPr lang="ru-RU" sz="4800" b="1" dirty="0">
                <a:latin typeface="Monotype Corsiva" pitchFamily="66" charset="0"/>
                <a:ea typeface="+mj-ea"/>
                <a:cs typeface="+mj-cs"/>
              </a:rPr>
              <a:t>посвящается…</a:t>
            </a:r>
            <a:endParaRPr lang="ru-RU" sz="4800" b="1" dirty="0"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4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Desktop\БОРОДИНО картины\Napoleon_at_Fontainebleau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13" y="1785938"/>
            <a:ext cx="334645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1500" y="428625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>
                <a:latin typeface="+mj-lt"/>
                <a:ea typeface="+mj-ea"/>
                <a:cs typeface="+mj-cs"/>
              </a:rPr>
              <a:t>Французский император Наполеон Бонапарт</a:t>
            </a:r>
            <a:endParaRPr lang="ru-RU" sz="3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Picture 3" descr="C:\Users\asus\Desktop\БОРОДИНО картины\наполеон на Бород. пол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642938"/>
            <a:ext cx="8148637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714375" y="0"/>
            <a:ext cx="8429625" cy="15716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latin typeface="Monotype Corsiva" pitchFamily="66" charset="0"/>
                <a:ea typeface="+mj-ea"/>
                <a:cs typeface="+mj-cs"/>
              </a:rPr>
              <a:t>Фельдмаршал</a:t>
            </a:r>
            <a:r>
              <a:rPr lang="ru-RU" sz="3600" b="1" dirty="0">
                <a:latin typeface="Monotype Corsiva" pitchFamily="66" charset="0"/>
                <a:ea typeface="+mj-ea"/>
                <a:cs typeface="+mj-cs"/>
              </a:rPr>
              <a:t>  Михаил Илларионович КУТУЗОВ (1745-1813)</a:t>
            </a:r>
            <a:endParaRPr lang="ru-RU" sz="3600" b="1" dirty="0"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6148" name="Содержимое 2"/>
          <p:cNvSpPr>
            <a:spLocks noGrp="1"/>
          </p:cNvSpPr>
          <p:nvPr>
            <p:ph idx="1"/>
          </p:nvPr>
        </p:nvSpPr>
        <p:spPr>
          <a:xfrm>
            <a:off x="528638" y="1171575"/>
            <a:ext cx="8229600" cy="45259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" name="Picture 2" descr="C:\Users\asus\Desktop\БОРОДИНО картины\кутузов портре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1938" y="1857375"/>
            <a:ext cx="43942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sus\Desktop\pic_g23g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" y="1357313"/>
            <a:ext cx="2573337" cy="45259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6" name="Picture 2" descr="C:\Users\asus\Desktop\БОРОДИНО картины\Кутузов на поле бо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3" y="285750"/>
            <a:ext cx="8286750" cy="6073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Picture 2" descr="C:\Users\asus\Desktop\БОРОДИНО картины\138140--47041116-m750x740-u23761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500063"/>
            <a:ext cx="8313737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asus\Desktop\БОРОДИНО картины\отступление фр. из Москвы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" y="857250"/>
            <a:ext cx="8094663" cy="51435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6" name="Picture 2" descr="C:\Users\asus\Desktop\БОРОДИНО картины\зима, Наполеон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3" y="500063"/>
            <a:ext cx="4391025" cy="32146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7" name="Picture 3" descr="C:\Users\asus\Desktop\БОРОДИНО картины\отступленеи французов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43375" y="3143250"/>
            <a:ext cx="4611688" cy="31432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Флеши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" name="Picture 2" descr="C:\Users\asus\Desktop\БОРОДИНО картины\редут, Кутузов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25" y="1357313"/>
            <a:ext cx="3968750" cy="52101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7" name="Picture 2" descr="C:\Users\asus\Desktop\БОРОДИНО картины\bagrat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25" y="1285875"/>
            <a:ext cx="3914775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42938" y="285750"/>
            <a:ext cx="822960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latin typeface="Monotype Corsiva" pitchFamily="66" charset="0"/>
                <a:ea typeface="+mj-ea"/>
                <a:cs typeface="+mj-cs"/>
              </a:rPr>
              <a:t>Генерал</a:t>
            </a:r>
            <a:r>
              <a:rPr lang="ru-RU" sz="4400" dirty="0"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ru-RU" sz="4400" b="1" dirty="0">
                <a:latin typeface="Monotype Corsiva" pitchFamily="66" charset="0"/>
                <a:ea typeface="+mj-ea"/>
                <a:cs typeface="+mj-cs"/>
              </a:rPr>
              <a:t>Пётр Иванович </a:t>
            </a:r>
            <a:br>
              <a:rPr lang="ru-RU" sz="4400" b="1" dirty="0">
                <a:latin typeface="Monotype Corsiva" pitchFamily="66" charset="0"/>
                <a:ea typeface="+mj-ea"/>
                <a:cs typeface="+mj-cs"/>
              </a:rPr>
            </a:br>
            <a:r>
              <a:rPr lang="ru-RU" sz="4400" b="1" dirty="0">
                <a:latin typeface="Monotype Corsiva" pitchFamily="66" charset="0"/>
                <a:ea typeface="+mj-ea"/>
                <a:cs typeface="+mj-cs"/>
              </a:rPr>
              <a:t>БАГРАТИОН (1765-1812)</a:t>
            </a:r>
            <a:endParaRPr lang="ru-RU" sz="4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C:\Users\asus\Desktop\БОРОДИНО картины\foto[1]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3000" y="1428750"/>
            <a:ext cx="6715125" cy="50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28625" y="214313"/>
            <a:ext cx="8258175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err="1">
                <a:latin typeface="Monotype Corsiva" pitchFamily="66" charset="0"/>
                <a:ea typeface="+mj-ea"/>
                <a:cs typeface="+mj-cs"/>
              </a:rPr>
              <a:t>Багратионовские</a:t>
            </a:r>
            <a:r>
              <a:rPr lang="ru-RU" sz="3600" b="1" dirty="0">
                <a:latin typeface="Monotype Corsiva" pitchFamily="66" charset="0"/>
                <a:ea typeface="+mj-ea"/>
                <a:cs typeface="+mj-cs"/>
              </a:rPr>
              <a:t> флеши</a:t>
            </a:r>
            <a:endParaRPr lang="ru-RU" sz="3600" b="1" dirty="0"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8" grpId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63" y="1304925"/>
            <a:ext cx="35718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42938" y="214313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Николай Николаевич Раевский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428625"/>
            <a:ext cx="8424862" cy="604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3600" b="1" smtClean="0"/>
              <a:t>М.И. Кутузов</a:t>
            </a:r>
          </a:p>
          <a:p>
            <a:pPr>
              <a:buFont typeface="Arial" charset="0"/>
              <a:buNone/>
            </a:pPr>
            <a:r>
              <a:rPr lang="ru-RU" sz="3600" b="1" smtClean="0"/>
              <a:t>М.Б. Барклай-де-Толли</a:t>
            </a:r>
          </a:p>
          <a:p>
            <a:pPr>
              <a:buFont typeface="Arial" charset="0"/>
              <a:buNone/>
            </a:pPr>
            <a:r>
              <a:rPr lang="ru-RU" sz="3600" b="1" smtClean="0"/>
              <a:t>П.И. Багратион</a:t>
            </a:r>
          </a:p>
          <a:p>
            <a:pPr>
              <a:buFont typeface="Arial" charset="0"/>
              <a:buNone/>
            </a:pPr>
            <a:r>
              <a:rPr lang="ru-RU" sz="3600" b="1" smtClean="0"/>
              <a:t>Н.А. Тучков</a:t>
            </a:r>
          </a:p>
          <a:p>
            <a:pPr>
              <a:buFont typeface="Arial" charset="0"/>
              <a:buNone/>
            </a:pPr>
            <a:r>
              <a:rPr lang="ru-RU" sz="3600" b="1" smtClean="0"/>
              <a:t>А.П. Ермолов</a:t>
            </a:r>
          </a:p>
          <a:p>
            <a:pPr>
              <a:buFont typeface="Arial" charset="0"/>
              <a:buNone/>
            </a:pPr>
            <a:r>
              <a:rPr lang="ru-RU" sz="3600" b="1" smtClean="0"/>
              <a:t>Н.Н. Раевский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207</Words>
  <Application>Microsoft Office PowerPoint</Application>
  <PresentationFormat>Экран (4:3)</PresentationFormat>
  <Paragraphs>67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Arial</vt:lpstr>
      <vt:lpstr>Monotype Corsiva</vt:lpstr>
      <vt:lpstr>Тема Office</vt:lpstr>
      <vt:lpstr>Слайд 1</vt:lpstr>
      <vt:lpstr>1812-2012</vt:lpstr>
      <vt:lpstr>Слайд 3</vt:lpstr>
      <vt:lpstr>Слайд 4</vt:lpstr>
      <vt:lpstr>Слайд 5</vt:lpstr>
      <vt:lpstr> </vt:lpstr>
      <vt:lpstr>Флеши</vt:lpstr>
      <vt:lpstr> </vt:lpstr>
      <vt:lpstr>Слайд 9</vt:lpstr>
      <vt:lpstr>Памятник героям войны 1812 года в Смоленске</vt:lpstr>
      <vt:lpstr>Храм  Христа  Спасителя</vt:lpstr>
      <vt:lpstr>Слайд 12</vt:lpstr>
      <vt:lpstr>Н.А. Тучков </vt:lpstr>
      <vt:lpstr> 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revaz</cp:lastModifiedBy>
  <cp:revision>45</cp:revision>
  <dcterms:created xsi:type="dcterms:W3CDTF">2012-08-31T12:30:03Z</dcterms:created>
  <dcterms:modified xsi:type="dcterms:W3CDTF">2013-02-07T15:38:56Z</dcterms:modified>
</cp:coreProperties>
</file>