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91" r:id="rId4"/>
    <p:sldId id="292" r:id="rId5"/>
    <p:sldId id="294" r:id="rId6"/>
    <p:sldId id="293" r:id="rId7"/>
    <p:sldId id="295" r:id="rId8"/>
    <p:sldId id="264" r:id="rId9"/>
    <p:sldId id="268" r:id="rId10"/>
    <p:sldId id="263" r:id="rId11"/>
    <p:sldId id="261" r:id="rId12"/>
    <p:sldId id="262" r:id="rId13"/>
    <p:sldId id="276" r:id="rId14"/>
    <p:sldId id="284" r:id="rId15"/>
    <p:sldId id="285" r:id="rId16"/>
    <p:sldId id="286" r:id="rId17"/>
    <p:sldId id="260" r:id="rId18"/>
    <p:sldId id="287" r:id="rId19"/>
    <p:sldId id="296" r:id="rId20"/>
    <p:sldId id="274" r:id="rId21"/>
    <p:sldId id="259" r:id="rId22"/>
    <p:sldId id="275" r:id="rId23"/>
    <p:sldId id="271" r:id="rId24"/>
    <p:sldId id="266" r:id="rId25"/>
    <p:sldId id="267" r:id="rId26"/>
    <p:sldId id="270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D215096-39DA-4FEB-9827-D320F41FB307}" type="datetimeFigureOut">
              <a:rPr lang="ru-RU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62AE1E-4503-46F1-9675-6193F98D4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u="sng" smtClean="0"/>
              <a:t>«Предельные»</a:t>
            </a:r>
            <a:r>
              <a:rPr lang="ru-RU" smtClean="0"/>
              <a:t> означает, что атомы углерода связаны с максимальным числом атомов водорода.</a:t>
            </a:r>
            <a:endParaRPr lang="ru-RU" u="sng" smtClean="0"/>
          </a:p>
          <a:p>
            <a:pPr>
              <a:spcBef>
                <a:spcPct val="0"/>
              </a:spcBef>
            </a:pPr>
            <a:r>
              <a:rPr lang="ru-RU" u="sng" smtClean="0"/>
              <a:t>«Насыщенные»</a:t>
            </a:r>
            <a:r>
              <a:rPr lang="ru-RU" smtClean="0"/>
              <a:t> означает, что данные соединения не содержат в своём составе двойных или тройных углерод-углеродных связей.</a:t>
            </a:r>
            <a:endParaRPr lang="ru-RU" u="sng" smtClean="0"/>
          </a:p>
          <a:p>
            <a:pPr>
              <a:spcBef>
                <a:spcPct val="0"/>
              </a:spcBef>
            </a:pPr>
            <a:r>
              <a:rPr lang="ru-RU" u="sng" smtClean="0"/>
              <a:t>«Парафины» </a:t>
            </a:r>
            <a:r>
              <a:rPr lang="ru-RU" smtClean="0"/>
              <a:t>- термин латинского происхождения, означает не обладающий сродством.</a:t>
            </a:r>
          </a:p>
          <a:p>
            <a:pPr>
              <a:spcBef>
                <a:spcPct val="0"/>
              </a:spcBef>
            </a:pPr>
            <a:r>
              <a:rPr lang="ru-RU" smtClean="0"/>
              <a:t>В органической химии все вещества данного класса можно выстроить в ряд, называемый гомологическим.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6A817-8C91-4786-B95D-6A853E625179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6C95C-7472-4F21-A012-CB7DF9961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45D36-6242-4D4E-BD58-3125CDA24F03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C6DE9-8D2E-4791-93A6-0E30A3A82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89A6-1DE0-44EA-87E4-423F5F56E3FB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2EFA-AAE1-4B90-86BB-E7171B1CE7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89E93-AC6A-4921-A432-EDA7DD981DAE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D3CB9-3418-4F2E-86D0-EB43373D4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938B9-2E7D-4288-B152-52C4ADC43FAC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CC24A-8A4C-4D41-B60D-CE9DCBC2E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09500-023D-43C7-A4CB-580D378C1E76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AAF88-FA89-4861-B700-E785A7848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FDF8D-4332-42D7-A920-FE7FD6DEA2BE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B6A55-086F-4770-8E80-0AF712C0E0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D50C9-A513-4609-A5F8-D0EFEEC72003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21E20-72FA-41C2-8CCD-2343F2C375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C36D7-CF5D-4166-B527-E313344034E7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63701-C59B-4ACC-8757-442098884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C7D9C-714E-4739-A4D4-B23D5CBD6415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4C83-1426-478F-A0FC-92AB48E5F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0AC9E-CF3D-4AD6-ABB3-E1CB73817F0A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F81AF-763D-4A5F-A112-66865858C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09881-DC51-4013-BEA3-FB34E8D99849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5CAD9B-A067-4CBB-A1B2-5A61D0B484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&#1040;&#1094;&#1077;&#1090;&#1080;&#1083;&#1077;&#1085;%20wmv1/&#1087;&#1086;&#1083;&#1091;&#1095;&#1077;&#1085;&#1080;&#1077;%20&#1072;&#1094;&#1077;&#1090;&#1080;&#1083;&#1077;&#1085;&#1072;.wmv" TargetMode="External"/><Relationship Id="rId2" Type="http://schemas.openxmlformats.org/officeDocument/2006/relationships/hyperlink" Target="http://sc.uriit.ru/dlrstore/caa549fd-1ce7-bbc9-672c-6802f3a2da5a/index.htm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&#1040;&#1094;&#1077;&#1090;&#1080;&#1083;&#1077;&#1085;%20wmv1/&#1075;&#1086;&#1088;&#1077;&#1085;&#1080;&#1077;%20&#1072;&#1094;&#1077;&#1090;&#1080;&#1083;&#1077;&#1085;&#1072;.wmv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u.wikipedia.org/wiki/%D0%A4%D0%B0%D0%B9%D0%BB:Acetylenflamme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&#1040;&#1094;&#1077;&#1090;&#1080;&#1083;&#1077;&#1085;%20wmv1/&#1072;&#1094;&#1077;&#1090;&#1080;&#1083;&#1077;&#1085;%20&#1073;&#1088;&#1086;&#1084;&#1085;&#1072;&#1103;%20&#1074;&#1086;&#1076;&#1072;.wmv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&#1040;&#1094;&#1077;&#1090;&#1080;&#1083;&#1077;&#1085;%20wmv1/&#1072;&#1094;&#1077;&#1090;&#1080;&#1083;&#1077;&#1085;%20&#1084;&#1072;&#1088;&#1075;&#1072;&#1085;&#1094;&#1086;&#1074;&#1082;&#1072;.wmv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http://www.google.ru/imgres?imgurl=http://www.chemistry.ssu.samara.ru/chem2/pic/u661.gif&amp;imgrefurl=http://www.chemistry.ssu.samara.ru/chem2/u66.htm&amp;h=251&amp;w=396&amp;sz=6&amp;tbnid=YJSP4Ky22LCacM:&amp;tbnh=79&amp;tbnw=124&amp;prev=/search?q=%D0%BA%D0%B0%D1%80%25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files.school-collection.edu.ru/dlrstore/c8c113f6-5d18-96a2-84ae-aef37fcc8d57/00119627211535778.htm" TargetMode="External"/><Relationship Id="rId2" Type="http://schemas.openxmlformats.org/officeDocument/2006/relationships/hyperlink" Target="http://www.gaz-m.ru/catalog/67-acetile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chool-collection.edu.ru/catalog/rubr/4842a792-b504-427a-53c5-c94cd3e47e34/45283/?interface=pupil&amp;class=53&amp;subject=3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0.tqn.com/d/chemistry/1/0/M/S/1/acetylene.jpg" TargetMode="Externa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hyperlink" Target="http://ru.wikipedia.org/wiki/%D0%A4%D0%B0%D0%B9%D0%BB:Acetylene-3D-vdW.png" TargetMode="Externa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C00000"/>
                </a:solidFill>
              </a:rPr>
              <a:t>Алкины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Ацетилен – представитель </a:t>
            </a:r>
            <a:r>
              <a:rPr lang="ru-RU" b="1" dirty="0" err="1" smtClean="0">
                <a:solidFill>
                  <a:srgbClr val="C00000"/>
                </a:solidFill>
              </a:rPr>
              <a:t>алкинов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68313" y="260350"/>
            <a:ext cx="7848600" cy="1162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	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Гомологический ряд ацетиленовых углеводородов (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алкинов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)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29698" name="Rectangle 15"/>
          <p:cNvSpPr>
            <a:spLocks noChangeArrowheads="1"/>
          </p:cNvSpPr>
          <p:nvPr/>
        </p:nvSpPr>
        <p:spPr bwMode="auto">
          <a:xfrm>
            <a:off x="468313" y="1758950"/>
            <a:ext cx="820737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                СН </a:t>
            </a:r>
            <a:r>
              <a:rPr lang="el-GR" b="1">
                <a:solidFill>
                  <a:srgbClr val="0033CC"/>
                </a:solidFill>
                <a:latin typeface="Calibri" pitchFamily="34" charset="0"/>
              </a:rPr>
              <a:t>Ξ</a:t>
            </a:r>
            <a:r>
              <a:rPr lang="ru-RU">
                <a:latin typeface="Calibri" pitchFamily="34" charset="0"/>
              </a:rPr>
              <a:t>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 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 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                     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</a:rPr>
              <a:t>С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2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</a:rPr>
              <a:t>Н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этин   </a:t>
            </a:r>
          </a:p>
          <a:p>
            <a:pPr eaLnBrk="0" hangingPunct="0"/>
            <a:endParaRPr lang="ru-RU" sz="2400" b="1">
              <a:solidFill>
                <a:srgbClr val="0033CC"/>
              </a:solidFill>
              <a:latin typeface="Calibri" pitchFamily="34" charset="0"/>
              <a:sym typeface="Symbol" pitchFamily="18" charset="2"/>
            </a:endParaRPr>
          </a:p>
          <a:p>
            <a:pPr eaLnBrk="0" hangingPunct="0"/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              СН </a:t>
            </a:r>
            <a:r>
              <a:rPr lang="el-GR" b="1">
                <a:solidFill>
                  <a:srgbClr val="0033CC"/>
                </a:solidFill>
                <a:latin typeface="Calibri" pitchFamily="34" charset="0"/>
              </a:rPr>
              <a:t>Ξ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С –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3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                      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С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3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Н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4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пропин</a:t>
            </a:r>
          </a:p>
          <a:p>
            <a:pPr eaLnBrk="0" hangingPunct="0"/>
            <a:endParaRPr lang="ru-RU" sz="2400" b="1">
              <a:solidFill>
                <a:srgbClr val="0033CC"/>
              </a:solidFill>
              <a:latin typeface="Calibri" pitchFamily="34" charset="0"/>
              <a:sym typeface="Symbol" pitchFamily="18" charset="2"/>
            </a:endParaRPr>
          </a:p>
          <a:p>
            <a:pPr eaLnBrk="0" hangingPunct="0"/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              СН </a:t>
            </a:r>
            <a:r>
              <a:rPr lang="el-GR" b="1">
                <a:solidFill>
                  <a:srgbClr val="0033CC"/>
                </a:solidFill>
                <a:latin typeface="Calibri" pitchFamily="34" charset="0"/>
              </a:rPr>
              <a:t>Ξ</a:t>
            </a:r>
            <a:r>
              <a:rPr lang="ru-RU">
                <a:latin typeface="Calibri" pitchFamily="34" charset="0"/>
                <a:sym typeface="Symbol" pitchFamily="18" charset="2"/>
              </a:rPr>
              <a:t>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С –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–</a:t>
            </a:r>
            <a:r>
              <a:rPr lang="ru-RU">
                <a:latin typeface="Calibri" pitchFamily="34" charset="0"/>
                <a:sym typeface="Symbol" pitchFamily="18" charset="2"/>
              </a:rPr>
              <a:t>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3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          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 С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4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Н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6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   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бутин-1</a:t>
            </a:r>
          </a:p>
          <a:p>
            <a:pPr eaLnBrk="0" hangingPunct="0"/>
            <a:endParaRPr lang="ru-RU" sz="2400" b="1">
              <a:solidFill>
                <a:srgbClr val="0033CC"/>
              </a:solidFill>
              <a:latin typeface="Calibri" pitchFamily="34" charset="0"/>
              <a:sym typeface="Symbol" pitchFamily="18" charset="2"/>
            </a:endParaRPr>
          </a:p>
          <a:p>
            <a:pPr eaLnBrk="0" hangingPunct="0"/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              СН </a:t>
            </a:r>
            <a:r>
              <a:rPr lang="el-GR" b="1">
                <a:solidFill>
                  <a:srgbClr val="0033CC"/>
                </a:solidFill>
                <a:latin typeface="Calibri" pitchFamily="34" charset="0"/>
              </a:rPr>
              <a:t>Ξ</a:t>
            </a:r>
            <a:r>
              <a:rPr lang="ru-RU">
                <a:latin typeface="Calibri" pitchFamily="34" charset="0"/>
                <a:sym typeface="Symbol" pitchFamily="18" charset="2"/>
              </a:rPr>
              <a:t>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С –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–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–</a:t>
            </a:r>
            <a:r>
              <a:rPr lang="ru-RU">
                <a:latin typeface="Calibri" pitchFamily="34" charset="0"/>
                <a:sym typeface="Symbol" pitchFamily="18" charset="2"/>
              </a:rPr>
              <a:t>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3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     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С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5</a:t>
            </a:r>
            <a:r>
              <a:rPr lang="ru-RU" sz="2400" b="1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Н</a:t>
            </a:r>
            <a:r>
              <a:rPr lang="ru-RU" sz="2400" b="1" baseline="-25000">
                <a:solidFill>
                  <a:srgbClr val="6600CC"/>
                </a:solidFill>
                <a:latin typeface="Calibri" pitchFamily="34" charset="0"/>
                <a:sym typeface="Symbol" pitchFamily="18" charset="2"/>
              </a:rPr>
              <a:t>10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  <a:sym typeface="Symbol" pitchFamily="18" charset="2"/>
              </a:rPr>
              <a:t>  пентин-1</a:t>
            </a:r>
          </a:p>
        </p:txBody>
      </p:sp>
      <p:sp>
        <p:nvSpPr>
          <p:cNvPr id="29699" name="Text Box 16"/>
          <p:cNvSpPr txBox="1">
            <a:spLocks noChangeArrowheads="1"/>
          </p:cNvSpPr>
          <p:nvPr/>
        </p:nvSpPr>
        <p:spPr bwMode="auto">
          <a:xfrm>
            <a:off x="684213" y="4611688"/>
            <a:ext cx="7777162" cy="1077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ru-RU" sz="3200" b="1">
                <a:solidFill>
                  <a:srgbClr val="6600CC"/>
                </a:solidFill>
                <a:latin typeface="Calibri" pitchFamily="34" charset="0"/>
              </a:rPr>
              <a:t>Общая формула представителей гомологического ряда алкинов: </a:t>
            </a:r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С</a:t>
            </a:r>
            <a:r>
              <a:rPr lang="en-US" sz="3200" b="1" baseline="-25000">
                <a:solidFill>
                  <a:srgbClr val="C00000"/>
                </a:solidFill>
                <a:latin typeface="Calibri" pitchFamily="34" charset="0"/>
              </a:rPr>
              <a:t>n</a:t>
            </a:r>
            <a:r>
              <a:rPr lang="en-US" sz="3200" b="1">
                <a:solidFill>
                  <a:srgbClr val="C00000"/>
                </a:solidFill>
                <a:latin typeface="Calibri" pitchFamily="34" charset="0"/>
              </a:rPr>
              <a:t>H</a:t>
            </a:r>
            <a:r>
              <a:rPr lang="en-US" sz="3200" b="1" baseline="-25000">
                <a:solidFill>
                  <a:srgbClr val="C00000"/>
                </a:solidFill>
                <a:latin typeface="Calibri" pitchFamily="34" charset="0"/>
              </a:rPr>
              <a:t>2n</a:t>
            </a:r>
            <a:r>
              <a:rPr lang="ru-RU" sz="3200" b="1" baseline="-25000">
                <a:solidFill>
                  <a:srgbClr val="C00000"/>
                </a:solidFill>
                <a:latin typeface="Calibri" pitchFamily="34" charset="0"/>
              </a:rPr>
              <a:t>-2</a:t>
            </a:r>
            <a:endParaRPr lang="ru-RU" sz="32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4003A-DDA9-4189-818A-0785A1BF4AD6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8" name="Text Box 6"/>
          <p:cNvSpPr txBox="1">
            <a:spLocks noChangeArrowheads="1"/>
          </p:cNvSpPr>
          <p:nvPr/>
        </p:nvSpPr>
        <p:spPr bwMode="auto">
          <a:xfrm>
            <a:off x="395288" y="188913"/>
            <a:ext cx="8207375" cy="1449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Особенности составления названий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алкинов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по международной номенклатуре</a:t>
            </a:r>
          </a:p>
        </p:txBody>
      </p:sp>
      <p:sp>
        <p:nvSpPr>
          <p:cNvPr id="30722" name="Text Box 9"/>
          <p:cNvSpPr txBox="1">
            <a:spLocks noChangeArrowheads="1"/>
          </p:cNvSpPr>
          <p:nvPr/>
        </p:nvSpPr>
        <p:spPr bwMode="auto">
          <a:xfrm>
            <a:off x="827088" y="1989138"/>
            <a:ext cx="7920037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600" b="1">
                <a:solidFill>
                  <a:srgbClr val="0033CC"/>
                </a:solidFill>
                <a:latin typeface="Calibri" pitchFamily="34" charset="0"/>
              </a:rPr>
              <a:t>  Главная цепь углеродных атомов должна включать в себя тройную углерод - углеродную связь.</a:t>
            </a:r>
          </a:p>
          <a:p>
            <a:pPr>
              <a:buFontTx/>
              <a:buChar char="•"/>
            </a:pPr>
            <a:r>
              <a:rPr lang="ru-RU" sz="2600" b="1">
                <a:solidFill>
                  <a:srgbClr val="0033CC"/>
                </a:solidFill>
                <a:latin typeface="Calibri" pitchFamily="34" charset="0"/>
              </a:rPr>
              <a:t>  Нумерация цепочки начинается с того конца цепи, к которому ближе тройная связь.</a:t>
            </a:r>
          </a:p>
          <a:p>
            <a:pPr>
              <a:buFontTx/>
              <a:buChar char="•"/>
            </a:pPr>
            <a:r>
              <a:rPr lang="ru-RU" sz="2600" b="1">
                <a:solidFill>
                  <a:srgbClr val="0033CC"/>
                </a:solidFill>
                <a:latin typeface="Calibri" pitchFamily="34" charset="0"/>
              </a:rPr>
              <a:t>  Основа названия ацетиленовых углеводородов оканчивается суффиксом -ин, указывающим на наличие в молекуле тройной связи.</a:t>
            </a:r>
          </a:p>
          <a:p>
            <a:pPr>
              <a:buFontTx/>
              <a:buChar char="•"/>
            </a:pPr>
            <a:r>
              <a:rPr lang="ru-RU" sz="2600" b="1">
                <a:solidFill>
                  <a:srgbClr val="0033CC"/>
                </a:solidFill>
                <a:latin typeface="Calibri" pitchFamily="34" charset="0"/>
              </a:rPr>
              <a:t>  Положение тройной связи в названии указывается цифрой после суффикса -ин. 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EBBFE-3A1A-4EE2-9AF7-0E39CF7A05BA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260350"/>
            <a:ext cx="8785225" cy="1223963"/>
          </a:xfrm>
          <a:ln algn="ctr"/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Изомерия и номенклатура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алкинов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:</a:t>
            </a:r>
          </a:p>
        </p:txBody>
      </p:sp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684213" y="1557338"/>
            <a:ext cx="8135937" cy="4030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	Для ацетиленовых углеводородов характерна: </a:t>
            </a:r>
          </a:p>
          <a:p>
            <a:pPr marL="342900" indent="-342900">
              <a:spcBef>
                <a:spcPct val="5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изомерия углеродной цепи</a:t>
            </a:r>
          </a:p>
          <a:p>
            <a:pPr marL="342900" indent="-342900">
              <a:spcBef>
                <a:spcPct val="5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изомерия положения кратной связи</a:t>
            </a:r>
          </a:p>
          <a:p>
            <a:pPr marL="342900" indent="-342900">
              <a:spcBef>
                <a:spcPct val="5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межклассовая изомерия                   </a:t>
            </a:r>
          </a:p>
          <a:p>
            <a:pPr marL="342900" indent="-342900">
              <a:spcBef>
                <a:spcPct val="50000"/>
              </a:spcBef>
              <a:buClr>
                <a:srgbClr val="0033CC"/>
              </a:buClr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 (с диеновыми углеводородами)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234338-55CD-43A0-9F37-4665A499E601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3" descr="http://files.school-collection.edu.ru/dlrstore/1c4d1d0a-b16a-89c1-f7f7-847d6da2524c/00119628740225926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4868863"/>
            <a:ext cx="37449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0" name="Рисунок 5" descr="http://files.school-collection.edu.ru/dlrstore/d9f0e0b4-b64e-7ff4-c726-8ad39c92fd72/00119628713010922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2708275"/>
            <a:ext cx="28797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Рисунок 6" descr="http://files.school-collection.edu.ru/dlrstore/e1ad6b31-cf71-40b3-e64b-660b6b5842ef/00119628747099927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3800" y="4797425"/>
            <a:ext cx="39608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Рисунок 7" descr="http://files.school-collection.edu.ru/dlrstore/c8c113f6-5d18-96a2-84ae-aef37fcc8d57/00119628706261921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140200" y="2708275"/>
            <a:ext cx="13684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Рисунок 8" descr="http://files.school-collection.edu.ru/dlrstore/b518f769-cb29-d50c-2b8e-29b0e56d91e0/00119628760519929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11863" y="1989138"/>
            <a:ext cx="2881312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TextBox 9"/>
          <p:cNvSpPr txBox="1">
            <a:spLocks noChangeArrowheads="1"/>
          </p:cNvSpPr>
          <p:nvPr/>
        </p:nvSpPr>
        <p:spPr bwMode="auto">
          <a:xfrm>
            <a:off x="0" y="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Выберите формулы : </a:t>
            </a:r>
          </a:p>
          <a:p>
            <a:pPr algn="ctr"/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на «3»- </a:t>
            </a:r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гомологов</a:t>
            </a: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          на «4» – </a:t>
            </a:r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изомеров; 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на «5» </a:t>
            </a:r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– дайте названия</a:t>
            </a: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 всем алкинам по современной номенклатуре</a:t>
            </a:r>
          </a:p>
        </p:txBody>
      </p:sp>
      <p:sp>
        <p:nvSpPr>
          <p:cNvPr id="32775" name="TextBox 10"/>
          <p:cNvSpPr txBox="1">
            <a:spLocks noChangeArrowheads="1"/>
          </p:cNvSpPr>
          <p:nvPr/>
        </p:nvSpPr>
        <p:spPr bwMode="auto">
          <a:xfrm>
            <a:off x="0" y="2852738"/>
            <a:ext cx="611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1)</a:t>
            </a:r>
          </a:p>
        </p:txBody>
      </p:sp>
      <p:sp>
        <p:nvSpPr>
          <p:cNvPr id="32776" name="TextBox 11"/>
          <p:cNvSpPr txBox="1">
            <a:spLocks noChangeArrowheads="1"/>
          </p:cNvSpPr>
          <p:nvPr/>
        </p:nvSpPr>
        <p:spPr bwMode="auto">
          <a:xfrm>
            <a:off x="3635375" y="2781300"/>
            <a:ext cx="5048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2)</a:t>
            </a:r>
          </a:p>
        </p:txBody>
      </p:sp>
      <p:sp>
        <p:nvSpPr>
          <p:cNvPr id="32777" name="TextBox 12"/>
          <p:cNvSpPr txBox="1">
            <a:spLocks noChangeArrowheads="1"/>
          </p:cNvSpPr>
          <p:nvPr/>
        </p:nvSpPr>
        <p:spPr bwMode="auto">
          <a:xfrm>
            <a:off x="5580063" y="2852738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3)</a:t>
            </a:r>
          </a:p>
        </p:txBody>
      </p:sp>
      <p:sp>
        <p:nvSpPr>
          <p:cNvPr id="32778" name="TextBox 13"/>
          <p:cNvSpPr txBox="1">
            <a:spLocks noChangeArrowheads="1"/>
          </p:cNvSpPr>
          <p:nvPr/>
        </p:nvSpPr>
        <p:spPr bwMode="auto">
          <a:xfrm>
            <a:off x="0" y="5013325"/>
            <a:ext cx="5397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4)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2779" name="TextBox 14"/>
          <p:cNvSpPr txBox="1">
            <a:spLocks noChangeArrowheads="1"/>
          </p:cNvSpPr>
          <p:nvPr/>
        </p:nvSpPr>
        <p:spPr bwMode="auto">
          <a:xfrm>
            <a:off x="4427538" y="5013325"/>
            <a:ext cx="504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5)</a:t>
            </a: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A0E755-C6C0-4990-B5ED-87F27CF6599C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E0AB0D2-E2C3-42E0-ACC4-DD0BD7C81A8E}" type="datetime1">
              <a:rPr lang="ru-RU" smtClean="0"/>
              <a:pPr>
                <a:defRPr/>
              </a:pPr>
              <a:t>07.02.2013</a:t>
            </a:fld>
            <a:endParaRPr lang="ru-RU" dirty="0"/>
          </a:p>
        </p:txBody>
      </p:sp>
      <p:pic>
        <p:nvPicPr>
          <p:cNvPr id="33794" name="Рисунок 5" descr="http://files.school-collection.edu.ru/dlrstore/1c4d1d0a-b16a-89c1-f7f7-847d6da2524c/00119628740225926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48038" y="3933825"/>
            <a:ext cx="439261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Рисунок 8" descr="http://files.school-collection.edu.ru/dlrstore/c8c113f6-5d18-96a2-84ae-aef37fcc8d57/0011962870626192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48038" y="1700213"/>
            <a:ext cx="15113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4213" y="404813"/>
            <a:ext cx="73437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CC"/>
                </a:solidFill>
                <a:latin typeface="+mj-lt"/>
              </a:rPr>
              <a:t>Ответ: </a:t>
            </a:r>
            <a:r>
              <a:rPr lang="ru-RU" sz="3200" b="1" dirty="0">
                <a:solidFill>
                  <a:srgbClr val="C00000"/>
                </a:solidFill>
                <a:latin typeface="+mj-lt"/>
              </a:rPr>
              <a:t>Гомологи - 214</a:t>
            </a:r>
          </a:p>
        </p:txBody>
      </p:sp>
      <p:pic>
        <p:nvPicPr>
          <p:cNvPr id="33797" name="Рисунок 10" descr="http://files.school-collection.edu.ru/dlrstore/d9f0e0b4-b64e-7ff4-c726-8ad39c92fd72/00119628713010922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48038" y="2708275"/>
            <a:ext cx="28797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TextBox 7"/>
          <p:cNvSpPr txBox="1">
            <a:spLocks noChangeArrowheads="1"/>
          </p:cNvSpPr>
          <p:nvPr/>
        </p:nvSpPr>
        <p:spPr bwMode="auto">
          <a:xfrm>
            <a:off x="2555875" y="1989138"/>
            <a:ext cx="5032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2)</a:t>
            </a:r>
          </a:p>
        </p:txBody>
      </p:sp>
      <p:sp>
        <p:nvSpPr>
          <p:cNvPr id="33799" name="TextBox 11"/>
          <p:cNvSpPr txBox="1">
            <a:spLocks noChangeArrowheads="1"/>
          </p:cNvSpPr>
          <p:nvPr/>
        </p:nvSpPr>
        <p:spPr bwMode="auto">
          <a:xfrm>
            <a:off x="2484438" y="2924175"/>
            <a:ext cx="57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 1)</a:t>
            </a:r>
          </a:p>
        </p:txBody>
      </p:sp>
      <p:sp>
        <p:nvSpPr>
          <p:cNvPr id="33800" name="TextBox 15"/>
          <p:cNvSpPr txBox="1">
            <a:spLocks noChangeArrowheads="1"/>
          </p:cNvSpPr>
          <p:nvPr/>
        </p:nvSpPr>
        <p:spPr bwMode="auto">
          <a:xfrm>
            <a:off x="2484438" y="4149725"/>
            <a:ext cx="647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 4)</a:t>
            </a: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4183E7-D5A3-446F-971B-C1765D15125C}" type="datetime1">
              <a:rPr lang="ru-RU" smtClean="0"/>
              <a:pPr>
                <a:defRPr/>
              </a:pPr>
              <a:t>07.02.2013</a:t>
            </a:fld>
            <a:endParaRPr lang="ru-RU" dirty="0"/>
          </a:p>
        </p:txBody>
      </p:sp>
      <p:pic>
        <p:nvPicPr>
          <p:cNvPr id="34818" name="Рисунок 5" descr="http://files.school-collection.edu.ru/dlrstore/b518f769-cb29-d50c-2b8e-29b0e56d91e0/00119628760519929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71775" y="3644900"/>
            <a:ext cx="27368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68538" y="404813"/>
            <a:ext cx="43195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CC"/>
                </a:solidFill>
                <a:latin typeface="+mj-lt"/>
              </a:rPr>
              <a:t>Ответ: </a:t>
            </a:r>
            <a:r>
              <a:rPr lang="ru-RU" sz="3200" b="1" dirty="0">
                <a:solidFill>
                  <a:srgbClr val="C00000"/>
                </a:solidFill>
                <a:latin typeface="+mj-lt"/>
              </a:rPr>
              <a:t>Изомеры - 453</a:t>
            </a:r>
            <a:endParaRPr lang="ru-RU" sz="3200" dirty="0">
              <a:latin typeface="+mj-lt"/>
            </a:endParaRPr>
          </a:p>
        </p:txBody>
      </p:sp>
      <p:pic>
        <p:nvPicPr>
          <p:cNvPr id="34820" name="Рисунок 8" descr="http://files.school-collection.edu.ru/dlrstore/e1ad6b31-cf71-40b3-e64b-660b6b5842ef/00119628747099927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00338" y="2781300"/>
            <a:ext cx="439261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Рисунок 9" descr="http://files.school-collection.edu.ru/dlrstore/1c4d1d0a-b16a-89c1-f7f7-847d6da2524c/00119628740225926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00338" y="1628775"/>
            <a:ext cx="42481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TextBox 10"/>
          <p:cNvSpPr txBox="1">
            <a:spLocks noChangeArrowheads="1"/>
          </p:cNvSpPr>
          <p:nvPr/>
        </p:nvSpPr>
        <p:spPr bwMode="auto">
          <a:xfrm>
            <a:off x="1835150" y="1844675"/>
            <a:ext cx="8651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      </a:t>
            </a:r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4)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4823" name="TextBox 11"/>
          <p:cNvSpPr txBox="1">
            <a:spLocks noChangeArrowheads="1"/>
          </p:cNvSpPr>
          <p:nvPr/>
        </p:nvSpPr>
        <p:spPr bwMode="auto">
          <a:xfrm>
            <a:off x="2195513" y="2636838"/>
            <a:ext cx="5762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              5)</a:t>
            </a:r>
          </a:p>
          <a:p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34824" name="TextBox 12"/>
          <p:cNvSpPr txBox="1">
            <a:spLocks noChangeArrowheads="1"/>
          </p:cNvSpPr>
          <p:nvPr/>
        </p:nvSpPr>
        <p:spPr bwMode="auto">
          <a:xfrm>
            <a:off x="2124075" y="4652963"/>
            <a:ext cx="576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  3)</a:t>
            </a: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3" descr="http://files.school-collection.edu.ru/dlrstore/1c4d1d0a-b16a-89c1-f7f7-847d6da2524c/00119628740225926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4652963"/>
            <a:ext cx="38893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2" name="Рисунок 5" descr="http://files.school-collection.edu.ru/dlrstore/d9f0e0b4-b64e-7ff4-c726-8ad39c92fd72/00119628713010922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2205038"/>
            <a:ext cx="27368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Рисунок 6" descr="http://files.school-collection.edu.ru/dlrstore/e1ad6b31-cf71-40b3-e64b-660b6b5842ef/00119628747099927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4724400"/>
            <a:ext cx="388778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Рисунок 7" descr="http://files.school-collection.edu.ru/dlrstore/c8c113f6-5d18-96a2-84ae-aef37fcc8d57/00119628706261921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67175" y="2205038"/>
            <a:ext cx="13684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Рисунок 8" descr="http://files.school-collection.edu.ru/dlrstore/b518f769-cb29-d50c-2b8e-29b0e56d91e0/00119628760519929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940425" y="1484313"/>
            <a:ext cx="259238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0" y="188913"/>
            <a:ext cx="91440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3200" b="1" dirty="0">
                <a:solidFill>
                  <a:srgbClr val="0033CC"/>
                </a:solidFill>
                <a:latin typeface="+mj-lt"/>
              </a:rPr>
              <a:t>Ответ: </a:t>
            </a:r>
            <a:r>
              <a:rPr lang="ru-RU" sz="3200" b="1" dirty="0">
                <a:solidFill>
                  <a:srgbClr val="C00000"/>
                </a:solidFill>
                <a:latin typeface="+mj-lt"/>
              </a:rPr>
              <a:t>Названия</a:t>
            </a:r>
            <a:r>
              <a:rPr lang="ru-RU" sz="3200" b="1" dirty="0">
                <a:solidFill>
                  <a:srgbClr val="0033CC"/>
                </a:solidFill>
                <a:latin typeface="+mj-lt"/>
              </a:rPr>
              <a:t>  </a:t>
            </a:r>
            <a:r>
              <a:rPr lang="ru-RU" sz="3200" b="1" dirty="0" err="1">
                <a:solidFill>
                  <a:srgbClr val="0033CC"/>
                </a:solidFill>
                <a:latin typeface="+mj-lt"/>
              </a:rPr>
              <a:t>алкинов</a:t>
            </a:r>
            <a:r>
              <a:rPr lang="ru-RU" sz="3200" b="1" dirty="0">
                <a:solidFill>
                  <a:srgbClr val="0033CC"/>
                </a:solidFill>
                <a:latin typeface="+mj-lt"/>
              </a:rPr>
              <a:t> по современной номенклатуре</a:t>
            </a:r>
          </a:p>
        </p:txBody>
      </p:sp>
      <p:sp>
        <p:nvSpPr>
          <p:cNvPr id="35847" name="TextBox 10"/>
          <p:cNvSpPr txBox="1">
            <a:spLocks noChangeArrowheads="1"/>
          </p:cNvSpPr>
          <p:nvPr/>
        </p:nvSpPr>
        <p:spPr bwMode="auto">
          <a:xfrm>
            <a:off x="1187450" y="3284538"/>
            <a:ext cx="1944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Бутин-1</a:t>
            </a:r>
          </a:p>
        </p:txBody>
      </p:sp>
      <p:sp>
        <p:nvSpPr>
          <p:cNvPr id="35848" name="TextBox 11"/>
          <p:cNvSpPr txBox="1">
            <a:spLocks noChangeArrowheads="1"/>
          </p:cNvSpPr>
          <p:nvPr/>
        </p:nvSpPr>
        <p:spPr bwMode="auto">
          <a:xfrm>
            <a:off x="4211638" y="3284538"/>
            <a:ext cx="1223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    Этин</a:t>
            </a:r>
          </a:p>
        </p:txBody>
      </p:sp>
      <p:sp>
        <p:nvSpPr>
          <p:cNvPr id="35849" name="TextBox 13"/>
          <p:cNvSpPr txBox="1">
            <a:spLocks noChangeArrowheads="1"/>
          </p:cNvSpPr>
          <p:nvPr/>
        </p:nvSpPr>
        <p:spPr bwMode="auto">
          <a:xfrm>
            <a:off x="6227763" y="3644900"/>
            <a:ext cx="2520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3,3-диметилбутин-1</a:t>
            </a:r>
          </a:p>
        </p:txBody>
      </p:sp>
      <p:sp>
        <p:nvSpPr>
          <p:cNvPr id="35850" name="TextBox 14"/>
          <p:cNvSpPr txBox="1">
            <a:spLocks noChangeArrowheads="1"/>
          </p:cNvSpPr>
          <p:nvPr/>
        </p:nvSpPr>
        <p:spPr bwMode="auto">
          <a:xfrm>
            <a:off x="1331913" y="5373688"/>
            <a:ext cx="1944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     Гексин-1</a:t>
            </a:r>
          </a:p>
        </p:txBody>
      </p:sp>
      <p:sp>
        <p:nvSpPr>
          <p:cNvPr id="35851" name="TextBox 15"/>
          <p:cNvSpPr txBox="1">
            <a:spLocks noChangeArrowheads="1"/>
          </p:cNvSpPr>
          <p:nvPr/>
        </p:nvSpPr>
        <p:spPr bwMode="auto">
          <a:xfrm>
            <a:off x="6011863" y="5373688"/>
            <a:ext cx="21605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   Гексин-2</a:t>
            </a:r>
          </a:p>
        </p:txBody>
      </p:sp>
      <p:sp>
        <p:nvSpPr>
          <p:cNvPr id="35852" name="TextBox 16"/>
          <p:cNvSpPr txBox="1">
            <a:spLocks noChangeArrowheads="1"/>
          </p:cNvSpPr>
          <p:nvPr/>
        </p:nvSpPr>
        <p:spPr bwMode="auto">
          <a:xfrm>
            <a:off x="179388" y="2349500"/>
            <a:ext cx="468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 1)</a:t>
            </a:r>
          </a:p>
        </p:txBody>
      </p:sp>
      <p:sp>
        <p:nvSpPr>
          <p:cNvPr id="35853" name="TextBox 17"/>
          <p:cNvSpPr txBox="1">
            <a:spLocks noChangeArrowheads="1"/>
          </p:cNvSpPr>
          <p:nvPr/>
        </p:nvSpPr>
        <p:spPr bwMode="auto">
          <a:xfrm>
            <a:off x="3708400" y="2349500"/>
            <a:ext cx="576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 2)</a:t>
            </a:r>
          </a:p>
        </p:txBody>
      </p:sp>
      <p:sp>
        <p:nvSpPr>
          <p:cNvPr id="35854" name="TextBox 18"/>
          <p:cNvSpPr txBox="1">
            <a:spLocks noChangeArrowheads="1"/>
          </p:cNvSpPr>
          <p:nvPr/>
        </p:nvSpPr>
        <p:spPr bwMode="auto">
          <a:xfrm>
            <a:off x="5651500" y="2349500"/>
            <a:ext cx="5048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3)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5855" name="TextBox 19"/>
          <p:cNvSpPr txBox="1">
            <a:spLocks noChangeArrowheads="1"/>
          </p:cNvSpPr>
          <p:nvPr/>
        </p:nvSpPr>
        <p:spPr bwMode="auto">
          <a:xfrm>
            <a:off x="0" y="4868863"/>
            <a:ext cx="684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 4) </a:t>
            </a:r>
          </a:p>
        </p:txBody>
      </p:sp>
      <p:sp>
        <p:nvSpPr>
          <p:cNvPr id="35856" name="TextBox 20"/>
          <p:cNvSpPr txBox="1">
            <a:spLocks noChangeArrowheads="1"/>
          </p:cNvSpPr>
          <p:nvPr/>
        </p:nvSpPr>
        <p:spPr bwMode="auto">
          <a:xfrm>
            <a:off x="4572000" y="4868863"/>
            <a:ext cx="6477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5)</a:t>
            </a:r>
            <a:endParaRPr lang="ru-RU" b="1">
              <a:solidFill>
                <a:srgbClr val="C00000"/>
              </a:solidFill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8" name="Дата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433C1-B483-46CA-8D21-69316DAD2332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08963" cy="936625"/>
          </a:xfrm>
          <a:ln algn="ctr"/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Способы получения ацетилена</a:t>
            </a:r>
            <a:endParaRPr lang="ru-RU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6" name="Text Box 5"/>
          <p:cNvSpPr txBox="1">
            <a:spLocks noChangeArrowheads="1"/>
          </p:cNvSpPr>
          <p:nvPr/>
        </p:nvSpPr>
        <p:spPr bwMode="auto">
          <a:xfrm>
            <a:off x="1331913" y="1844675"/>
            <a:ext cx="6553200" cy="3232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1. Пиролиз метана (природного газа)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		2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4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       С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+ 3 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2. Гидролиз карбида кальция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	СаС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+ 2 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О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                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+ Са(ОН)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 sz="2400" b="1" baseline="-25000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D82900"/>
              </a:solidFill>
              <a:latin typeface="Calibri" pitchFamily="34" charset="0"/>
            </a:endParaRPr>
          </a:p>
        </p:txBody>
      </p:sp>
      <p:sp>
        <p:nvSpPr>
          <p:cNvPr id="36867" name="Line 11"/>
          <p:cNvSpPr>
            <a:spLocks noChangeShapeType="1"/>
          </p:cNvSpPr>
          <p:nvPr/>
        </p:nvSpPr>
        <p:spPr bwMode="auto">
          <a:xfrm>
            <a:off x="2987675" y="2636838"/>
            <a:ext cx="719138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68" name="Text Box 12"/>
          <p:cNvSpPr txBox="1">
            <a:spLocks noChangeArrowheads="1"/>
          </p:cNvSpPr>
          <p:nvPr/>
        </p:nvSpPr>
        <p:spPr bwMode="auto">
          <a:xfrm>
            <a:off x="5364163" y="42926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36869" name="Text Box 13"/>
          <p:cNvSpPr txBox="1">
            <a:spLocks noChangeArrowheads="1"/>
          </p:cNvSpPr>
          <p:nvPr/>
        </p:nvSpPr>
        <p:spPr bwMode="auto">
          <a:xfrm>
            <a:off x="3059113" y="2276475"/>
            <a:ext cx="865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1500</a:t>
            </a:r>
            <a:r>
              <a:rPr lang="en-US" baseline="30000">
                <a:solidFill>
                  <a:srgbClr val="0033CC"/>
                </a:solidFill>
                <a:latin typeface="Calibri" pitchFamily="34" charset="0"/>
              </a:rPr>
              <a:t>o</a:t>
            </a:r>
            <a:r>
              <a:rPr lang="ru-RU">
                <a:solidFill>
                  <a:srgbClr val="0033CC"/>
                </a:solidFill>
                <a:latin typeface="Calibri" pitchFamily="34" charset="0"/>
              </a:rPr>
              <a:t>С</a:t>
            </a:r>
          </a:p>
        </p:txBody>
      </p:sp>
      <p:sp>
        <p:nvSpPr>
          <p:cNvPr id="36870" name="Text Box 15"/>
          <p:cNvSpPr txBox="1">
            <a:spLocks noChangeArrowheads="1"/>
          </p:cNvSpPr>
          <p:nvPr/>
        </p:nvSpPr>
        <p:spPr bwMode="auto">
          <a:xfrm>
            <a:off x="3851275" y="2852738"/>
            <a:ext cx="12747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ацетилен</a:t>
            </a:r>
          </a:p>
        </p:txBody>
      </p:sp>
      <p:sp>
        <p:nvSpPr>
          <p:cNvPr id="36871" name="Line 18"/>
          <p:cNvSpPr>
            <a:spLocks noChangeShapeType="1"/>
          </p:cNvSpPr>
          <p:nvPr/>
        </p:nvSpPr>
        <p:spPr bwMode="auto">
          <a:xfrm>
            <a:off x="3348038" y="4292600"/>
            <a:ext cx="719137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2" name="Text Box 19"/>
          <p:cNvSpPr txBox="1">
            <a:spLocks noChangeArrowheads="1"/>
          </p:cNvSpPr>
          <p:nvPr/>
        </p:nvSpPr>
        <p:spPr bwMode="auto">
          <a:xfrm>
            <a:off x="3995738" y="4508500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ацетилен</a:t>
            </a:r>
          </a:p>
        </p:txBody>
      </p:sp>
      <p:sp>
        <p:nvSpPr>
          <p:cNvPr id="36873" name="TextBox 12"/>
          <p:cNvSpPr txBox="1">
            <a:spLocks noChangeArrowheads="1"/>
          </p:cNvSpPr>
          <p:nvPr/>
        </p:nvSpPr>
        <p:spPr bwMode="auto">
          <a:xfrm>
            <a:off x="7164388" y="2420938"/>
            <a:ext cx="129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 dirty="0">
              <a:solidFill>
                <a:srgbClr val="C00000"/>
              </a:solidFill>
              <a:latin typeface="Calibri" pitchFamily="34" charset="0"/>
              <a:hlinkClick r:id="rId2"/>
            </a:endParaRPr>
          </a:p>
          <a:p>
            <a:endParaRPr lang="ru-RU" sz="2000" b="1" dirty="0">
              <a:solidFill>
                <a:srgbClr val="C00000"/>
              </a:solidFill>
              <a:latin typeface="Calibri" pitchFamily="34" charset="0"/>
              <a:hlinkClick r:id="rId2"/>
            </a:endParaRPr>
          </a:p>
          <a:p>
            <a:r>
              <a:rPr lang="ru-RU" sz="2000" b="1" dirty="0">
                <a:solidFill>
                  <a:srgbClr val="C00000"/>
                </a:solidFill>
                <a:latin typeface="Calibri" pitchFamily="34" charset="0"/>
                <a:hlinkClick r:id="rId3" action="ppaction://hlinkfile"/>
              </a:rPr>
              <a:t>Фильм</a:t>
            </a:r>
            <a:endParaRPr lang="ru-RU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BE950-72E3-4528-8806-871DDC06AB2B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4"/>
          <p:cNvSpPr txBox="1">
            <a:spLocks noChangeArrowheads="1"/>
          </p:cNvSpPr>
          <p:nvPr/>
        </p:nvSpPr>
        <p:spPr bwMode="auto">
          <a:xfrm>
            <a:off x="827088" y="1484313"/>
            <a:ext cx="6840537" cy="3324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1. Горение</a:t>
            </a:r>
          </a:p>
          <a:p>
            <a:pPr marL="342900" indent="-342900">
              <a:spcBef>
                <a:spcPct val="50000"/>
              </a:spcBef>
            </a:pP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2 С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Н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 + 5 О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              4 СО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 + 2 Н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О + </a:t>
            </a:r>
            <a:r>
              <a:rPr lang="en-US" sz="2800" b="1">
                <a:solidFill>
                  <a:srgbClr val="0033CC"/>
                </a:solidFill>
                <a:latin typeface="Calibri" pitchFamily="34" charset="0"/>
              </a:rPr>
              <a:t>Q</a:t>
            </a:r>
            <a:endParaRPr lang="ru-RU" sz="28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 sz="2400" b="1">
              <a:solidFill>
                <a:srgbClr val="D82900"/>
              </a:solidFill>
              <a:latin typeface="Calibri" pitchFamily="34" charset="0"/>
            </a:endParaRPr>
          </a:p>
        </p:txBody>
      </p:sp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468313" y="333375"/>
            <a:ext cx="78486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33CC"/>
                </a:solidFill>
                <a:latin typeface="+mn-lt"/>
              </a:rPr>
              <a:t>	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Химические свойства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алкинов</a:t>
            </a:r>
            <a:endParaRPr lang="ru-RU" sz="2000" b="1" dirty="0">
              <a:solidFill>
                <a:srgbClr val="D82900"/>
              </a:solidFill>
              <a:latin typeface="+mj-lt"/>
            </a:endParaRPr>
          </a:p>
        </p:txBody>
      </p:sp>
      <p:sp>
        <p:nvSpPr>
          <p:cNvPr id="37891" name="Text Box 10"/>
          <p:cNvSpPr txBox="1">
            <a:spLocks noChangeArrowheads="1"/>
          </p:cNvSpPr>
          <p:nvPr/>
        </p:nvSpPr>
        <p:spPr bwMode="auto">
          <a:xfrm>
            <a:off x="900113" y="2643188"/>
            <a:ext cx="63373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solidFill>
                <a:srgbClr val="D829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ru-RU" sz="2400">
              <a:solidFill>
                <a:srgbClr val="D829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C00000"/>
                </a:solidFill>
                <a:latin typeface="Calibri" pitchFamily="34" charset="0"/>
              </a:rPr>
              <a:t>Температура пламени горения ацетилена в чистом кислороде достигает 3200</a:t>
            </a:r>
            <a:r>
              <a:rPr lang="ru-RU" sz="2400" baseline="30000">
                <a:solidFill>
                  <a:srgbClr val="C00000"/>
                </a:solidFill>
                <a:latin typeface="Calibri" pitchFamily="34" charset="0"/>
              </a:rPr>
              <a:t>о</a:t>
            </a:r>
            <a:r>
              <a:rPr lang="ru-RU" sz="2400">
                <a:solidFill>
                  <a:srgbClr val="C00000"/>
                </a:solidFill>
                <a:latin typeface="Calibri" pitchFamily="34" charset="0"/>
              </a:rPr>
              <a:t>С . Таким пламенем можно резать и сваривать металлы</a:t>
            </a:r>
          </a:p>
        </p:txBody>
      </p:sp>
      <p:sp>
        <p:nvSpPr>
          <p:cNvPr id="37892" name="Line 11"/>
          <p:cNvSpPr>
            <a:spLocks noChangeShapeType="1"/>
          </p:cNvSpPr>
          <p:nvPr/>
        </p:nvSpPr>
        <p:spPr bwMode="auto">
          <a:xfrm>
            <a:off x="2916238" y="2349500"/>
            <a:ext cx="719137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893" name="TextBox 5"/>
          <p:cNvSpPr txBox="1">
            <a:spLocks noChangeArrowheads="1"/>
          </p:cNvSpPr>
          <p:nvPr/>
        </p:nvSpPr>
        <p:spPr bwMode="auto">
          <a:xfrm>
            <a:off x="7667625" y="3005138"/>
            <a:ext cx="1081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6600CC"/>
                </a:solidFill>
                <a:latin typeface="Calibri" pitchFamily="34" charset="0"/>
                <a:hlinkClick r:id="rId2" action="ppaction://hlinkfile"/>
              </a:rPr>
              <a:t>Фильм</a:t>
            </a:r>
            <a:endParaRPr lang="ru-RU" sz="2000" b="1" dirty="0">
              <a:solidFill>
                <a:srgbClr val="6600CC"/>
              </a:solidFill>
              <a:latin typeface="Calibri" pitchFamily="34" charset="0"/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DBBEA5-AD70-4283-A523-71B1BE409A6C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04813"/>
            <a:ext cx="7761288" cy="792162"/>
          </a:xfrm>
          <a:ln algn="ctr"/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Химические свойства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алкинов</a:t>
            </a:r>
            <a:endParaRPr lang="ru-RU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827088" y="1793875"/>
            <a:ext cx="7921625" cy="3970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 sz="2400" b="1" baseline="-25000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Гидрогалогенирование  стр. 48 (учебник)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ru-RU" sz="2400" b="1" u="sng">
                <a:latin typeface="Calibri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l-GR" b="1">
                <a:solidFill>
                  <a:srgbClr val="0033CC"/>
                </a:solidFill>
                <a:latin typeface="Calibri" pitchFamily="34" charset="0"/>
              </a:rPr>
              <a:t>Ξ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 + 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Cl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       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=СН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Cl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</a:t>
            </a:r>
          </a:p>
          <a:p>
            <a:pPr marL="342900" indent="-342900">
              <a:spcBef>
                <a:spcPct val="50000"/>
              </a:spcBef>
            </a:pPr>
            <a:endParaRPr lang="ru-RU" sz="8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n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=СН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Cl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              (-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n-US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-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Cl-)</a:t>
            </a:r>
            <a:r>
              <a:rPr lang="en-US" sz="2400" b="1" baseline="-25000">
                <a:solidFill>
                  <a:srgbClr val="0033CC"/>
                </a:solidFill>
                <a:latin typeface="Calibri" pitchFamily="34" charset="0"/>
              </a:rPr>
              <a:t>n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</a:t>
            </a: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38915" name="Text Box 6"/>
          <p:cNvSpPr txBox="1">
            <a:spLocks noChangeArrowheads="1"/>
          </p:cNvSpPr>
          <p:nvPr/>
        </p:nvSpPr>
        <p:spPr bwMode="auto">
          <a:xfrm>
            <a:off x="5507038" y="4379913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38916" name="Text Box 19"/>
          <p:cNvSpPr txBox="1">
            <a:spLocks noChangeArrowheads="1"/>
          </p:cNvSpPr>
          <p:nvPr/>
        </p:nvSpPr>
        <p:spPr bwMode="auto">
          <a:xfrm>
            <a:off x="3132138" y="5157788"/>
            <a:ext cx="29527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поливинилхлорид</a:t>
            </a:r>
          </a:p>
        </p:txBody>
      </p:sp>
      <p:sp>
        <p:nvSpPr>
          <p:cNvPr id="38917" name="Line 21"/>
          <p:cNvSpPr>
            <a:spLocks noChangeShapeType="1"/>
          </p:cNvSpPr>
          <p:nvPr/>
        </p:nvSpPr>
        <p:spPr bwMode="auto">
          <a:xfrm>
            <a:off x="2484438" y="4941888"/>
            <a:ext cx="719137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18" name="Text Box 27"/>
          <p:cNvSpPr txBox="1">
            <a:spLocks noChangeArrowheads="1"/>
          </p:cNvSpPr>
          <p:nvPr/>
        </p:nvSpPr>
        <p:spPr bwMode="auto">
          <a:xfrm>
            <a:off x="3348038" y="3860800"/>
            <a:ext cx="18716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1-хлорэтен</a:t>
            </a:r>
          </a:p>
        </p:txBody>
      </p:sp>
      <p:sp>
        <p:nvSpPr>
          <p:cNvPr id="38919" name="Line 28"/>
          <p:cNvSpPr>
            <a:spLocks noChangeShapeType="1"/>
          </p:cNvSpPr>
          <p:nvPr/>
        </p:nvSpPr>
        <p:spPr bwMode="auto">
          <a:xfrm>
            <a:off x="2555875" y="3716338"/>
            <a:ext cx="719138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20" name="Text Box 30"/>
          <p:cNvSpPr txBox="1">
            <a:spLocks noChangeArrowheads="1"/>
          </p:cNvSpPr>
          <p:nvPr/>
        </p:nvSpPr>
        <p:spPr bwMode="auto">
          <a:xfrm>
            <a:off x="1979613" y="1217613"/>
            <a:ext cx="61928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	Реакции присоединения</a:t>
            </a:r>
            <a:endParaRPr lang="ru-RU" sz="2400" b="1">
              <a:solidFill>
                <a:srgbClr val="D82900"/>
              </a:solidFill>
              <a:latin typeface="Calibri" pitchFamily="34" charset="0"/>
            </a:endParaRPr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F1939D-3E9E-4E4C-B216-2BD8044D9EF3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</a:rPr>
              <a:t>Цели: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  <a:r>
              <a:rPr lang="ru-RU" smtClean="0">
                <a:solidFill>
                  <a:srgbClr val="0033CC"/>
                </a:solidFill>
              </a:rPr>
              <a:t>Ознакомиться с гомологическим рядом, изомерией, номенклатурой алкинов.  Рассмотреть способы получения ацетилена, изучить физические и                        химические свойства,                     применение ацетилена.  </a:t>
            </a:r>
          </a:p>
        </p:txBody>
      </p:sp>
      <p:pic>
        <p:nvPicPr>
          <p:cNvPr id="15363" name="Picture 2" descr="http://upload.wikimedia.org/wikipedia/commons/thumb/0/00/Acetylenflamme.jpg/250px-Acetylenflamm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125" y="3357563"/>
            <a:ext cx="1871663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053A3E-8033-4812-81FA-165B9EF40E3D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3"/>
          <p:cNvSpPr txBox="1">
            <a:spLocks noChangeArrowheads="1"/>
          </p:cNvSpPr>
          <p:nvPr/>
        </p:nvSpPr>
        <p:spPr bwMode="auto">
          <a:xfrm>
            <a:off x="827088" y="1628775"/>
            <a:ext cx="7848600" cy="2862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Реакция гидратации (реакция Кучерова)</a:t>
            </a:r>
          </a:p>
          <a:p>
            <a:pPr marL="342900" indent="-342900">
              <a:spcBef>
                <a:spcPct val="50000"/>
              </a:spcBef>
            </a:pPr>
            <a:endParaRPr lang="ru-RU" sz="8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l-GR" b="1">
                <a:solidFill>
                  <a:srgbClr val="0033CC"/>
                </a:solidFill>
                <a:latin typeface="Calibri" pitchFamily="34" charset="0"/>
              </a:rPr>
              <a:t>Ξ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    +   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О                  СН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3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-С </a:t>
            </a: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 sz="2400" b="1" baseline="-2500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5507038" y="4214813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39939" name="Text Box 6"/>
          <p:cNvSpPr txBox="1">
            <a:spLocks noChangeArrowheads="1"/>
          </p:cNvSpPr>
          <p:nvPr/>
        </p:nvSpPr>
        <p:spPr bwMode="auto">
          <a:xfrm>
            <a:off x="3135313" y="2636838"/>
            <a:ext cx="1008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33CC"/>
                </a:solidFill>
                <a:latin typeface="Calibri" pitchFamily="34" charset="0"/>
              </a:rPr>
              <a:t>Hg</a:t>
            </a:r>
            <a:r>
              <a:rPr lang="en-US" baseline="30000">
                <a:solidFill>
                  <a:srgbClr val="0033CC"/>
                </a:solidFill>
                <a:latin typeface="Calibri" pitchFamily="34" charset="0"/>
              </a:rPr>
              <a:t>2+</a:t>
            </a:r>
            <a:endParaRPr lang="ru-RU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39940" name="Line 7"/>
          <p:cNvSpPr>
            <a:spLocks noChangeShapeType="1"/>
          </p:cNvSpPr>
          <p:nvPr/>
        </p:nvSpPr>
        <p:spPr bwMode="auto">
          <a:xfrm>
            <a:off x="3059113" y="3141663"/>
            <a:ext cx="719137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941" name="Text Box 14"/>
          <p:cNvSpPr txBox="1">
            <a:spLocks noChangeArrowheads="1"/>
          </p:cNvSpPr>
          <p:nvPr/>
        </p:nvSpPr>
        <p:spPr bwMode="auto">
          <a:xfrm>
            <a:off x="2771775" y="3213100"/>
            <a:ext cx="1152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      </a:t>
            </a:r>
            <a:r>
              <a:rPr lang="en-US">
                <a:solidFill>
                  <a:srgbClr val="0033CC"/>
                </a:solidFill>
                <a:latin typeface="Calibri" pitchFamily="34" charset="0"/>
              </a:rPr>
              <a:t>H</a:t>
            </a:r>
            <a:r>
              <a:rPr lang="en-US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en-US">
                <a:solidFill>
                  <a:srgbClr val="0033CC"/>
                </a:solidFill>
                <a:latin typeface="Calibri" pitchFamily="34" charset="0"/>
              </a:rPr>
              <a:t>SO</a:t>
            </a:r>
            <a:r>
              <a:rPr lang="en-US" baseline="-25000">
                <a:solidFill>
                  <a:srgbClr val="0033CC"/>
                </a:solidFill>
                <a:latin typeface="Calibri" pitchFamily="34" charset="0"/>
              </a:rPr>
              <a:t>4</a:t>
            </a:r>
            <a:endParaRPr lang="ru-RU" baseline="-2500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39942" name="Text Box 16"/>
          <p:cNvSpPr txBox="1">
            <a:spLocks noChangeArrowheads="1"/>
          </p:cNvSpPr>
          <p:nvPr/>
        </p:nvSpPr>
        <p:spPr bwMode="auto">
          <a:xfrm>
            <a:off x="4067175" y="3527425"/>
            <a:ext cx="2808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уксусный альдегид</a:t>
            </a:r>
          </a:p>
        </p:txBody>
      </p:sp>
      <p:sp>
        <p:nvSpPr>
          <p:cNvPr id="39943" name="Text Box 20"/>
          <p:cNvSpPr txBox="1">
            <a:spLocks noChangeArrowheads="1"/>
          </p:cNvSpPr>
          <p:nvPr/>
        </p:nvSpPr>
        <p:spPr bwMode="auto">
          <a:xfrm>
            <a:off x="1116013" y="692150"/>
            <a:ext cx="7056437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	</a:t>
            </a:r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Химические свойства алкинов</a:t>
            </a:r>
            <a:endParaRPr lang="ru-RU" sz="24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9944" name="Text Box 24"/>
          <p:cNvSpPr txBox="1">
            <a:spLocks noChangeArrowheads="1"/>
          </p:cNvSpPr>
          <p:nvPr/>
        </p:nvSpPr>
        <p:spPr bwMode="auto">
          <a:xfrm flipV="1">
            <a:off x="5076825" y="2565400"/>
            <a:ext cx="3587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О</a:t>
            </a:r>
          </a:p>
        </p:txBody>
      </p:sp>
      <p:sp>
        <p:nvSpPr>
          <p:cNvPr id="39945" name="Text Box 25"/>
          <p:cNvSpPr txBox="1">
            <a:spLocks noChangeArrowheads="1"/>
          </p:cNvSpPr>
          <p:nvPr/>
        </p:nvSpPr>
        <p:spPr bwMode="auto">
          <a:xfrm>
            <a:off x="5003800" y="3213100"/>
            <a:ext cx="360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Н</a:t>
            </a:r>
          </a:p>
        </p:txBody>
      </p:sp>
      <p:sp>
        <p:nvSpPr>
          <p:cNvPr id="39946" name="Line 26"/>
          <p:cNvSpPr>
            <a:spLocks noChangeShapeType="1"/>
          </p:cNvSpPr>
          <p:nvPr/>
        </p:nvSpPr>
        <p:spPr bwMode="auto">
          <a:xfrm flipV="1">
            <a:off x="4859338" y="2781300"/>
            <a:ext cx="217487" cy="214313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7" name="Line 27"/>
          <p:cNvSpPr>
            <a:spLocks noChangeShapeType="1"/>
          </p:cNvSpPr>
          <p:nvPr/>
        </p:nvSpPr>
        <p:spPr bwMode="auto">
          <a:xfrm flipV="1">
            <a:off x="4932363" y="2852738"/>
            <a:ext cx="215900" cy="214312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8" name="Line 28"/>
          <p:cNvSpPr>
            <a:spLocks noChangeShapeType="1"/>
          </p:cNvSpPr>
          <p:nvPr/>
        </p:nvSpPr>
        <p:spPr bwMode="auto">
          <a:xfrm>
            <a:off x="4859338" y="3284538"/>
            <a:ext cx="215900" cy="144462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DAD361-8B8B-4FAA-B21B-2F832BDE9B91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04813"/>
            <a:ext cx="7761288" cy="792162"/>
          </a:xfrm>
          <a:ln algn="ctr"/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Химические свойства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алкинов</a:t>
            </a:r>
            <a:endParaRPr lang="ru-RU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827088" y="1793875"/>
            <a:ext cx="7921625" cy="3970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Взаимодействие с бромом</a:t>
            </a: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l-GR" b="1">
                <a:solidFill>
                  <a:srgbClr val="0033CC"/>
                </a:solidFill>
                <a:latin typeface="Calibri" pitchFamily="34" charset="0"/>
                <a:cs typeface="Arial" charset="0"/>
              </a:rPr>
              <a:t>Ξ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 + 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       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=СН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</a:t>
            </a:r>
            <a:endParaRPr lang="ru-RU" sz="32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8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Br=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+ 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ru-RU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       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en-US" sz="24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-СН</a:t>
            </a:r>
            <a:r>
              <a:rPr lang="en-US" sz="2400" b="1">
                <a:solidFill>
                  <a:srgbClr val="0033CC"/>
                </a:solidFill>
                <a:latin typeface="Calibri" pitchFamily="34" charset="0"/>
              </a:rPr>
              <a:t>Br</a:t>
            </a:r>
            <a:r>
              <a:rPr lang="en-US" sz="2400" b="1" baseline="-25000">
                <a:solidFill>
                  <a:srgbClr val="0033CC"/>
                </a:solidFill>
                <a:latin typeface="Calibri" pitchFamily="34" charset="0"/>
              </a:rPr>
              <a:t>2 </a:t>
            </a: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 sz="2400" b="1" baseline="-25000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0963" name="Text Box 6"/>
          <p:cNvSpPr txBox="1">
            <a:spLocks noChangeArrowheads="1"/>
          </p:cNvSpPr>
          <p:nvPr/>
        </p:nvSpPr>
        <p:spPr bwMode="auto">
          <a:xfrm>
            <a:off x="5507038" y="4379913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sp>
        <p:nvSpPr>
          <p:cNvPr id="40964" name="Line 12"/>
          <p:cNvSpPr>
            <a:spLocks noChangeShapeType="1"/>
          </p:cNvSpPr>
          <p:nvPr/>
        </p:nvSpPr>
        <p:spPr bwMode="auto">
          <a:xfrm>
            <a:off x="2484438" y="3141663"/>
            <a:ext cx="719137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0965" name="Line 16"/>
          <p:cNvSpPr>
            <a:spLocks noChangeShapeType="1"/>
          </p:cNvSpPr>
          <p:nvPr/>
        </p:nvSpPr>
        <p:spPr bwMode="auto">
          <a:xfrm>
            <a:off x="3059113" y="4365625"/>
            <a:ext cx="719137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0966" name="Text Box 26"/>
          <p:cNvSpPr txBox="1">
            <a:spLocks noChangeArrowheads="1"/>
          </p:cNvSpPr>
          <p:nvPr/>
        </p:nvSpPr>
        <p:spPr bwMode="auto">
          <a:xfrm>
            <a:off x="3203575" y="3284538"/>
            <a:ext cx="2520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1,2-дибромэтен</a:t>
            </a:r>
          </a:p>
        </p:txBody>
      </p:sp>
      <p:sp>
        <p:nvSpPr>
          <p:cNvPr id="40967" name="Text Box 33"/>
          <p:cNvSpPr txBox="1">
            <a:spLocks noChangeArrowheads="1"/>
          </p:cNvSpPr>
          <p:nvPr/>
        </p:nvSpPr>
        <p:spPr bwMode="auto">
          <a:xfrm>
            <a:off x="3635375" y="4652963"/>
            <a:ext cx="3313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latin typeface="Calibri" pitchFamily="34" charset="0"/>
              </a:rPr>
              <a:t>1,1,2,2-тетрабромэтан</a:t>
            </a:r>
          </a:p>
        </p:txBody>
      </p:sp>
      <p:sp>
        <p:nvSpPr>
          <p:cNvPr id="40968" name="TextBox 15"/>
          <p:cNvSpPr txBox="1">
            <a:spLocks noChangeArrowheads="1"/>
          </p:cNvSpPr>
          <p:nvPr/>
        </p:nvSpPr>
        <p:spPr bwMode="auto">
          <a:xfrm>
            <a:off x="6156325" y="2349500"/>
            <a:ext cx="957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Calibri" pitchFamily="34" charset="0"/>
                <a:hlinkClick r:id="rId2" action="ppaction://hlinkfile"/>
              </a:rPr>
              <a:t>Фильм</a:t>
            </a:r>
            <a:endParaRPr lang="ru-RU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D63DB-A70E-4CA2-B1D5-381E143C3BEA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4"/>
          <p:cNvSpPr txBox="1">
            <a:spLocks noChangeArrowheads="1"/>
          </p:cNvSpPr>
          <p:nvPr/>
        </p:nvSpPr>
        <p:spPr bwMode="auto">
          <a:xfrm>
            <a:off x="827088" y="1484313"/>
            <a:ext cx="6840537" cy="2308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 Ацетилен обесцвечивает водный раствор перманганата калия</a:t>
            </a:r>
          </a:p>
          <a:p>
            <a:pPr marL="342900" indent="-342900"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latin typeface="Calibri" pitchFamily="34" charset="0"/>
              </a:rPr>
              <a:t>    </a:t>
            </a:r>
            <a:r>
              <a:rPr lang="ru-RU" sz="2400" b="1">
                <a:solidFill>
                  <a:srgbClr val="D82900"/>
                </a:solidFill>
                <a:latin typeface="Calibri" pitchFamily="34" charset="0"/>
              </a:rPr>
              <a:t>(качественная реакция на непредельные углеводороды)</a:t>
            </a:r>
          </a:p>
        </p:txBody>
      </p:sp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1116013" y="620713"/>
            <a:ext cx="7488237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33CC"/>
                </a:solidFill>
                <a:latin typeface="+mn-lt"/>
              </a:rPr>
              <a:t>	</a:t>
            </a:r>
            <a:r>
              <a:rPr lang="ru-RU" sz="3200" b="1" dirty="0">
                <a:solidFill>
                  <a:srgbClr val="C00000"/>
                </a:solidFill>
                <a:latin typeface="+mj-lt"/>
              </a:rPr>
              <a:t>Химические свойства </a:t>
            </a:r>
            <a:r>
              <a:rPr lang="ru-RU" sz="3200" b="1" dirty="0" err="1">
                <a:solidFill>
                  <a:srgbClr val="C00000"/>
                </a:solidFill>
                <a:latin typeface="+mj-lt"/>
              </a:rPr>
              <a:t>алкинов</a:t>
            </a:r>
            <a:endParaRPr lang="ru-RU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1987" name="TextBox 5"/>
          <p:cNvSpPr txBox="1">
            <a:spLocks noChangeArrowheads="1"/>
          </p:cNvSpPr>
          <p:nvPr/>
        </p:nvSpPr>
        <p:spPr bwMode="auto">
          <a:xfrm>
            <a:off x="6372225" y="3789363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6600CC"/>
                </a:solidFill>
                <a:latin typeface="Calibri" pitchFamily="34" charset="0"/>
                <a:hlinkClick r:id="rId2" action="ppaction://hlinkfile"/>
              </a:rPr>
              <a:t>Фильм</a:t>
            </a:r>
            <a:endParaRPr lang="ru-RU" sz="2000" b="1" dirty="0">
              <a:solidFill>
                <a:srgbClr val="6600CC"/>
              </a:solidFill>
              <a:latin typeface="Calibri" pitchFamily="34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E2542F-6472-46B0-9E66-44B975547E78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</a:rPr>
              <a:t>Применение ацетилена</a:t>
            </a:r>
          </a:p>
        </p:txBody>
      </p:sp>
      <p:sp>
        <p:nvSpPr>
          <p:cNvPr id="430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3011" name="Picture 2" descr="http://www.chemistry.ssu.samara.ru/chem2/pic/u66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1087438"/>
            <a:ext cx="8353425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CD0F24-A0D8-4EC0-90C9-F60F71141FFE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625" y="557213"/>
          <a:ext cx="8429685" cy="57290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9895"/>
                <a:gridCol w="2809895"/>
                <a:gridCol w="2809895"/>
              </a:tblGrid>
              <a:tr h="1888611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правильно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неправильно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неправильно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18886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неправильно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правильно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неправильно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18886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неправильно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неправильно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правильно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28625" y="2428875"/>
            <a:ext cx="2857500" cy="1928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6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12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86125" y="500063"/>
            <a:ext cx="2786063" cy="1928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10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22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286125" y="2428875"/>
            <a:ext cx="2786063" cy="1928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4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6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28625" y="4357688"/>
            <a:ext cx="2857500" cy="1928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5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8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286125" y="4357688"/>
            <a:ext cx="2786063" cy="1928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4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8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072188" y="4357688"/>
            <a:ext cx="2786062" cy="1928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3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4</a:t>
            </a:r>
            <a:endParaRPr lang="ru-RU" sz="2800" b="1" dirty="0">
              <a:solidFill>
                <a:srgbClr val="0033CC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72188" y="2428875"/>
            <a:ext cx="2786062" cy="1928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5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10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072188" y="500063"/>
            <a:ext cx="2786062" cy="1928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7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16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28625" y="500063"/>
            <a:ext cx="2857500" cy="1928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33CC"/>
                </a:solidFill>
              </a:rPr>
              <a:t>C</a:t>
            </a:r>
            <a:r>
              <a:rPr lang="ru-RU" sz="2800" b="1" baseline="-25000" dirty="0">
                <a:solidFill>
                  <a:srgbClr val="0033CC"/>
                </a:solidFill>
              </a:rPr>
              <a:t> 2</a:t>
            </a:r>
            <a:r>
              <a:rPr lang="en-US" sz="2800" b="1" dirty="0">
                <a:solidFill>
                  <a:srgbClr val="0033CC"/>
                </a:solidFill>
              </a:rPr>
              <a:t>H</a:t>
            </a:r>
            <a:r>
              <a:rPr lang="ru-RU" sz="2800" b="1" baseline="-25000" dirty="0">
                <a:solidFill>
                  <a:srgbClr val="0033CC"/>
                </a:solidFill>
              </a:rPr>
              <a:t>2</a:t>
            </a:r>
            <a:r>
              <a:rPr lang="ru-RU" sz="2800" b="1" dirty="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44060" name="TextBox 14"/>
          <p:cNvSpPr txBox="1">
            <a:spLocks noChangeArrowheads="1"/>
          </p:cNvSpPr>
          <p:nvPr/>
        </p:nvSpPr>
        <p:spPr bwMode="auto">
          <a:xfrm>
            <a:off x="0" y="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Найдите выигрышный путь, который составляют формул алкинов:</a:t>
            </a: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C53569-6F26-4ED5-AB89-F68922D818C3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995363"/>
          <a:ext cx="9144004" cy="58250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7706"/>
                <a:gridCol w="1296144"/>
                <a:gridCol w="1368151"/>
                <a:gridCol w="1524001"/>
                <a:gridCol w="1524001"/>
                <a:gridCol w="1524001"/>
              </a:tblGrid>
              <a:tr h="361001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 Применение реакции или ее продуктов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Химические свойства ацетилена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0250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Реакция с бромной водой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Реакция горения 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Реакция с водой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Реакция</a:t>
                      </a:r>
                      <a:r>
                        <a:rPr lang="ru-RU" b="1" baseline="0" dirty="0" smtClean="0">
                          <a:solidFill>
                            <a:srgbClr val="0033CC"/>
                          </a:solidFill>
                        </a:rPr>
                        <a:t> с </a:t>
                      </a:r>
                      <a:r>
                        <a:rPr lang="ru-RU" b="1" baseline="0" dirty="0" err="1" smtClean="0">
                          <a:solidFill>
                            <a:srgbClr val="0033CC"/>
                          </a:solidFill>
                        </a:rPr>
                        <a:t>хлороводородом</a:t>
                      </a:r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 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Реакция с перманганатом калия 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</a:tr>
              <a:tr h="1070207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1800" b="1" kern="120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Идентификация непредельных соединений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А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Т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91919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Резка и сварка металлов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Е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С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Е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44400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33CC"/>
                          </a:solidFill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Получение мономера для производства поливинилхлорида</a:t>
                      </a:r>
                      <a:endParaRPr lang="ru-RU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Ы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Ч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Ю</a:t>
                      </a:r>
                    </a:p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992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</a:t>
                      </a:r>
                      <a:r>
                        <a:rPr lang="ru-RU" sz="1800" b="1" kern="120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уксусного альдегида</a:t>
                      </a:r>
                      <a:endParaRPr lang="ru-RU" b="1" dirty="0" smtClean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Г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С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Л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Ш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З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Солнце 32"/>
          <p:cNvSpPr/>
          <p:nvPr/>
        </p:nvSpPr>
        <p:spPr>
          <a:xfrm>
            <a:off x="2195513" y="2492375"/>
            <a:ext cx="576262" cy="576263"/>
          </a:xfrm>
          <a:prstGeom prst="su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Солнце 35"/>
          <p:cNvSpPr/>
          <p:nvPr/>
        </p:nvSpPr>
        <p:spPr>
          <a:xfrm>
            <a:off x="3492500" y="2492375"/>
            <a:ext cx="574675" cy="576263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Солнце 36"/>
          <p:cNvSpPr/>
          <p:nvPr/>
        </p:nvSpPr>
        <p:spPr>
          <a:xfrm>
            <a:off x="3635375" y="3573463"/>
            <a:ext cx="576263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Солнце 37"/>
          <p:cNvSpPr/>
          <p:nvPr/>
        </p:nvSpPr>
        <p:spPr>
          <a:xfrm>
            <a:off x="2268538" y="3573463"/>
            <a:ext cx="574675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Солнце 38"/>
          <p:cNvSpPr/>
          <p:nvPr/>
        </p:nvSpPr>
        <p:spPr>
          <a:xfrm>
            <a:off x="5003800" y="2492375"/>
            <a:ext cx="576263" cy="576263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Солнце 39"/>
          <p:cNvSpPr/>
          <p:nvPr/>
        </p:nvSpPr>
        <p:spPr>
          <a:xfrm>
            <a:off x="2195513" y="4652963"/>
            <a:ext cx="576262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Солнце 40"/>
          <p:cNvSpPr/>
          <p:nvPr/>
        </p:nvSpPr>
        <p:spPr>
          <a:xfrm>
            <a:off x="6588125" y="2492375"/>
            <a:ext cx="576263" cy="576263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Солнце 42"/>
          <p:cNvSpPr/>
          <p:nvPr/>
        </p:nvSpPr>
        <p:spPr>
          <a:xfrm>
            <a:off x="5003800" y="3573463"/>
            <a:ext cx="576263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Солнце 43"/>
          <p:cNvSpPr/>
          <p:nvPr/>
        </p:nvSpPr>
        <p:spPr>
          <a:xfrm>
            <a:off x="6588125" y="3500438"/>
            <a:ext cx="576263" cy="504825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Солнце 44"/>
          <p:cNvSpPr/>
          <p:nvPr/>
        </p:nvSpPr>
        <p:spPr>
          <a:xfrm>
            <a:off x="8027988" y="3573463"/>
            <a:ext cx="576262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Солнце 48"/>
          <p:cNvSpPr/>
          <p:nvPr/>
        </p:nvSpPr>
        <p:spPr>
          <a:xfrm>
            <a:off x="8101013" y="4581525"/>
            <a:ext cx="574675" cy="576263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олнце 49"/>
          <p:cNvSpPr/>
          <p:nvPr/>
        </p:nvSpPr>
        <p:spPr>
          <a:xfrm>
            <a:off x="6659563" y="4652963"/>
            <a:ext cx="576262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Солнце 50"/>
          <p:cNvSpPr/>
          <p:nvPr/>
        </p:nvSpPr>
        <p:spPr>
          <a:xfrm>
            <a:off x="3563938" y="6021388"/>
            <a:ext cx="576262" cy="503237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Солнце 52"/>
          <p:cNvSpPr/>
          <p:nvPr/>
        </p:nvSpPr>
        <p:spPr>
          <a:xfrm>
            <a:off x="8027988" y="2492375"/>
            <a:ext cx="576262" cy="576263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Солнце 54"/>
          <p:cNvSpPr/>
          <p:nvPr/>
        </p:nvSpPr>
        <p:spPr>
          <a:xfrm>
            <a:off x="2268538" y="6021388"/>
            <a:ext cx="574675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Солнце 55"/>
          <p:cNvSpPr/>
          <p:nvPr/>
        </p:nvSpPr>
        <p:spPr>
          <a:xfrm>
            <a:off x="3635375" y="4652963"/>
            <a:ext cx="576263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Солнце 58"/>
          <p:cNvSpPr/>
          <p:nvPr/>
        </p:nvSpPr>
        <p:spPr>
          <a:xfrm>
            <a:off x="5076825" y="5949950"/>
            <a:ext cx="574675" cy="573088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Солнце 65"/>
          <p:cNvSpPr/>
          <p:nvPr/>
        </p:nvSpPr>
        <p:spPr>
          <a:xfrm>
            <a:off x="5076825" y="4652963"/>
            <a:ext cx="574675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Солнце 66"/>
          <p:cNvSpPr/>
          <p:nvPr/>
        </p:nvSpPr>
        <p:spPr>
          <a:xfrm>
            <a:off x="8172450" y="6021388"/>
            <a:ext cx="576263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Солнце 67"/>
          <p:cNvSpPr/>
          <p:nvPr/>
        </p:nvSpPr>
        <p:spPr>
          <a:xfrm>
            <a:off x="6588125" y="6021388"/>
            <a:ext cx="576263" cy="576262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5123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488" y="549275"/>
            <a:ext cx="17272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124" name="Rectangle 7"/>
          <p:cNvSpPr>
            <a:spLocks noChangeArrowheads="1"/>
          </p:cNvSpPr>
          <p:nvPr/>
        </p:nvSpPr>
        <p:spPr bwMode="auto">
          <a:xfrm>
            <a:off x="0" y="44450"/>
            <a:ext cx="9144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>
              <a:cs typeface="Arial" charset="0"/>
            </a:endParaRPr>
          </a:p>
        </p:txBody>
      </p:sp>
      <p:sp>
        <p:nvSpPr>
          <p:cNvPr id="45125" name="TextBox 72"/>
          <p:cNvSpPr txBox="1">
            <a:spLocks noChangeArrowheads="1"/>
          </p:cNvSpPr>
          <p:nvPr/>
        </p:nvSpPr>
        <p:spPr bwMode="auto">
          <a:xfrm>
            <a:off x="0" y="0"/>
            <a:ext cx="73802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Из букв, соответствующих правильным ответам, получите название радикала</a:t>
            </a:r>
          </a:p>
        </p:txBody>
      </p:sp>
      <p:sp>
        <p:nvSpPr>
          <p:cNvPr id="28" name="Дата 2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DA7768B-9938-4650-A965-CC6C4243F366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27" name="Нижний колонтитул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9" grpId="0" animBg="1"/>
      <p:bldP spid="50" grpId="0" animBg="1"/>
      <p:bldP spid="51" grpId="0" animBg="1"/>
      <p:bldP spid="53" grpId="0" animBg="1"/>
      <p:bldP spid="55" grpId="0" animBg="1"/>
      <p:bldP spid="56" grpId="0" animBg="1"/>
      <p:bldP spid="59" grpId="0" animBg="1"/>
      <p:bldP spid="66" grpId="0" animBg="1"/>
      <p:bldP spid="67" grpId="0" animBg="1"/>
      <p:bldP spid="6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</a:rPr>
              <a:t>Ресурсы:</a:t>
            </a:r>
          </a:p>
        </p:txBody>
      </p:sp>
      <p:sp>
        <p:nvSpPr>
          <p:cNvPr id="460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>
                <a:solidFill>
                  <a:srgbClr val="0033CC"/>
                </a:solidFill>
                <a:hlinkClick r:id="rId2"/>
              </a:rPr>
              <a:t> </a:t>
            </a:r>
            <a:r>
              <a:rPr lang="en-US" sz="2000" smtClean="0">
                <a:solidFill>
                  <a:srgbClr val="0033CC"/>
                </a:solidFill>
                <a:hlinkClick r:id="rId2"/>
              </a:rPr>
              <a:t>http://www.gaz-m.ru/catalog/67-acetilen.html</a:t>
            </a:r>
            <a:endParaRPr lang="ru-RU" sz="2000" smtClean="0">
              <a:solidFill>
                <a:srgbClr val="0033CC"/>
              </a:solidFill>
            </a:endParaRPr>
          </a:p>
          <a:p>
            <a:r>
              <a:rPr lang="ru-RU" sz="2000" smtClean="0">
                <a:solidFill>
                  <a:srgbClr val="0033CC"/>
                </a:solidFill>
              </a:rPr>
              <a:t>Материалы семинара «Секреты химического мастерства»</a:t>
            </a:r>
          </a:p>
          <a:p>
            <a:r>
              <a:rPr lang="en-US" sz="2000" smtClean="0">
                <a:solidFill>
                  <a:srgbClr val="0033CC"/>
                </a:solidFill>
                <a:hlinkClick r:id="rId3"/>
              </a:rPr>
              <a:t>http://files.school-collection.edu.ru/dlrstore/c8c113f6-5d18-96a2-84ae-aef37fcc8d57/00119627211535778.htm</a:t>
            </a:r>
            <a:endParaRPr lang="ru-RU" sz="2000" smtClean="0">
              <a:solidFill>
                <a:srgbClr val="0033CC"/>
              </a:solidFill>
            </a:endParaRPr>
          </a:p>
          <a:p>
            <a:r>
              <a:rPr lang="ru-RU" sz="2000" u="sng" smtClean="0">
                <a:solidFill>
                  <a:srgbClr val="0033CC"/>
                </a:solidFill>
                <a:hlinkClick r:id="rId4"/>
              </a:rPr>
              <a:t>http://school-collection.edu.ru/catalog/rubr/4842a792-b504-427a-53c5-c94cd3e47e34/45283/?interface=pupil&amp;class=53&amp;subject=31</a:t>
            </a:r>
            <a:endParaRPr lang="ru-RU" sz="2000" smtClean="0">
              <a:solidFill>
                <a:srgbClr val="0033CC"/>
              </a:solidFill>
            </a:endParaRPr>
          </a:p>
          <a:p>
            <a:endParaRPr lang="ru-RU" sz="2000" smtClean="0"/>
          </a:p>
          <a:p>
            <a:endParaRPr lang="ru-RU" sz="200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769253-2F8F-4147-8227-EA324220F1BB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428875" y="4143375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Верно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28875" y="3143250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428875" y="5143500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28875" y="2143125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black">
          <a:xfrm>
            <a:off x="0" y="42860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kern="0" dirty="0">
                <a:ln w="12700">
                  <a:solidFill>
                    <a:srgbClr val="00863D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11413" y="2060575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1) С</a:t>
            </a:r>
            <a:r>
              <a:rPr lang="en-US" sz="3200" b="1" baseline="-25000" dirty="0">
                <a:solidFill>
                  <a:srgbClr val="C00000"/>
                </a:solidFill>
              </a:rPr>
              <a:t>n</a:t>
            </a:r>
            <a:r>
              <a:rPr lang="en-US" sz="3200" b="1" dirty="0">
                <a:solidFill>
                  <a:srgbClr val="C00000"/>
                </a:solidFill>
              </a:rPr>
              <a:t>H</a:t>
            </a:r>
            <a:r>
              <a:rPr lang="en-US" sz="3200" b="1" baseline="-25000" dirty="0">
                <a:solidFill>
                  <a:srgbClr val="C00000"/>
                </a:solidFill>
              </a:rPr>
              <a:t>2n</a:t>
            </a:r>
            <a:endParaRPr lang="ru-RU" sz="3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11413" y="3068638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2) С</a:t>
            </a:r>
            <a:r>
              <a:rPr lang="en-US" sz="3200" b="1" baseline="-25000" dirty="0">
                <a:solidFill>
                  <a:srgbClr val="C00000"/>
                </a:solidFill>
              </a:rPr>
              <a:t>n</a:t>
            </a:r>
            <a:r>
              <a:rPr lang="en-US" sz="3200" b="1" dirty="0">
                <a:solidFill>
                  <a:srgbClr val="C00000"/>
                </a:solidFill>
              </a:rPr>
              <a:t>H</a:t>
            </a:r>
            <a:r>
              <a:rPr lang="en-US" sz="3200" b="1" baseline="-25000" dirty="0">
                <a:solidFill>
                  <a:srgbClr val="C00000"/>
                </a:solidFill>
              </a:rPr>
              <a:t>2n+</a:t>
            </a:r>
            <a:r>
              <a:rPr lang="ru-RU" sz="3200" b="1" baseline="-25000" dirty="0">
                <a:solidFill>
                  <a:srgbClr val="C00000"/>
                </a:solidFill>
              </a:rPr>
              <a:t>2</a:t>
            </a:r>
            <a:endParaRPr lang="ru-RU" sz="32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11413" y="5084763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4) С</a:t>
            </a:r>
            <a:r>
              <a:rPr lang="en-US" sz="3200" b="1" baseline="-25000" dirty="0">
                <a:solidFill>
                  <a:srgbClr val="C00000"/>
                </a:solidFill>
              </a:rPr>
              <a:t>n</a:t>
            </a:r>
            <a:r>
              <a:rPr lang="en-US" sz="3200" b="1" dirty="0">
                <a:solidFill>
                  <a:srgbClr val="C00000"/>
                </a:solidFill>
              </a:rPr>
              <a:t>H</a:t>
            </a:r>
            <a:r>
              <a:rPr lang="en-US" sz="3200" b="1" baseline="-25000" dirty="0">
                <a:solidFill>
                  <a:srgbClr val="C00000"/>
                </a:solidFill>
              </a:rPr>
              <a:t>2n</a:t>
            </a:r>
            <a:r>
              <a:rPr lang="ru-RU" sz="3200" b="1" baseline="-25000" dirty="0">
                <a:solidFill>
                  <a:srgbClr val="C00000"/>
                </a:solidFill>
              </a:rPr>
              <a:t>-</a:t>
            </a:r>
            <a:r>
              <a:rPr lang="en-US" sz="3200" b="1" baseline="-25000" dirty="0">
                <a:solidFill>
                  <a:srgbClr val="C00000"/>
                </a:solidFill>
              </a:rPr>
              <a:t>6</a:t>
            </a:r>
            <a:endParaRPr lang="ru-RU" sz="3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411413" y="4076700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3) С</a:t>
            </a:r>
            <a:r>
              <a:rPr lang="en-US" sz="3200" b="1" baseline="-25000" dirty="0">
                <a:solidFill>
                  <a:srgbClr val="C00000"/>
                </a:solidFill>
              </a:rPr>
              <a:t>n</a:t>
            </a:r>
            <a:r>
              <a:rPr lang="en-US" sz="3200" b="1" dirty="0">
                <a:solidFill>
                  <a:srgbClr val="C00000"/>
                </a:solidFill>
              </a:rPr>
              <a:t>H</a:t>
            </a:r>
            <a:r>
              <a:rPr lang="en-US" sz="3200" b="1" baseline="-25000" dirty="0">
                <a:solidFill>
                  <a:srgbClr val="C00000"/>
                </a:solidFill>
              </a:rPr>
              <a:t>2n</a:t>
            </a:r>
            <a:r>
              <a:rPr lang="ru-RU" sz="3200" b="1" baseline="-25000" dirty="0">
                <a:solidFill>
                  <a:srgbClr val="C00000"/>
                </a:solidFill>
              </a:rPr>
              <a:t>-2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971550" y="549275"/>
            <a:ext cx="73453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j-lt"/>
              </a:rPr>
              <a:t>1. Общая формула </a:t>
            </a:r>
            <a:r>
              <a:rPr lang="ru-RU" sz="3200" b="1" dirty="0" err="1">
                <a:solidFill>
                  <a:srgbClr val="C00000"/>
                </a:solidFill>
                <a:latin typeface="+mj-lt"/>
              </a:rPr>
              <a:t>алкадиенов</a:t>
            </a:r>
            <a:endParaRPr lang="ru-RU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142165-5E84-4D2E-9F50-F0C9263FFE80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555875" y="5084763"/>
            <a:ext cx="4214813" cy="6429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Верно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84438" y="3141663"/>
            <a:ext cx="4141787" cy="6429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484438" y="4149725"/>
            <a:ext cx="4214812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84438" y="2143125"/>
            <a:ext cx="4159250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black">
          <a:xfrm>
            <a:off x="0" y="42860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kern="0" dirty="0">
                <a:ln w="12700">
                  <a:solidFill>
                    <a:srgbClr val="00863D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84438" y="2060575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1) гидратации</a:t>
            </a:r>
            <a:endParaRPr lang="ru-RU" sz="3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84438" y="4076700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2) гидрирования</a:t>
            </a:r>
            <a:endParaRPr lang="ru-RU" sz="32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84438" y="3068638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4) горения</a:t>
            </a:r>
            <a:endParaRPr lang="ru-RU" sz="3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555875" y="5084763"/>
            <a:ext cx="4214813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3) полимеризации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39750" y="333375"/>
            <a:ext cx="80645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j-lt"/>
              </a:rPr>
              <a:t>2. Производство синтетического каучука основано на реакции</a:t>
            </a: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0B3DE8-5648-495D-A021-340AC9CA3D7D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555875" y="5157788"/>
            <a:ext cx="4103688" cy="6429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  <a:r>
              <a:rPr lang="ru-RU" sz="2800" b="1" dirty="0"/>
              <a:t>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84438" y="3141663"/>
            <a:ext cx="4141787" cy="6429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Верно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484438" y="4149725"/>
            <a:ext cx="4214812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84438" y="2143125"/>
            <a:ext cx="4159250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black">
          <a:xfrm>
            <a:off x="0" y="42860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kern="0" dirty="0">
                <a:ln w="12700">
                  <a:solidFill>
                    <a:srgbClr val="00863D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84438" y="2060575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1) бутена-1</a:t>
            </a:r>
            <a:endParaRPr lang="ru-RU" sz="3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84438" y="3068638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2) бутадиена-1,3</a:t>
            </a:r>
            <a:endParaRPr lang="ru-RU" sz="32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84438" y="4076700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3) бутана</a:t>
            </a:r>
            <a:endParaRPr lang="ru-RU" sz="3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484438" y="5084763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4) бутадиена-1,2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39750" y="333375"/>
            <a:ext cx="80645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j-lt"/>
              </a:rPr>
              <a:t>3. Каучук в промышленности получают реакцией полимеризации</a:t>
            </a: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215FDD-2F3A-4079-91DA-D2E4504D1DDF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428875" y="4143375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Верно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28875" y="3143250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428875" y="5143500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28875" y="2143125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black">
          <a:xfrm>
            <a:off x="0" y="42860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kern="0" dirty="0">
                <a:ln w="12700">
                  <a:solidFill>
                    <a:srgbClr val="00863D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11413" y="2060575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1) Зининым Н.Н.</a:t>
            </a:r>
            <a:endParaRPr lang="ru-RU" sz="3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11413" y="3068638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2) </a:t>
            </a:r>
            <a:r>
              <a:rPr lang="ru-RU" sz="3200" b="1" dirty="0" err="1">
                <a:solidFill>
                  <a:srgbClr val="C00000"/>
                </a:solidFill>
              </a:rPr>
              <a:t>Кучеровым</a:t>
            </a:r>
            <a:r>
              <a:rPr lang="ru-RU" sz="3200" b="1" dirty="0">
                <a:solidFill>
                  <a:srgbClr val="C00000"/>
                </a:solidFill>
              </a:rPr>
              <a:t> М.Г.  </a:t>
            </a:r>
            <a:endParaRPr lang="ru-RU" sz="32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11413" y="5084763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4) Бутлеровым А.М.</a:t>
            </a:r>
            <a:endParaRPr lang="ru-RU" sz="3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411413" y="4076700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3) Лебедевым С.В.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5288" y="188913"/>
            <a:ext cx="8497887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j-lt"/>
              </a:rPr>
              <a:t>4. Впервые в промышленных масштабах синтетический каучук был получен</a:t>
            </a: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945C5F-7794-43F7-BE1D-B557521399DD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428875" y="4143375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  <a:r>
              <a:rPr lang="ru-RU" sz="2800" b="1" dirty="0"/>
              <a:t>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28875" y="3143250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428875" y="5143500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Неверно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28875" y="2143125"/>
            <a:ext cx="4214813" cy="6429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Верно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black">
          <a:xfrm>
            <a:off x="0" y="428604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kern="0" dirty="0">
                <a:ln w="12700">
                  <a:solidFill>
                    <a:srgbClr val="00863D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11413" y="2060575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1) серой</a:t>
            </a:r>
            <a:endParaRPr lang="ru-RU" sz="3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11413" y="3068638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2) водородом</a:t>
            </a:r>
            <a:endParaRPr lang="ru-RU" sz="32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11413" y="5084763"/>
            <a:ext cx="4214812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4) бромом</a:t>
            </a:r>
            <a:endParaRPr lang="ru-RU" sz="3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411413" y="4076700"/>
            <a:ext cx="4214812" cy="7858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3) водой.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50825" y="188913"/>
            <a:ext cx="8497888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j-lt"/>
              </a:rPr>
              <a:t>5. Процесс превращения каучука в резину заключается в его нагревании с</a:t>
            </a: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D34067-D60E-403A-BDED-6D77129D5711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1619250" y="1700213"/>
            <a:ext cx="6624638" cy="4770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endParaRPr lang="ru-RU" sz="3200" b="1">
              <a:solidFill>
                <a:srgbClr val="0033CC"/>
              </a:solidFill>
              <a:latin typeface="Calibri" pitchFamily="34" charset="0"/>
            </a:endParaRPr>
          </a:p>
          <a:p>
            <a:pPr marL="342900" indent="-342900" algn="ctr">
              <a:spcBef>
                <a:spcPct val="50000"/>
              </a:spcBef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Алкины – это непредельные углеводороды,  молекулы  которых содержат,  помимо одинарных связей, одну тройную углерод - углеродную связь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С     С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611188" y="476250"/>
            <a:ext cx="7921625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Понятие об ацетиленовых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углеводородах (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алкинах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)</a:t>
            </a:r>
          </a:p>
        </p:txBody>
      </p:sp>
      <p:sp>
        <p:nvSpPr>
          <p:cNvPr id="21507" name="Line 5"/>
          <p:cNvSpPr>
            <a:spLocks noChangeShapeType="1"/>
          </p:cNvSpPr>
          <p:nvPr/>
        </p:nvSpPr>
        <p:spPr bwMode="auto">
          <a:xfrm>
            <a:off x="4859338" y="5516563"/>
            <a:ext cx="2159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8" name="Line 6"/>
          <p:cNvSpPr>
            <a:spLocks noChangeShapeType="1"/>
          </p:cNvSpPr>
          <p:nvPr/>
        </p:nvSpPr>
        <p:spPr bwMode="auto">
          <a:xfrm>
            <a:off x="4859338" y="5445125"/>
            <a:ext cx="2159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9" name="Line 7"/>
          <p:cNvSpPr>
            <a:spLocks noChangeShapeType="1"/>
          </p:cNvSpPr>
          <p:nvPr/>
        </p:nvSpPr>
        <p:spPr bwMode="auto">
          <a:xfrm>
            <a:off x="4859338" y="5373688"/>
            <a:ext cx="2159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B62012-CB30-4E25-9D74-433992A692E7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539750" y="549275"/>
            <a:ext cx="7848600" cy="1384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	Родоначальником гомологического ряда алкинов или ацетиленовых углеводородов является  </a:t>
            </a:r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ацетилен (этин) 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С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Н</a:t>
            </a:r>
            <a:r>
              <a:rPr lang="ru-RU" sz="2800" b="1" baseline="-25000">
                <a:solidFill>
                  <a:srgbClr val="0033CC"/>
                </a:solidFill>
                <a:latin typeface="Calibri" pitchFamily="34" charset="0"/>
              </a:rPr>
              <a:t>2</a:t>
            </a:r>
            <a:r>
              <a:rPr lang="ru-RU" sz="2800" b="1">
                <a:solidFill>
                  <a:srgbClr val="0033CC"/>
                </a:solidFill>
                <a:latin typeface="Calibri" pitchFamily="34" charset="0"/>
              </a:rPr>
              <a:t>  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5076825" y="2133600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Объемная модель молекулы ацетилена</a:t>
            </a: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1042988" y="2133600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  <a:latin typeface="Calibri" pitchFamily="34" charset="0"/>
              </a:rPr>
              <a:t>Шаро-стержневая модель молекулы ацетилена</a:t>
            </a:r>
          </a:p>
        </p:txBody>
      </p:sp>
      <p:sp>
        <p:nvSpPr>
          <p:cNvPr id="28678" name="Text Box 24"/>
          <p:cNvSpPr txBox="1">
            <a:spLocks noChangeArrowheads="1"/>
          </p:cNvSpPr>
          <p:nvPr/>
        </p:nvSpPr>
        <p:spPr bwMode="auto">
          <a:xfrm>
            <a:off x="539750" y="4508500"/>
            <a:ext cx="792003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2000" b="1">
                <a:solidFill>
                  <a:srgbClr val="0033CC"/>
                </a:solidFill>
                <a:latin typeface="Calibri" pitchFamily="34" charset="0"/>
              </a:rPr>
              <a:t>	 </a:t>
            </a:r>
            <a:endParaRPr lang="ru-RU" sz="2000" b="1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28679" name="Picture 25" descr="{20B3052A-62A2-4712-B9A4-4A5BBDCAA804}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6332" b="8408"/>
          <a:stretch>
            <a:fillRect/>
          </a:stretch>
        </p:blipFill>
        <p:spPr bwMode="auto">
          <a:xfrm>
            <a:off x="2484438" y="5013325"/>
            <a:ext cx="44640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674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457200" y="3490913"/>
          <a:ext cx="4038600" cy="744537"/>
        </p:xfrm>
        <a:graphic>
          <a:graphicData uri="http://schemas.openxmlformats.org/presentationml/2006/ole">
            <p:oleObj spid="_x0000_s28674" name="Chem3D" r:id="rId5" imgW="9676127" imgH="1782476" progId="">
              <p:embed/>
            </p:oleObj>
          </a:graphicData>
        </a:graphic>
      </p:graphicFrame>
      <p:pic>
        <p:nvPicPr>
          <p:cNvPr id="28680" name="Picture 4" descr="180px-Acetylene-3D-vdW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92725" y="2781300"/>
            <a:ext cx="32385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FE0846-C6B2-4492-B9C1-A901ED760FA4}" type="datetime1">
              <a:rPr lang="ru-RU" smtClean="0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Губчук Д.П.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908</Words>
  <Application>Microsoft Office PowerPoint</Application>
  <PresentationFormat>Экран (4:3)</PresentationFormat>
  <Paragraphs>323</Paragraphs>
  <Slides>26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Тема Office</vt:lpstr>
      <vt:lpstr>Chem3D</vt:lpstr>
      <vt:lpstr>Алкины.  Ацетилен – представитель алкинов. </vt:lpstr>
      <vt:lpstr>Цели: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Изомерия и номенклатура алкинов:</vt:lpstr>
      <vt:lpstr>Слайд 13</vt:lpstr>
      <vt:lpstr>Слайд 14</vt:lpstr>
      <vt:lpstr>Слайд 15</vt:lpstr>
      <vt:lpstr>Слайд 16</vt:lpstr>
      <vt:lpstr> Способы получения ацетилена</vt:lpstr>
      <vt:lpstr>Слайд 18</vt:lpstr>
      <vt:lpstr> Химические свойства алкинов</vt:lpstr>
      <vt:lpstr>Слайд 20</vt:lpstr>
      <vt:lpstr> Химические свойства алкинов</vt:lpstr>
      <vt:lpstr>Слайд 22</vt:lpstr>
      <vt:lpstr>Применение ацетилена</vt:lpstr>
      <vt:lpstr>Слайд 24</vt:lpstr>
      <vt:lpstr>Слайд 25</vt:lpstr>
      <vt:lpstr>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Губчук Д.П.</dc:creator>
  <cp:lastModifiedBy>revaz</cp:lastModifiedBy>
  <cp:revision>95</cp:revision>
  <dcterms:created xsi:type="dcterms:W3CDTF">2011-09-21T21:58:53Z</dcterms:created>
  <dcterms:modified xsi:type="dcterms:W3CDTF">2013-02-07T13:27:47Z</dcterms:modified>
</cp:coreProperties>
</file>