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0" r:id="rId3"/>
    <p:sldId id="273" r:id="rId4"/>
    <p:sldId id="310" r:id="rId5"/>
    <p:sldId id="264" r:id="rId6"/>
    <p:sldId id="279" r:id="rId7"/>
    <p:sldId id="265" r:id="rId8"/>
    <p:sldId id="283" r:id="rId9"/>
    <p:sldId id="280" r:id="rId10"/>
    <p:sldId id="284" r:id="rId11"/>
    <p:sldId id="286" r:id="rId12"/>
    <p:sldId id="291" r:id="rId13"/>
    <p:sldId id="266" r:id="rId14"/>
    <p:sldId id="267" r:id="rId15"/>
    <p:sldId id="288" r:id="rId16"/>
    <p:sldId id="302" r:id="rId17"/>
    <p:sldId id="309" r:id="rId18"/>
    <p:sldId id="289" r:id="rId19"/>
    <p:sldId id="272" r:id="rId20"/>
    <p:sldId id="268" r:id="rId21"/>
    <p:sldId id="269" r:id="rId22"/>
    <p:sldId id="270" r:id="rId23"/>
    <p:sldId id="282" r:id="rId24"/>
    <p:sldId id="271" r:id="rId25"/>
    <p:sldId id="295" r:id="rId26"/>
    <p:sldId id="299" r:id="rId27"/>
    <p:sldId id="274" r:id="rId28"/>
    <p:sldId id="276" r:id="rId29"/>
    <p:sldId id="300" r:id="rId30"/>
    <p:sldId id="261" r:id="rId31"/>
    <p:sldId id="312" r:id="rId32"/>
    <p:sldId id="296" r:id="rId33"/>
    <p:sldId id="298" r:id="rId34"/>
    <p:sldId id="28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47" d="100"/>
          <a:sy n="47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61DAF-2CF4-464B-9373-7E021F0351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F0FC-3B57-4DA1-B2EC-A69F24EF46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25EC5-89A8-4894-AA95-F6A5A7FA4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512D-A037-43B8-B733-EFF402123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2AB36-DBCC-491C-9DDA-E0FAFD360B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0233-DFB1-41A5-A682-4500E27F4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A0D1B-BCCF-4AD2-9419-CC4D15A366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AED59-B132-4F53-AFD3-2E004E0CE3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2E762-D8AA-4117-AB3B-5CBD36EBA1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548E-0F13-4EDD-B0BF-EDEF4F65E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2C78C-6F13-4CEF-8E13-4EB4B6B08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CB50B-5307-4CC9-9B52-350477C26F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regions34.ru/images/monuments/monument_091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1942.ru/t-34.htm##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1942.ru/t-34.htm##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942.ru/t-34.htm##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16013" y="404813"/>
            <a:ext cx="863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65  </a:t>
            </a:r>
            <a:r>
              <a:rPr lang="ru-RU" sz="2400" b="1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         </a:t>
            </a:r>
            <a:r>
              <a:rPr lang="ru-RU" b="1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72000" y="303213"/>
            <a:ext cx="4357688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Среди названий славных 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           и наград,                                                                        Которыми особенно гордятся,                 </a:t>
            </a:r>
          </a:p>
          <a:p>
            <a:pPr>
              <a:spcBef>
                <a:spcPct val="50000"/>
              </a:spcBef>
            </a:pPr>
            <a:r>
              <a:rPr lang="ru-RU" b="1"/>
              <a:t> Есть огненное слово – 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      Танкоград,                  Есть боевое званье 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Танкограда!                                                  И в том пути, где год 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 сменяет год,                                        Где для волненья годы 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      не преграда,                             Хранит в сердцах и в памяти 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                народ                                  Неугасимый подвиг 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Танкограда!</a:t>
            </a:r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   </a:t>
            </a:r>
            <a:r>
              <a:rPr lang="ru-RU" b="1" i="1"/>
              <a:t>Е.Ховив</a:t>
            </a:r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r>
              <a:rPr lang="ru-RU" b="1"/>
              <a:t>                                                                                                                   </a:t>
            </a:r>
          </a:p>
        </p:txBody>
      </p:sp>
      <p:pic>
        <p:nvPicPr>
          <p:cNvPr id="25608" name="Picture 8" descr="сканирование0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2952750" cy="2189162"/>
          </a:xfrm>
          <a:prstGeom prst="rect">
            <a:avLst/>
          </a:prstGeom>
          <a:noFill/>
        </p:spPr>
      </p:pic>
      <p:pic>
        <p:nvPicPr>
          <p:cNvPr id="25610" name="Picture 10" descr="Безымян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276475"/>
            <a:ext cx="30099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250825" y="1844675"/>
            <a:ext cx="1439863" cy="1295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3850" y="1989138"/>
            <a:ext cx="12239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9 мая               День ПОБЕДЫ</a:t>
            </a:r>
            <a:r>
              <a:rPr lang="ru-RU" sz="1600" b="1">
                <a:solidFill>
                  <a:schemeClr val="bg1"/>
                </a:solidFill>
              </a:rPr>
              <a:t>   </a:t>
            </a:r>
          </a:p>
          <a:p>
            <a:pPr>
              <a:spcBef>
                <a:spcPct val="50000"/>
              </a:spcBef>
            </a:pPr>
            <a:endParaRPr lang="ru-RU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987675" y="1268413"/>
            <a:ext cx="59769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«Тридцатьчетверка» прошла всю войну от начала до конца,— вспоминал Маршал Советского Союза И. М. Конев,— и не было лучше боевой машины ни в одной армии. Ни один танк не мог идти в сравнение с ней — ни американский, ни английский, ни немецкий. До самого конца войны « Т-34» оставался непревзойденным. Как мы были благодарны за него нашим уральским и сибирским рабочим, техникам, инженерам!»</a:t>
            </a:r>
          </a:p>
        </p:txBody>
      </p:sp>
      <p:pic>
        <p:nvPicPr>
          <p:cNvPr id="31749" name="Picture 5" descr="сканирование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2462213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708400" y="836613"/>
            <a:ext cx="518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Вскоре фронту потребовалось большое количество новых тяжелых машин — танков прорыва - «ИС» </a:t>
            </a:r>
          </a:p>
        </p:txBody>
      </p:sp>
      <p:pic>
        <p:nvPicPr>
          <p:cNvPr id="33798" name="Picture 6" descr="сканирование0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549275"/>
            <a:ext cx="3148012" cy="3671888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30241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Герой Социалистического Труда, главный конструктор Кировского танкового завода Ж.Я. Котин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03575" y="260350"/>
            <a:ext cx="36004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Танк прорыва – «ИС»</a:t>
            </a:r>
          </a:p>
        </p:txBody>
      </p:sp>
      <p:pic>
        <p:nvPicPr>
          <p:cNvPr id="33802" name="Picture 10" descr="ИС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1989138"/>
            <a:ext cx="4127500" cy="2347912"/>
          </a:xfrm>
          <a:prstGeom prst="rect">
            <a:avLst/>
          </a:prstGeom>
          <a:noFill/>
        </p:spPr>
      </p:pic>
      <p:pic>
        <p:nvPicPr>
          <p:cNvPr id="33803" name="Picture 11" descr="ИС-2 в разрез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52963"/>
            <a:ext cx="2952750" cy="15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0"/>
            <a:ext cx="53117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сканирование0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854450"/>
            <a:ext cx="7308850" cy="3003550"/>
          </a:xfrm>
          <a:prstGeom prst="rect">
            <a:avLst/>
          </a:prstGeom>
          <a:noFill/>
        </p:spPr>
      </p:pic>
      <p:pic>
        <p:nvPicPr>
          <p:cNvPr id="12293" name="Picture 5" descr="сканирование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0"/>
            <a:ext cx="4787900" cy="3908425"/>
          </a:xfrm>
          <a:prstGeom prst="rect">
            <a:avLst/>
          </a:prstGeom>
          <a:noFill/>
        </p:spPr>
      </p:pic>
      <p:pic>
        <p:nvPicPr>
          <p:cNvPr id="12294" name="Picture 6" descr="Курская битва-тан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3671887" cy="291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сканирование0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459788" cy="5259388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5445125"/>
            <a:ext cx="7993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Воронежский фронт. Курская дуга. 44 гвардейская танковая бригада. Командный пункт во время боя.                                                                  Командир 44 гвардейской танковой бригады Леонов. 1943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сканирование001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bright="54000" contrast="-36000"/>
          </a:blip>
          <a:srcRect/>
          <a:stretch>
            <a:fillRect/>
          </a:stretch>
        </p:blipFill>
        <p:spPr>
          <a:xfrm>
            <a:off x="0" y="0"/>
            <a:ext cx="9144000" cy="6919913"/>
          </a:xfrm>
          <a:noFill/>
          <a:ln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55650" y="188913"/>
            <a:ext cx="8388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9 мая 1943 года торжественно проводили на фронт Уральский добровольческий танковый корпус в которую входила Челябинская танковая бригада. В ее составе воевали добровольцы - заводчане и боевая техника, сделанная в цехах Танкограда.</a:t>
            </a:r>
            <a:r>
              <a:rPr lang="ru-RU" sz="2000"/>
              <a:t> 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50825" y="2349500"/>
            <a:ext cx="504031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Я  видел, как победа вырастала.</a:t>
            </a:r>
          </a:p>
          <a:p>
            <a:r>
              <a:rPr lang="ru-RU" b="1"/>
              <a:t>Свидетельствую: пролетят года -</a:t>
            </a:r>
          </a:p>
          <a:p>
            <a:r>
              <a:rPr lang="ru-RU" b="1"/>
              <a:t>Спасительное мужество Урала</a:t>
            </a:r>
          </a:p>
          <a:p>
            <a:r>
              <a:rPr lang="ru-RU" b="1"/>
              <a:t>Отчизна не забудет никогда.</a:t>
            </a:r>
          </a:p>
          <a:p>
            <a:endParaRPr lang="ru-RU" b="1"/>
          </a:p>
          <a:p>
            <a:r>
              <a:rPr lang="ru-RU" b="1"/>
              <a:t>Урал, Урал... Заводы... Шахты... Горы...  </a:t>
            </a:r>
          </a:p>
          <a:p>
            <a:r>
              <a:rPr lang="ru-RU" b="1"/>
              <a:t>Страной железа видишься ты мне. </a:t>
            </a:r>
          </a:p>
          <a:p>
            <a:r>
              <a:rPr lang="ru-RU" b="1"/>
              <a:t>Твои сыны, литейщики, шахтеры, </a:t>
            </a:r>
          </a:p>
          <a:p>
            <a:r>
              <a:rPr lang="ru-RU" b="1"/>
              <a:t>Себя как дома чувствуют в огне.</a:t>
            </a:r>
          </a:p>
          <a:p>
            <a:endParaRPr lang="ru-RU" b="1"/>
          </a:p>
          <a:p>
            <a:r>
              <a:rPr lang="ru-RU" b="1"/>
              <a:t>С  рождения металлом окруженный, </a:t>
            </a:r>
          </a:p>
          <a:p>
            <a:r>
              <a:rPr lang="ru-RU" b="1"/>
              <a:t>Уралец — прирожденный металлист, </a:t>
            </a:r>
          </a:p>
          <a:p>
            <a:r>
              <a:rPr lang="ru-RU" b="1"/>
              <a:t>А значит, он и воин прирожденный, </a:t>
            </a:r>
          </a:p>
          <a:p>
            <a:r>
              <a:rPr lang="ru-RU" b="1"/>
              <a:t>И слесарь от рожденья, и танкист.</a:t>
            </a:r>
          </a:p>
          <a:p>
            <a:r>
              <a:rPr lang="ru-RU" b="1"/>
              <a:t>		       </a:t>
            </a:r>
            <a:r>
              <a:rPr lang="ru-RU" b="1" i="1"/>
              <a:t>Михаил Львов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3" y="4581525"/>
            <a:ext cx="79930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Уральский добровольческий танковый корпус</a:t>
            </a:r>
            <a:r>
              <a:rPr lang="ru-RU" sz="2000" b="1"/>
              <a:t> - это единственное в Мировой истории танковое соединение, которое было создано на добровольные взносы жителей трёх областей - Свердловской, Челябинской и Молотовской (Пермский край)</a:t>
            </a:r>
          </a:p>
        </p:txBody>
      </p:sp>
      <p:pic>
        <p:nvPicPr>
          <p:cNvPr id="50181" name="Picture 5" descr="21_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260350"/>
            <a:ext cx="6983412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OrderOfKutuzov2nd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2276475"/>
            <a:ext cx="1428750" cy="1495425"/>
          </a:xfrm>
          <a:noFill/>
          <a:ln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30686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11188" y="3933825"/>
            <a:ext cx="345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Орден Кутузова </a:t>
            </a:r>
            <a:r>
              <a:rPr lang="en-US" b="1"/>
              <a:t>II </a:t>
            </a:r>
            <a:r>
              <a:rPr lang="ru-RU" b="1"/>
              <a:t>степени</a:t>
            </a:r>
          </a:p>
        </p:txBody>
      </p:sp>
      <p:pic>
        <p:nvPicPr>
          <p:cNvPr id="57352" name="Picture 8" descr="Order kutuzov2 ri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924175"/>
            <a:ext cx="952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987675" y="58769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Орден Красного знамени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99088" y="4076700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Орден Суворова </a:t>
            </a:r>
            <a:r>
              <a:rPr lang="en-US" b="1"/>
              <a:t>II</a:t>
            </a:r>
            <a:r>
              <a:rPr lang="ru-RU" b="1"/>
              <a:t> степени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11188" y="404813"/>
            <a:ext cx="7777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За отличные боевые действия, героизм, мужество и отвагу уральских добровольцев Верховный Главнокомандующий 27 раз объявлял корпусу и его частям благодарности. Корпус награжден орденами: Красного Знамени, Суворова II степени и Кутузова II степени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pic>
        <p:nvPicPr>
          <p:cNvPr id="57356" name="Picture 12" descr="сканирование0005"/>
          <p:cNvPicPr>
            <a:picLocks noChangeAspect="1" noChangeArrowheads="1"/>
          </p:cNvPicPr>
          <p:nvPr/>
        </p:nvPicPr>
        <p:blipFill>
          <a:blip r:embed="rId4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067175" y="3644900"/>
            <a:ext cx="1008063" cy="2232025"/>
          </a:xfrm>
          <a:prstGeom prst="rect">
            <a:avLst/>
          </a:prstGeom>
          <a:noFill/>
        </p:spPr>
      </p:pic>
      <p:pic>
        <p:nvPicPr>
          <p:cNvPr id="57357" name="Picture 13" descr="сканирование0005"/>
          <p:cNvPicPr>
            <a:picLocks noChangeAspect="1" noChangeArrowheads="1"/>
          </p:cNvPicPr>
          <p:nvPr/>
        </p:nvPicPr>
        <p:blipFill>
          <a:blip r:embed="rId5" cstate="email">
            <a:lum bright="6000" contrast="18000"/>
          </a:blip>
          <a:srcRect/>
          <a:stretch>
            <a:fillRect/>
          </a:stretch>
        </p:blipFill>
        <p:spPr bwMode="auto">
          <a:xfrm>
            <a:off x="5651500" y="2205038"/>
            <a:ext cx="2305050" cy="160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сканирование0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973638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Танковая колонна имени Челябинского комсомола – вклад в общую победу</a:t>
            </a:r>
          </a:p>
        </p:txBody>
      </p:sp>
      <p:pic>
        <p:nvPicPr>
          <p:cNvPr id="36870" name="Picture 6" descr="добр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</a:blip>
          <a:srcRect/>
          <a:stretch>
            <a:fillRect/>
          </a:stretch>
        </p:blipFill>
        <p:spPr bwMode="auto">
          <a:xfrm>
            <a:off x="323850" y="260350"/>
            <a:ext cx="1462088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сканирование000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274763"/>
            <a:ext cx="8064500" cy="5322887"/>
          </a:xfrm>
          <a:noFill/>
          <a:ln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272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    Переправа через Днестр.                                                                   44-я гвардейская танковая бригада. 1944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сканирование001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227763" cy="5638800"/>
          </a:xfrm>
          <a:noFill/>
          <a:ln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95288" y="5734050"/>
            <a:ext cx="828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 торжественные даты Челябинского тракторостроительного завода (ЧТЗ) в зал Дворца культуры обязательно вносили дорогие реликвии – знамёна Государственного Комитета Обороны.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25538"/>
            <a:ext cx="8064500" cy="5526087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828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Польша. Танки 44-ой гвардейской танковой бригады на марше. 1945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сканирование0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67325" cy="6858000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80063" y="765175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Восточная Пруссия. Май 1945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канирование0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052513"/>
            <a:ext cx="7669212" cy="5360987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Предместье Берлина. Танки 44-ой гвардейской танковой бригады на улице Уленхорста. 22 апреля 1945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pic>
        <p:nvPicPr>
          <p:cNvPr id="29703" name="Picture 7" descr="сканирование0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1888" y="3273425"/>
            <a:ext cx="5472112" cy="3584575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59113" y="1989138"/>
            <a:ext cx="456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 i="1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55650" y="2603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Чехословакия. Марш-бросок 63-й гвардейской Челябинской танковой бригады на Прагу. Май 1945 г.</a:t>
            </a:r>
          </a:p>
        </p:txBody>
      </p:sp>
      <p:pic>
        <p:nvPicPr>
          <p:cNvPr id="29706" name="Picture 10" descr="сканирование001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196975"/>
            <a:ext cx="5545137" cy="3630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канирование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5446713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281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Берлин. Танки на улицах города. Май 1945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Танку Т-34 принадлежит решающая роль во всех крупных сражениях Красной Армии в годы Великой Отечественной войны </a:t>
            </a:r>
          </a:p>
        </p:txBody>
      </p:sp>
      <p:pic>
        <p:nvPicPr>
          <p:cNvPr id="43016" name="Picture 8" descr="index-60-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700213"/>
            <a:ext cx="46799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84213" y="4941888"/>
            <a:ext cx="8064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На семи крупнейших заводах страны было произведено свыше 54000 танков Т-34 – более 70 % выпущенных танков всех типов </a:t>
            </a:r>
            <a:br>
              <a:rPr lang="ru-RU" sz="2000" b="1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50825" y="3213100"/>
            <a:ext cx="87137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За годы войны коллектив танкостроителей дал фронту 18 тысяч тяжелых танков и самоходно-артиллерийских установок, 48,5 тысячи танковых дизель-моторов, 85 тысяч комплектов топливной аппаратуры.                                           В этом — великая заслуга талантливых конструкторов, инженеров, многих тысяч рабочих, в числе которых трудились представители 55 национальностей, 40 процентов составляли женщины, 32 — молодежь</a:t>
            </a:r>
          </a:p>
        </p:txBody>
      </p:sp>
      <p:pic>
        <p:nvPicPr>
          <p:cNvPr id="47110" name="Picture 6" descr="img0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1566863" cy="2520950"/>
          </a:xfrm>
          <a:prstGeom prst="rect">
            <a:avLst/>
          </a:prstGeom>
          <a:noFill/>
        </p:spPr>
      </p:pic>
      <p:pic>
        <p:nvPicPr>
          <p:cNvPr id="47111" name="Picture 7" descr="img093"/>
          <p:cNvPicPr>
            <a:picLocks noChangeAspect="1" noChangeArrowheads="1"/>
          </p:cNvPicPr>
          <p:nvPr/>
        </p:nvPicPr>
        <p:blipFill>
          <a:blip r:embed="rId3" cstate="email">
            <a:lum bright="18000" contrast="18000"/>
          </a:blip>
          <a:srcRect/>
          <a:stretch>
            <a:fillRect/>
          </a:stretch>
        </p:blipFill>
        <p:spPr bwMode="auto">
          <a:xfrm>
            <a:off x="5435600" y="188913"/>
            <a:ext cx="3457575" cy="2266950"/>
          </a:xfrm>
          <a:prstGeom prst="rect">
            <a:avLst/>
          </a:prstGeom>
          <a:noFill/>
        </p:spPr>
      </p:pic>
      <p:pic>
        <p:nvPicPr>
          <p:cNvPr id="47112" name="Picture 8" descr="img094"/>
          <p:cNvPicPr>
            <a:picLocks noChangeAspect="1" noChangeArrowheads="1"/>
          </p:cNvPicPr>
          <p:nvPr/>
        </p:nvPicPr>
        <p:blipFill>
          <a:blip r:embed="rId4" cstate="email">
            <a:lum bright="24000" contrast="18000"/>
          </a:blip>
          <a:srcRect/>
          <a:stretch>
            <a:fillRect/>
          </a:stretch>
        </p:blipFill>
        <p:spPr bwMode="auto">
          <a:xfrm>
            <a:off x="2195513" y="908050"/>
            <a:ext cx="2879725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сканирование0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3709988" cy="4868862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84438" y="260350"/>
            <a:ext cx="5473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Памятник - танк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284663" y="1557338"/>
            <a:ext cx="44656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Танк «Победа» — ровесник Победы, последняя боевая машина военных лет — стоит сегодня на высоком постаменте в городе Челябинске на Комсомольской площади, у стен прославленного завода. В нем навечно запечатлена эпопея героических дней танкостроителей, их подвиг в годы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regions34.ru/images/monuments/monument_091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1763713" y="981075"/>
            <a:ext cx="4824412" cy="3384550"/>
          </a:xfrm>
          <a:noFill/>
          <a:ln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568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Танк Т-34 «Челябинский колхозник»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620713"/>
            <a:ext cx="799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Место расположения: северо-западнее Мамаева кургана (у железной дороги).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50825" y="4705350"/>
            <a:ext cx="86756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«Танк Т-34-18 «Челябинский колхозник» 121-й танковой бригады, ныне 27-й гвардейской, которой командовал полковник Невжинский.</a:t>
            </a:r>
          </a:p>
          <a:p>
            <a:pPr algn="ctr"/>
            <a:r>
              <a:rPr lang="ru-RU" b="1"/>
              <a:t>Ком. танка Канунников</a:t>
            </a:r>
          </a:p>
          <a:p>
            <a:pPr algn="ctr"/>
            <a:r>
              <a:rPr lang="ru-RU" b="1"/>
              <a:t>Мех. водитель Макурин</a:t>
            </a:r>
          </a:p>
          <a:p>
            <a:pPr algn="ctr"/>
            <a:r>
              <a:rPr lang="ru-RU" b="1"/>
              <a:t>Ком. башни Колмогоров</a:t>
            </a:r>
          </a:p>
          <a:p>
            <a:pPr algn="ctr"/>
            <a:r>
              <a:rPr lang="ru-RU" b="1"/>
              <a:t>Радист Семеновых».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908175" y="260350"/>
            <a:ext cx="619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Танк-памятник за рубежом</a:t>
            </a:r>
          </a:p>
        </p:txBody>
      </p:sp>
      <p:pic>
        <p:nvPicPr>
          <p:cNvPr id="48135" name="Picture 7" descr="Т-34-85 памятник Ярославское шоссе конструктору танка Т-34 Кошкину М.И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2708275"/>
            <a:ext cx="482441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79388" y="765175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«Вечным гражданином Праги» назвали чехи наш уральский танк, который возвышается на площади имени Советских танкистов в пражском рабочем районе — Смихове. </a:t>
            </a:r>
          </a:p>
          <a:p>
            <a:pPr algn="ctr"/>
            <a:r>
              <a:rPr lang="ru-RU" sz="2000" b="1"/>
              <a:t>На пьедестале памятника — имена гвардейцев Уральского добровольческого танкового корпуса, погибших в последние дни и минуты войны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4508500"/>
            <a:ext cx="77771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33 раза в суровое лихолетье войны выходил победителем  коллектив завода во Всероссийском социалистическом соревновании, и 33 раза ему вручалось переходящее знамя Государственного комитета обороны (ГКО). Два знамени оставлены навечно</a:t>
            </a:r>
          </a:p>
          <a:p>
            <a:pPr>
              <a:spcBef>
                <a:spcPct val="50000"/>
              </a:spcBef>
            </a:pPr>
            <a:r>
              <a:rPr lang="ru-RU" b="1"/>
              <a:t>    </a:t>
            </a:r>
          </a:p>
        </p:txBody>
      </p:sp>
      <p:pic>
        <p:nvPicPr>
          <p:cNvPr id="19462" name="Picture 6" descr="сканирование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8353425" cy="3925888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3399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егендарный танк Т-34 производства ЧТЗ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>
          <a:xfrm>
            <a:off x="179388" y="404813"/>
            <a:ext cx="3313112" cy="1793875"/>
          </a:xfrm>
          <a:noFill/>
          <a:ln/>
        </p:spPr>
      </p:pic>
      <p:pic>
        <p:nvPicPr>
          <p:cNvPr id="7175" name="Picture 7" descr="тяжелый ИС-3 образца 1945-го производства ЧТЗ"/>
          <p:cNvPicPr>
            <a:picLocks noChangeAspect="1" noChangeArrowheads="1"/>
          </p:cNvPicPr>
          <p:nvPr/>
        </p:nvPicPr>
        <p:blipFill>
          <a:blip r:embed="rId3" cstate="email">
            <a:lum bright="-12000" contrast="24000"/>
          </a:blip>
          <a:srcRect/>
          <a:stretch>
            <a:fillRect/>
          </a:stretch>
        </p:blipFill>
        <p:spPr bwMode="auto">
          <a:xfrm>
            <a:off x="1979613" y="2636838"/>
            <a:ext cx="3384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артсамоход ИСУ-152 производства ЧТЗ"/>
          <p:cNvPicPr>
            <a:picLocks noChangeAspect="1" noChangeArrowheads="1"/>
          </p:cNvPicPr>
          <p:nvPr/>
        </p:nvPicPr>
        <p:blipFill>
          <a:blip r:embed="rId4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5148263" y="4868863"/>
            <a:ext cx="30972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284663" y="404813"/>
            <a:ext cx="4105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Танки из музейной коллекции ЧТЗ стали изюминкой парадов Победы в Челябинске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танки на парад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700213"/>
            <a:ext cx="604996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1188" y="40481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Танки, идущие по главной улице Челябинска,                                - зрелище уникальное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95288" y="2924175"/>
            <a:ext cx="856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 2007 года ежегодно на площадке у парка Победы организуется выставка военной техники - своеобразный военно-патриотический музей под открытым небом</a:t>
            </a:r>
            <a:r>
              <a:rPr lang="ru-RU" b="1"/>
              <a:t> </a:t>
            </a:r>
          </a:p>
        </p:txBody>
      </p:sp>
      <p:pic>
        <p:nvPicPr>
          <p:cNvPr id="44043" name="Picture 11" descr="Музейный комплекс История танка Т-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 descr="Музейный комплекс История танка Т-34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407670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3141663"/>
            <a:ext cx="8604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/>
              <a:t>11 марта 2004 года в Нижнем Тагиле прошла презентация фильма «Легендарный Т-34», снятого на московской киностудии  «Крылья Родины»</a:t>
            </a:r>
          </a:p>
        </p:txBody>
      </p:sp>
      <p:pic>
        <p:nvPicPr>
          <p:cNvPr id="46088" name="Picture 8" descr="Два «танкиста» с ЧТЗ _ Владимир Старцев и Николай Красильн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41751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Музейный комплекс История танка Т-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292600"/>
            <a:ext cx="3059112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79838" y="765175"/>
            <a:ext cx="56896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Пройдут года –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 над веком небывалым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Потомки совершат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свой поздний суд.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Железо назовут они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 Уралом,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И мужество Уралом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 назовут</a:t>
            </a:r>
            <a:endParaRPr lang="ru-RU" sz="1600" b="1"/>
          </a:p>
          <a:p>
            <a:pPr>
              <a:spcBef>
                <a:spcPct val="50000"/>
              </a:spcBef>
            </a:pPr>
            <a:r>
              <a:rPr lang="ru-RU" sz="1600" b="1" i="1"/>
              <a:t>                                                           </a:t>
            </a:r>
            <a:r>
              <a:rPr lang="ru-RU" b="1" i="1"/>
              <a:t>М.Львов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</a:t>
            </a:r>
          </a:p>
        </p:txBody>
      </p:sp>
      <p:pic>
        <p:nvPicPr>
          <p:cNvPr id="28678" name="Picture 6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557338"/>
            <a:ext cx="30099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280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Опытный завод ЧТЗ (в войну завод №100 Наркомтанкопрома) в 1944 году награжден орденом Ленина, орденом Кутузова и орденом Красной звезды за особые заслуги в создании военной техники и достойный вклад в Победу</a:t>
            </a:r>
            <a:r>
              <a:rPr lang="ru-RU" sz="2000"/>
              <a:t> </a:t>
            </a:r>
          </a:p>
          <a:p>
            <a:endParaRPr lang="ru-RU" sz="2000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55650" y="41497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Орден Ленина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867400" y="41497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Орден  Кутузова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916238" y="5876925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Орден Красной звезды</a:t>
            </a:r>
          </a:p>
        </p:txBody>
      </p:sp>
      <p:pic>
        <p:nvPicPr>
          <p:cNvPr id="58376" name="Picture 8" descr="сканирование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205038"/>
            <a:ext cx="1655762" cy="1655762"/>
          </a:xfrm>
          <a:prstGeom prst="rect">
            <a:avLst/>
          </a:prstGeom>
          <a:noFill/>
        </p:spPr>
      </p:pic>
      <p:pic>
        <p:nvPicPr>
          <p:cNvPr id="58377" name="Picture 9" descr="OrderOfKutuzov1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2420938"/>
            <a:ext cx="14351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Order kutuzov1 ri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068638"/>
            <a:ext cx="952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o12bорден Красной звезд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3860800"/>
            <a:ext cx="19050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250" y="328453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.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8175" y="404813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Verdana" pitchFamily="34" charset="0"/>
              </a:rPr>
              <a:t>А всё начиналось так …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067175" y="1125538"/>
            <a:ext cx="4826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 начала октября 1941 года на ЧТЗ стали прибывать оборудование и работники Ленинградского Кировского, Харьковских дизель-моторного и станкостроительного заводов. Позднее - московских заводов «Красный пролетарий», «Динамо» и шлифовальных станков.                                                        С 6 октября 1941 года завод ЧТЗ стал называться Кировским</a:t>
            </a:r>
            <a:r>
              <a:rPr lang="ru-RU" sz="2000"/>
              <a:t> 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pic>
        <p:nvPicPr>
          <p:cNvPr id="10247" name="Picture 7" descr="сканирование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052513"/>
            <a:ext cx="2998787" cy="3887787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68313" y="5084763"/>
            <a:ext cx="53990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Исаак Моисеевич Зальцман.                                                             С октября 1941 года - директор Кировского завода Наркомата танковой промышленности в Челябинске.                            Герой Социалистического труда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148263" y="443706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сканирование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9144000" cy="4824412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00113" y="260350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Завод выпускал могучие тяжёлые танки «КВ» - настоящие стальные крепости на гусеницах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сканирование000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268413"/>
            <a:ext cx="3538537" cy="4752975"/>
          </a:xfrm>
          <a:noFill/>
          <a:ln/>
        </p:spPr>
      </p:pic>
      <p:pic>
        <p:nvPicPr>
          <p:cNvPr id="11269" name="Picture 5" descr="сканирование0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268413"/>
            <a:ext cx="3560763" cy="4321175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86756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Как на поле боя,  челябинские  танкостроители, не считаясь с лишениями, ни днём, ни ночью не покидали своих рабочих мест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651500" y="58054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Цех сборки. 1944 г.</a:t>
            </a:r>
            <a:endParaRPr lang="ru-RU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68313" y="6078538"/>
            <a:ext cx="46799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Установка орудия на боевую машину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42988" y="260350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48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Легендарная «тридцатьчетвёрка»…</a:t>
            </a:r>
          </a:p>
        </p:txBody>
      </p:sp>
      <p:pic>
        <p:nvPicPr>
          <p:cNvPr id="30725" name="Picture 5" descr="сканирование0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844675"/>
            <a:ext cx="6121400" cy="3790950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836613"/>
            <a:ext cx="8820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Челябинские танкостроители сделали технически невозможное возможным. На том же оборудовании в тех же цехах делали две разные боевые  машины и почти в два раза увеличили выпуск танковых дизелей!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84213" y="573405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22 августа 1942 года с бывшего тракторного конвейера сошли первые серийные танки «Т-34»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сканирование000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646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1053</Words>
  <Application>Microsoft Office PowerPoint</Application>
  <PresentationFormat>Экран (4:3)</PresentationFormat>
  <Paragraphs>94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Verdana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scool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29</cp:revision>
  <dcterms:created xsi:type="dcterms:W3CDTF">2010-04-22T10:31:24Z</dcterms:created>
  <dcterms:modified xsi:type="dcterms:W3CDTF">2013-02-05T18:01:51Z</dcterms:modified>
</cp:coreProperties>
</file>