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60" r:id="rId3"/>
    <p:sldId id="261" r:id="rId4"/>
    <p:sldId id="262" r:id="rId5"/>
    <p:sldId id="264" r:id="rId6"/>
    <p:sldId id="279" r:id="rId7"/>
    <p:sldId id="263" r:id="rId8"/>
    <p:sldId id="275" r:id="rId9"/>
    <p:sldId id="258" r:id="rId10"/>
    <p:sldId id="274" r:id="rId11"/>
    <p:sldId id="269" r:id="rId12"/>
    <p:sldId id="27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F569DE"/>
    <a:srgbClr val="666699"/>
    <a:srgbClr val="A50021"/>
    <a:srgbClr val="F0EFE0"/>
    <a:srgbClr val="1F408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82" autoAdjust="0"/>
  </p:normalViewPr>
  <p:slideViewPr>
    <p:cSldViewPr>
      <p:cViewPr varScale="1">
        <p:scale>
          <a:sx n="68" d="100"/>
          <a:sy n="68" d="100"/>
        </p:scale>
        <p:origin x="-7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Picture 7" descr="ANABNR2"/>
          <p:cNvPicPr>
            <a:picLocks noChangeAspect="1" noChangeArrowheads="1"/>
          </p:cNvPicPr>
          <p:nvPr/>
        </p:nvPicPr>
        <p:blipFill>
          <a:blip r:embed="rId2" cstate="email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9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9668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3966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D160E73-4B8E-4FEC-9FF5-B088FDE11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DDC5-1F58-44AA-B952-0A0E7712216E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B601A-75DC-4E79-A5F3-C92C7BD0A806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61C3C-8702-4CF4-A18A-6DABAB182D3C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CA04C-04EB-4A02-B083-27288941ECAC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339B2-F90D-4684-A36E-0C6D2A25F7AA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873C7-6CFF-4E44-8883-8515FEFA1619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E6100-491D-45B5-BC59-0B955864862D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896B2-EC3D-408A-BA06-F0B3A885AAF0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78A92-3733-44FD-98F1-73750BB8CCA3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F6C4-30D3-4361-8E43-7AD928DA02A0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4640-2C8B-43D4-A03B-06D75F067E32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EFFD1-5C69-4376-86CB-9BA5ADF1B72B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5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7" name="Rectangle 26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8" name="Rectangle 27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5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9" name="Rectangle 28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5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8653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38655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8656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1033" name="Picture 33" descr="anabnr2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34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86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85CF14-9F0C-4492-8956-97250174318B}" type="slidenum">
              <a:rPr lang="ru-RU"/>
              <a:pPr>
                <a:defRPr/>
              </a:pPr>
              <a:t>‹#›</a:t>
            </a:fld>
            <a:endParaRPr lang="ru-RU" sz="1400"/>
          </a:p>
        </p:txBody>
      </p:sp>
      <p:sp>
        <p:nvSpPr>
          <p:cNvPr id="538660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8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8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53" grpId="0"/>
      <p:bldP spid="538660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86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866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86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866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86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866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86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866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86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866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86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oopt.info/south.html#ma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oopt.info/astr/bigmap.html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838200"/>
            <a:ext cx="7772400" cy="762000"/>
          </a:xfrm>
        </p:spPr>
        <p:txBody>
          <a:bodyPr/>
          <a:lstStyle/>
          <a:p>
            <a:pPr algn="ctr" eaLnBrk="1" hangingPunct="1"/>
            <a:r>
              <a:rPr lang="ru-RU" sz="5400" b="1" smtClean="0"/>
              <a:t>Заповедники</a:t>
            </a:r>
            <a:r>
              <a:rPr lang="ru-RU" b="1" smtClean="0"/>
              <a:t> </a:t>
            </a:r>
            <a:r>
              <a:rPr lang="ru-RU" sz="5400" b="1" smtClean="0"/>
              <a:t>России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905000"/>
            <a:ext cx="7391400" cy="762000"/>
          </a:xfrm>
        </p:spPr>
        <p:txBody>
          <a:bodyPr/>
          <a:lstStyle/>
          <a:p>
            <a:pPr algn="ctr" eaLnBrk="1" hangingPunct="1"/>
            <a:r>
              <a:rPr lang="ru-RU" sz="4400" b="1" i="1" smtClean="0"/>
              <a:t>Астраханский заповедник</a:t>
            </a:r>
          </a:p>
        </p:txBody>
      </p:sp>
      <p:pic>
        <p:nvPicPr>
          <p:cNvPr id="3076" name="Picture 5" descr="перейти на карту ООПТ округа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3800" y="4581525"/>
            <a:ext cx="28956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2989263" y="223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3078" name="Picture 8" descr="Эмблема Астраханского заповедник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76375" y="4149725"/>
            <a:ext cx="2286000" cy="229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4211638" y="4221163"/>
            <a:ext cx="467995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  <a:latin typeface="Arial" charset="0"/>
              </a:rPr>
              <a:t>Разработала учитель 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  <a:latin typeface="Arial" charset="0"/>
              </a:rPr>
              <a:t>биологии, экологии МБОУ лицея№90 г.Краснодара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  <a:latin typeface="Arial" charset="0"/>
              </a:rPr>
              <a:t>Брезгина О.Э.</a:t>
            </a:r>
            <a:r>
              <a:rPr lang="ru-RU">
                <a:solidFill>
                  <a:srgbClr val="000000"/>
                </a:solidFill>
              </a:rPr>
              <a:t> [265-796-478]</a:t>
            </a:r>
            <a:endParaRPr lang="ru-RU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  <a:latin typeface="Arial" charset="0"/>
              </a:rPr>
              <a:t>2012г.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2291" name="Rectangle 31"/>
          <p:cNvSpPr>
            <a:spLocks noChangeArrowheads="1"/>
          </p:cNvSpPr>
          <p:nvPr/>
        </p:nvSpPr>
        <p:spPr bwMode="auto">
          <a:xfrm>
            <a:off x="533400" y="685800"/>
            <a:ext cx="8229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None/>
            </a:pPr>
            <a:r>
              <a:rPr kumimoji="0" lang="ru-RU" sz="2000" b="1">
                <a:latin typeface="Arial Black" pitchFamily="34" charset="0"/>
              </a:rPr>
              <a:t>     </a:t>
            </a:r>
            <a:r>
              <a:rPr kumimoji="0" lang="ru-RU" sz="2000" b="1">
                <a:latin typeface="Arial Black" pitchFamily="34" charset="0"/>
                <a:cs typeface="Arial" charset="0"/>
              </a:rPr>
              <a:t>В Астраханском заповеднике зарегистрировано 256 видов птиц, из них 97</a:t>
            </a:r>
            <a:r>
              <a:rPr kumimoji="0" lang="ru-RU" sz="2000" b="1">
                <a:latin typeface="Arial Black" pitchFamily="34" charset="0"/>
              </a:rPr>
              <a:t>видов</a:t>
            </a:r>
            <a:r>
              <a:rPr kumimoji="0" lang="ru-RU" sz="2000" b="1">
                <a:latin typeface="Arial Black" pitchFamily="34" charset="0"/>
                <a:cs typeface="Arial" charset="0"/>
              </a:rPr>
              <a:t> на гнездовье, 134</a:t>
            </a:r>
            <a:r>
              <a:rPr kumimoji="0" lang="ru-RU" sz="2000" b="1">
                <a:latin typeface="Arial Black" pitchFamily="34" charset="0"/>
              </a:rPr>
              <a:t>  вида  </a:t>
            </a:r>
            <a:r>
              <a:rPr kumimoji="0" lang="ru-RU" sz="2000" b="1">
                <a:latin typeface="Arial Black" pitchFamily="34" charset="0"/>
                <a:cs typeface="Arial" charset="0"/>
              </a:rPr>
              <a:t> - в период миграции и зимовки и 25</a:t>
            </a:r>
            <a:r>
              <a:rPr kumimoji="0" lang="ru-RU" sz="2000" b="1">
                <a:latin typeface="Arial Black" pitchFamily="34" charset="0"/>
              </a:rPr>
              <a:t>  видов </a:t>
            </a:r>
            <a:r>
              <a:rPr kumimoji="0" lang="ru-RU" sz="2000" b="1">
                <a:latin typeface="Arial Black" pitchFamily="34" charset="0"/>
                <a:cs typeface="Arial" charset="0"/>
              </a:rPr>
              <a:t> - при залетах. </a:t>
            </a:r>
            <a:r>
              <a:rPr kumimoji="0" lang="ru-RU" sz="2000" b="1">
                <a:latin typeface="Arial Black" pitchFamily="34" charset="0"/>
              </a:rPr>
              <a:t> 27 видов занесены в Красную книгу России</a:t>
            </a:r>
          </a:p>
        </p:txBody>
      </p:sp>
      <p:pic>
        <p:nvPicPr>
          <p:cNvPr id="12292" name="Picture 34" descr="x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2057400"/>
            <a:ext cx="4068763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36" descr="x7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105400" y="2057400"/>
            <a:ext cx="3810000" cy="2133600"/>
          </a:xfrm>
          <a:noFill/>
        </p:spPr>
      </p:pic>
      <p:pic>
        <p:nvPicPr>
          <p:cNvPr id="12294" name="Picture 37" descr="Посмотреть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0" y="4267200"/>
            <a:ext cx="25908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71600"/>
            <a:ext cx="7772400" cy="609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000" smtClean="0">
                <a:solidFill>
                  <a:schemeClr val="tx1"/>
                </a:solidFill>
                <a:latin typeface="Arial Black" pitchFamily="34" charset="0"/>
              </a:rPr>
              <a:t>5    видов    рептилий,   в том числе </a:t>
            </a:r>
            <a:r>
              <a:rPr lang="ru-RU" sz="2000" b="1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обитает редкая болотная черепаха.</a:t>
            </a:r>
            <a: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sz="2000" b="1" smtClean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3315" name="Picture 11" descr="Посмотреть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95400" y="1905000"/>
            <a:ext cx="7239000" cy="4505325"/>
          </a:xfrm>
          <a:noFill/>
        </p:spPr>
      </p:pic>
    </p:spTree>
  </p:cSld>
  <p:clrMapOvr>
    <a:masterClrMapping/>
  </p:clrMapOvr>
  <p:transition advTm="7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4191000" cy="5226050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rgbClr val="800000"/>
                </a:solidFill>
              </a:rPr>
              <a:t>     </a:t>
            </a:r>
            <a:r>
              <a:rPr lang="ru-RU" sz="2400" b="1" smtClean="0"/>
              <a:t>Волго-Каспий - это уникальный рыбохозяйственный бассейн, в котором водятся все представители осетровых, являющихся нашим национальным богатством.</a:t>
            </a:r>
            <a:r>
              <a:rPr lang="ru-RU" sz="2400" b="1" smtClean="0">
                <a:solidFill>
                  <a:srgbClr val="800000"/>
                </a:solidFill>
              </a:rPr>
              <a:t> </a:t>
            </a:r>
            <a:r>
              <a:rPr lang="ru-RU" sz="2400" b="1" smtClean="0"/>
              <a:t>Богат этот край и другими ценными породам рыбы. Всего насчитывается  </a:t>
            </a:r>
            <a:r>
              <a:rPr lang="ru-RU" sz="2400" b="1" smtClean="0">
                <a:latin typeface="Arial Black" pitchFamily="34" charset="0"/>
              </a:rPr>
              <a:t>61  вид.</a:t>
            </a:r>
            <a:endParaRPr lang="ru-RU" sz="2400" b="1" smtClean="0"/>
          </a:p>
          <a:p>
            <a:pPr eaLnBrk="1" hangingPunct="1"/>
            <a:endParaRPr lang="ru-RU" sz="2400" b="1" smtClean="0"/>
          </a:p>
        </p:txBody>
      </p:sp>
      <p:pic>
        <p:nvPicPr>
          <p:cNvPr id="14339" name="Picture 21" descr="x22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91000" y="914400"/>
            <a:ext cx="4724400" cy="55626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66800"/>
            <a:ext cx="7772400" cy="533400"/>
          </a:xfrm>
        </p:spPr>
        <p:txBody>
          <a:bodyPr/>
          <a:lstStyle/>
          <a:p>
            <a:pPr eaLnBrk="1" hangingPunct="1"/>
            <a:r>
              <a:rPr lang="ru-RU" smtClean="0"/>
              <a:t>Географическое положение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2057400"/>
            <a:ext cx="41910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solidFill>
                  <a:srgbClr val="000000"/>
                </a:solidFill>
                <a:latin typeface="Arial" charset="0"/>
              </a:rPr>
              <a:t>         Заповедник расположен  в низовьях дельты Волги, на территории Камызякского и Володарского районов Астраханской области.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solidFill>
                  <a:srgbClr val="000000"/>
                </a:solidFill>
                <a:latin typeface="Arial" charset="0"/>
              </a:rPr>
              <a:t>        Площадь заповедника составляет </a:t>
            </a:r>
            <a:r>
              <a:rPr lang="ru-RU" sz="2400" smtClean="0">
                <a:solidFill>
                  <a:srgbClr val="000000"/>
                </a:solidFill>
                <a:latin typeface="Arial" charset="0"/>
                <a:cs typeface="Arial" charset="0"/>
              </a:rPr>
              <a:t>67 917 га, в том числе 11 298 га - морская акватория.</a:t>
            </a:r>
          </a:p>
        </p:txBody>
      </p:sp>
      <p:grpSp>
        <p:nvGrpSpPr>
          <p:cNvPr id="4100" name="Group 8"/>
          <p:cNvGrpSpPr>
            <a:grpSpLocks/>
          </p:cNvGrpSpPr>
          <p:nvPr/>
        </p:nvGrpSpPr>
        <p:grpSpPr bwMode="auto">
          <a:xfrm>
            <a:off x="3108325" y="2073275"/>
            <a:ext cx="2927350" cy="2713038"/>
            <a:chOff x="0" y="0"/>
            <a:chExt cx="1844" cy="1709"/>
          </a:xfrm>
        </p:grpSpPr>
        <p:sp>
          <p:nvSpPr>
            <p:cNvPr id="410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328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4103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1844" cy="1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>
                  <a:solidFill>
                    <a:srgbClr val="000000"/>
                  </a:solidFill>
                  <a:latin typeface="Arial" charset="0"/>
                  <a:hlinkClick r:id="rId2"/>
                </a:rPr>
                <a:t>  </a:t>
              </a:r>
              <a:r>
                <a:rPr lang="en-US" sz="16400">
                  <a:solidFill>
                    <a:srgbClr val="000000"/>
                  </a:solidFill>
                  <a:latin typeface="Arial" charset="0"/>
                </a:rPr>
                <a:t> </a:t>
              </a:r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                                                                                             </a:t>
              </a:r>
            </a:p>
          </p:txBody>
        </p:sp>
      </p:grpSp>
      <p:pic>
        <p:nvPicPr>
          <p:cNvPr id="4101" name="Picture 9" descr="увеличить карту ООПТ">
            <a:hlinkClick r:id="rId2"/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62000" y="2057400"/>
            <a:ext cx="4191000" cy="4049713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685800"/>
          </a:xfrm>
        </p:spPr>
        <p:txBody>
          <a:bodyPr/>
          <a:lstStyle/>
          <a:p>
            <a:pPr eaLnBrk="1" hangingPunct="1"/>
            <a:r>
              <a:rPr lang="ru-RU" smtClean="0"/>
              <a:t>История создания заповедника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752600"/>
            <a:ext cx="4800600" cy="4876800"/>
          </a:xfrm>
        </p:spPr>
        <p:txBody>
          <a:bodyPr/>
          <a:lstStyle/>
          <a:p>
            <a:pPr eaLnBrk="1" hangingPunct="1"/>
            <a:endParaRPr lang="ru-RU" sz="120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1200" smtClean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ru-RU" sz="1500" smtClean="0">
                <a:solidFill>
                  <a:srgbClr val="000000"/>
                </a:solidFill>
                <a:latin typeface="Arial" charset="0"/>
                <a:cs typeface="Arial" charset="0"/>
              </a:rPr>
              <a:t>Первый советский заповедник — Астраханский — был учрежден </a:t>
            </a:r>
            <a:r>
              <a:rPr lang="ru-RU" sz="1500" smtClean="0">
                <a:solidFill>
                  <a:srgbClr val="000000"/>
                </a:solidFill>
                <a:latin typeface="Arial" charset="0"/>
              </a:rPr>
              <a:t>11 апреля  </a:t>
            </a:r>
            <a:r>
              <a:rPr lang="ru-RU" sz="1500" smtClean="0">
                <a:solidFill>
                  <a:srgbClr val="000000"/>
                </a:solidFill>
                <a:latin typeface="Arial" charset="0"/>
                <a:cs typeface="Arial" charset="0"/>
              </a:rPr>
              <a:t>1919 г. </a:t>
            </a:r>
            <a:r>
              <a:rPr lang="ru-RU" sz="1500" smtClean="0">
                <a:solidFill>
                  <a:srgbClr val="000000"/>
                </a:solidFill>
                <a:latin typeface="Arial" charset="0"/>
              </a:rPr>
              <a:t>решением общественной Ученой Комиссии при Астраханском университете  </a:t>
            </a:r>
            <a:r>
              <a:rPr lang="ru-RU" sz="1500" smtClean="0">
                <a:solidFill>
                  <a:srgbClr val="000000"/>
                </a:solidFill>
                <a:latin typeface="Arial" charset="0"/>
                <a:cs typeface="Arial" charset="0"/>
              </a:rPr>
              <a:t>при личном участии Владимира Ильича Ленина.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500" smtClean="0">
                <a:solidFill>
                  <a:srgbClr val="000000"/>
                </a:solidFill>
                <a:latin typeface="Arial" charset="0"/>
              </a:rPr>
              <a:t>              </a:t>
            </a:r>
            <a:r>
              <a:rPr lang="ru-RU" sz="1500" smtClean="0">
                <a:solidFill>
                  <a:srgbClr val="000000"/>
                </a:solidFill>
                <a:latin typeface="Arial" charset="0"/>
                <a:cs typeface="Arial" charset="0"/>
              </a:rPr>
              <a:t>За большую научную и природоохранительную работу в марте 1969 г. Астраханскому заповеднику присвоено имя В.И. Ленина. </a:t>
            </a:r>
            <a:endParaRPr lang="ru-RU" sz="150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1500" smtClean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ru-RU" sz="1500" smtClean="0">
                <a:solidFill>
                  <a:srgbClr val="000000"/>
                </a:solidFill>
                <a:latin typeface="Arial" charset="0"/>
                <a:cs typeface="Arial" charset="0"/>
              </a:rPr>
              <a:t>В январе 1971 г. за успехи, достигнутые в работе по изучению и сохранению природного комплекса дельты Волги, заповедник награжден орденом Трудового Красного Знамени.</a:t>
            </a:r>
            <a:endParaRPr lang="ru-RU" sz="1500" smtClean="0">
              <a:solidFill>
                <a:srgbClr val="000000"/>
              </a:solidFill>
              <a:latin typeface="Arial" charset="0"/>
            </a:endParaRPr>
          </a:p>
          <a:p>
            <a:pPr eaLnBrk="1" hangingPunct="1"/>
            <a:r>
              <a:rPr lang="ru-RU" sz="1500" smtClean="0">
                <a:solidFill>
                  <a:srgbClr val="000000"/>
                </a:solidFill>
                <a:latin typeface="Arial" charset="0"/>
              </a:rPr>
              <a:t>  </a:t>
            </a:r>
          </a:p>
        </p:txBody>
      </p:sp>
      <p:pic>
        <p:nvPicPr>
          <p:cNvPr id="5124" name="Picture 7" descr="240x161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62000" y="2057400"/>
            <a:ext cx="3810000" cy="38100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685800"/>
          </a:xfrm>
        </p:spPr>
        <p:txBody>
          <a:bodyPr/>
          <a:lstStyle/>
          <a:p>
            <a:pPr algn="ctr" eaLnBrk="1" hangingPunct="1"/>
            <a:r>
              <a:rPr lang="ru-RU" smtClean="0"/>
              <a:t>Цель создания заповедника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268413"/>
            <a:ext cx="4267200" cy="5181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400" smtClean="0">
                <a:solidFill>
                  <a:srgbClr val="000000"/>
                </a:solidFill>
                <a:latin typeface="Arial" charset="0"/>
              </a:rPr>
              <a:t>                  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Arial" charset="0"/>
              </a:rPr>
              <a:t>Природа дельты Волги была глубоко нарушена в результате роста населения, освоения новых земель и безудержной хищнической эксплуатации многих природных богатств. Увеличение числа хуторов и выпас скота в местах их расположения привели к резкой деградации растительного покрова. Местами даже появились голые пески. Но особенно пострадали животные.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1400" smtClean="0">
                <a:solidFill>
                  <a:srgbClr val="000000"/>
                </a:solidFill>
                <a:latin typeface="Arial" charset="0"/>
              </a:rPr>
              <a:t>             Сохранение и накопление природных ресурсов и генетических фондов устья Волги и побережья Каспия, а также исследование динамики дельтообразования и жизни ее ценозов в целях освоения природных производительных сил дельты и охраны мест гнездования и перелета водоплавающей птицы, рыбных перестилищ, рыбных ям, а также редких растений - лотоса, чилима и других</a:t>
            </a:r>
            <a:r>
              <a:rPr lang="ru-RU" sz="1800" smtClean="0">
                <a:solidFill>
                  <a:srgbClr val="000000"/>
                </a:solidFill>
                <a:latin typeface="Arial" charset="0"/>
              </a:rPr>
              <a:t>.</a:t>
            </a:r>
          </a:p>
        </p:txBody>
      </p:sp>
      <p:pic>
        <p:nvPicPr>
          <p:cNvPr id="6148" name="Picture 7" descr="150x16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447800"/>
            <a:ext cx="2101850" cy="2286000"/>
          </a:xfrm>
          <a:noFill/>
        </p:spPr>
      </p:pic>
      <p:pic>
        <p:nvPicPr>
          <p:cNvPr id="6149" name="Picture 9" descr="Посмотреть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71600" y="4038600"/>
            <a:ext cx="3124200" cy="2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WordArt 10"/>
          <p:cNvSpPr>
            <a:spLocks noChangeArrowheads="1" noChangeShapeType="1" noTextEdit="1"/>
          </p:cNvSpPr>
          <p:nvPr/>
        </p:nvSpPr>
        <p:spPr bwMode="auto">
          <a:xfrm>
            <a:off x="1979613" y="6308725"/>
            <a:ext cx="1219200" cy="144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лотос</a:t>
            </a:r>
          </a:p>
        </p:txBody>
      </p:sp>
      <p:sp>
        <p:nvSpPr>
          <p:cNvPr id="6151" name="WordArt 11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10287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орел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pPr algn="ctr" eaLnBrk="1" hangingPunct="1"/>
            <a:r>
              <a:rPr lang="ru-RU" smtClean="0"/>
              <a:t>Растительный	 мир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just" eaLnBrk="1" hangingPunct="1"/>
            <a:r>
              <a:rPr lang="ru-RU" sz="1300" smtClean="0">
                <a:solidFill>
                  <a:srgbClr val="000000"/>
                </a:solidFill>
                <a:latin typeface="Arial" charset="0"/>
              </a:rPr>
              <a:t>          </a:t>
            </a:r>
            <a:r>
              <a:rPr lang="ru-RU" sz="2000" smtClean="0">
                <a:solidFill>
                  <a:srgbClr val="000000"/>
                </a:solidFill>
                <a:latin typeface="Arial Black" pitchFamily="34" charset="0"/>
                <a:cs typeface="Arial" charset="0"/>
              </a:rPr>
              <a:t>Сотни рукавов великой русской реки Волги несут свои воды в Каспийское море. С высоты птичьего полета волжская дельта выглядит как царство островов, больших и малых, покрытых зеленью трав и кустарников. </a:t>
            </a:r>
            <a:endParaRPr lang="ru-RU" sz="2000" smtClean="0">
              <a:solidFill>
                <a:srgbClr val="000000"/>
              </a:solidFill>
              <a:latin typeface="Arial Black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sz="2000" smtClean="0">
                <a:solidFill>
                  <a:srgbClr val="000000"/>
                </a:solidFill>
                <a:latin typeface="Arial Black" pitchFamily="34" charset="0"/>
              </a:rPr>
              <a:t>    </a:t>
            </a:r>
          </a:p>
        </p:txBody>
      </p:sp>
      <p:pic>
        <p:nvPicPr>
          <p:cNvPr id="7172" name="Picture 12" descr="x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1600200"/>
            <a:ext cx="396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524000"/>
            <a:ext cx="3810000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rgbClr val="000000"/>
                </a:solidFill>
                <a:latin typeface="Arial Black" pitchFamily="34" charset="0"/>
                <a:cs typeface="Arial" charset="0"/>
              </a:rPr>
              <a:t>Растительность островов своеобразна: галерейные леса из белой ивы над бесчисленными протоками, сплошные заросли тростника высотой до 6 м создают непроходимую стену, скрывающую от любопытных глаз своих обитателей</a:t>
            </a:r>
            <a:r>
              <a:rPr lang="ru-RU" sz="2400" smtClean="0">
                <a:solidFill>
                  <a:srgbClr val="000000"/>
                </a:solidFill>
                <a:latin typeface="Arial Black" pitchFamily="34" charset="0"/>
              </a:rPr>
              <a:t>.</a:t>
            </a:r>
          </a:p>
        </p:txBody>
      </p:sp>
      <p:pic>
        <p:nvPicPr>
          <p:cNvPr id="8195" name="Picture 5" descr="x12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447800"/>
            <a:ext cx="4191000" cy="41910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"/>
          <p:cNvSpPr>
            <a:spLocks noGrp="1" noChangeArrowheads="1"/>
          </p:cNvSpPr>
          <p:nvPr>
            <p:ph type="title"/>
          </p:nvPr>
        </p:nvSpPr>
        <p:spPr>
          <a:xfrm>
            <a:off x="1066800" y="1066800"/>
            <a:ext cx="7772400" cy="762000"/>
          </a:xfrm>
        </p:spPr>
        <p:txBody>
          <a:bodyPr/>
          <a:lstStyle/>
          <a:p>
            <a:pPr eaLnBrk="1" hangingPunct="1"/>
            <a:r>
              <a:rPr lang="ru-RU" sz="2400" b="1" smtClean="0">
                <a:latin typeface="Arial Black" pitchFamily="34" charset="0"/>
              </a:rPr>
              <a:t>В составе флоры 293 вида растений</a:t>
            </a:r>
          </a:p>
        </p:txBody>
      </p:sp>
      <p:pic>
        <p:nvPicPr>
          <p:cNvPr id="9219" name="Picture 11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62000" y="2362200"/>
            <a:ext cx="4191000" cy="3017838"/>
          </a:xfrm>
        </p:spPr>
      </p:pic>
      <p:sp>
        <p:nvSpPr>
          <p:cNvPr id="9220" name="Rectangle 12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 </a:t>
            </a:r>
          </a:p>
          <a:p>
            <a:pPr eaLnBrk="1" hangingPunct="1"/>
            <a:endParaRPr lang="ru-RU" sz="2800" smtClean="0"/>
          </a:p>
        </p:txBody>
      </p:sp>
      <p:pic>
        <p:nvPicPr>
          <p:cNvPr id="9221" name="Picture 8" descr="x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81600" y="2438400"/>
            <a:ext cx="3581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13"/>
          <p:cNvSpPr>
            <a:spLocks noChangeArrowheads="1" noChangeShapeType="1" noTextEdit="1"/>
          </p:cNvSpPr>
          <p:nvPr/>
        </p:nvSpPr>
        <p:spPr bwMode="auto">
          <a:xfrm>
            <a:off x="3124200" y="5715000"/>
            <a:ext cx="33528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i="1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569DE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лотос розовый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533400"/>
          </a:xfrm>
        </p:spPr>
        <p:txBody>
          <a:bodyPr/>
          <a:lstStyle/>
          <a:p>
            <a:pPr eaLnBrk="1" hangingPunct="1"/>
            <a:r>
              <a:rPr lang="ru-RU" sz="5400" smtClean="0"/>
              <a:t>астраханские тюльпаны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10244" name="Picture 13" descr="Посмотреть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24000" y="1447800"/>
            <a:ext cx="5562600" cy="4929188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762000"/>
            <a:ext cx="5410200" cy="609600"/>
          </a:xfrm>
        </p:spPr>
        <p:txBody>
          <a:bodyPr/>
          <a:lstStyle/>
          <a:p>
            <a:pPr eaLnBrk="1" hangingPunct="1"/>
            <a:r>
              <a:rPr lang="ru-RU" smtClean="0"/>
              <a:t>Животный мир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371600"/>
            <a:ext cx="80772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rgbClr val="000000"/>
                </a:solidFill>
                <a:latin typeface="Arial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200" b="1" smtClean="0">
                <a:latin typeface="Arial Black" pitchFamily="34" charset="0"/>
              </a:rPr>
              <a:t>           </a:t>
            </a:r>
            <a:r>
              <a:rPr lang="ru-RU" sz="2000" b="1" smtClean="0">
                <a:latin typeface="Arial Black" pitchFamily="34" charset="0"/>
              </a:rPr>
              <a:t>В заповеднике обитают обитают 27 видов млекопитающих</a:t>
            </a:r>
            <a:endParaRPr lang="ru-RU" sz="20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-1447800" y="5105400"/>
            <a:ext cx="803275" cy="268288"/>
          </a:xfrm>
          <a:prstGeom prst="rect">
            <a:avLst/>
          </a:prstGeom>
          <a:solidFill>
            <a:srgbClr val="888888"/>
          </a:solidFill>
          <a:ln w="9525">
            <a:noFill/>
            <a:miter lim="800000"/>
            <a:headEnd/>
            <a:tailEnd/>
          </a:ln>
        </p:spPr>
        <p:txBody>
          <a:bodyPr lIns="158700" tIns="0" rIns="223767" bIns="0">
            <a:spAutoFit/>
          </a:bodyPr>
          <a:lstStyle/>
          <a:p>
            <a:endParaRPr lang="ru-RU"/>
          </a:p>
        </p:txBody>
      </p:sp>
      <p:sp>
        <p:nvSpPr>
          <p:cNvPr id="11269" name="Rectangle 9"/>
          <p:cNvSpPr>
            <a:spLocks noChangeArrowheads="1"/>
          </p:cNvSpPr>
          <p:nvPr/>
        </p:nvSpPr>
        <p:spPr bwMode="auto">
          <a:xfrm>
            <a:off x="-1588" y="3346450"/>
            <a:ext cx="803276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58700" tIns="0" rIns="223767" bIns="0">
            <a:spAutoFit/>
          </a:bodyPr>
          <a:lstStyle/>
          <a:p>
            <a:pPr algn="r" fontAlgn="t"/>
            <a:r>
              <a:rPr lang="en-US" sz="10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endParaRPr lang="en-US"/>
          </a:p>
        </p:txBody>
      </p:sp>
      <p:grpSp>
        <p:nvGrpSpPr>
          <p:cNvPr id="11270" name="Group 11"/>
          <p:cNvGrpSpPr>
            <a:grpSpLocks/>
          </p:cNvGrpSpPr>
          <p:nvPr/>
        </p:nvGrpSpPr>
        <p:grpSpPr bwMode="auto">
          <a:xfrm>
            <a:off x="-3175" y="609600"/>
            <a:ext cx="9147175" cy="206375"/>
            <a:chOff x="0" y="-28"/>
            <a:chExt cx="5762" cy="130"/>
          </a:xfrm>
        </p:grpSpPr>
        <p:sp>
          <p:nvSpPr>
            <p:cNvPr id="11273" name="Rectangle 5"/>
            <p:cNvSpPr>
              <a:spLocks noChangeArrowheads="1"/>
            </p:cNvSpPr>
            <p:nvPr/>
          </p:nvSpPr>
          <p:spPr bwMode="auto">
            <a:xfrm>
              <a:off x="39" y="0"/>
              <a:ext cx="5684" cy="79"/>
            </a:xfrm>
            <a:prstGeom prst="rect">
              <a:avLst/>
            </a:prstGeom>
            <a:solidFill>
              <a:srgbClr val="E8E9EC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ru-RU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0" y="-28"/>
              <a:ext cx="5762" cy="130"/>
            </a:xfrm>
            <a:prstGeom prst="rect">
              <a:avLst/>
            </a:prstGeom>
            <a:noFill/>
            <a:ln w="7">
              <a:solidFill>
                <a:srgbClr val="A0A0A0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pic>
        <p:nvPicPr>
          <p:cNvPr id="570389" name="Picture 21" descr="Посмотрет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2590800"/>
            <a:ext cx="426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23" descr="x9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57800" y="2667000"/>
            <a:ext cx="3476625" cy="36576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рирода">
  <a:themeElements>
    <a:clrScheme name="Природа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Природ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рирода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ирода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ирода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ирода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ирода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Designs\Природа.pot</Template>
  <TotalTime>235</TotalTime>
  <Words>417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Wingdings</vt:lpstr>
      <vt:lpstr>Calibri</vt:lpstr>
      <vt:lpstr>Arial Black</vt:lpstr>
      <vt:lpstr>Природа</vt:lpstr>
      <vt:lpstr>Заповедники России</vt:lpstr>
      <vt:lpstr>Географическое положение</vt:lpstr>
      <vt:lpstr>История создания заповедника</vt:lpstr>
      <vt:lpstr>Цель создания заповедника</vt:lpstr>
      <vt:lpstr>Растительный  мир</vt:lpstr>
      <vt:lpstr>Слайд 6</vt:lpstr>
      <vt:lpstr>В составе флоры 293 вида растений</vt:lpstr>
      <vt:lpstr>астраханские тюльпаны</vt:lpstr>
      <vt:lpstr>Животный мир</vt:lpstr>
      <vt:lpstr>Слайд 10</vt:lpstr>
      <vt:lpstr>   5    видов    рептилий,   в том числе обитает редкая болотная черепаха. </vt:lpstr>
      <vt:lpstr>Слайд 12</vt:lpstr>
    </vt:vector>
  </TitlesOfParts>
  <Company>МУП Бельская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XXX</dc:creator>
  <cp:lastModifiedBy>revaz</cp:lastModifiedBy>
  <cp:revision>23</cp:revision>
  <cp:lastPrinted>1601-01-01T00:00:00Z</cp:lastPrinted>
  <dcterms:created xsi:type="dcterms:W3CDTF">2007-01-19T10:33:51Z</dcterms:created>
  <dcterms:modified xsi:type="dcterms:W3CDTF">2013-02-27T15:58:41Z</dcterms:modified>
</cp:coreProperties>
</file>