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4" r:id="rId3"/>
    <p:sldId id="257" r:id="rId4"/>
    <p:sldId id="285" r:id="rId5"/>
    <p:sldId id="274" r:id="rId6"/>
    <p:sldId id="286" r:id="rId7"/>
    <p:sldId id="288" r:id="rId8"/>
    <p:sldId id="275" r:id="rId9"/>
    <p:sldId id="287" r:id="rId10"/>
    <p:sldId id="276" r:id="rId11"/>
    <p:sldId id="277" r:id="rId12"/>
    <p:sldId id="280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B3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24" autoAdjust="0"/>
  </p:normalViewPr>
  <p:slideViewPr>
    <p:cSldViewPr>
      <p:cViewPr varScale="1">
        <p:scale>
          <a:sx n="68" d="100"/>
          <a:sy n="68" d="100"/>
        </p:scale>
        <p:origin x="-7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2007 г.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Я встречаю учителя доброжелательно</c:v>
                </c:pt>
                <c:pt idx="1">
                  <c:v>Я охотно работаю на уроке</c:v>
                </c:pt>
                <c:pt idx="2">
                  <c:v>Мне понятны цели моей деятельности</c:v>
                </c:pt>
                <c:pt idx="3">
                  <c:v>Уважительно ли к тебе относится учитель?</c:v>
                </c:pt>
                <c:pt idx="4">
                  <c:v>Я понимаю объяснения учителя</c:v>
                </c:pt>
                <c:pt idx="5">
                  <c:v>Удовлетворяют ли тебя знания, приобретенные на уроке?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0.78</c:v>
                </c:pt>
                <c:pt idx="1">
                  <c:v>0.8</c:v>
                </c:pt>
                <c:pt idx="2">
                  <c:v>0.85000000000000064</c:v>
                </c:pt>
                <c:pt idx="3">
                  <c:v>0.81</c:v>
                </c:pt>
                <c:pt idx="4">
                  <c:v>0.86000000000000065</c:v>
                </c:pt>
                <c:pt idx="5">
                  <c:v>0.84000000000000064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 г.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Я встречаю учителя доброжелательно</c:v>
                </c:pt>
                <c:pt idx="1">
                  <c:v>Я охотно работаю на уроке</c:v>
                </c:pt>
                <c:pt idx="2">
                  <c:v>Мне понятны цели моей деятельности</c:v>
                </c:pt>
                <c:pt idx="3">
                  <c:v>Уважительно ли к тебе относится учитель?</c:v>
                </c:pt>
                <c:pt idx="4">
                  <c:v>Я понимаю объяснения учителя</c:v>
                </c:pt>
                <c:pt idx="5">
                  <c:v>Удовлетворяют ли тебя знания, приобретенные на уроке?</c:v>
                </c:pt>
              </c:strCache>
            </c:strRef>
          </c:cat>
          <c:val>
            <c:numRef>
              <c:f>Лист1!$C$2:$C$7</c:f>
              <c:numCache>
                <c:formatCode>0%</c:formatCode>
                <c:ptCount val="6"/>
                <c:pt idx="0">
                  <c:v>0.87000000000000077</c:v>
                </c:pt>
                <c:pt idx="1">
                  <c:v>0.85000000000000064</c:v>
                </c:pt>
                <c:pt idx="2">
                  <c:v>0.87000000000000077</c:v>
                </c:pt>
                <c:pt idx="3">
                  <c:v>0.87000000000000077</c:v>
                </c:pt>
                <c:pt idx="4">
                  <c:v>0.87000000000000077</c:v>
                </c:pt>
                <c:pt idx="5">
                  <c:v>0.86000000000000065</c:v>
                </c:pt>
              </c:numCache>
            </c:numRef>
          </c:val>
        </c:ser>
        <c:axId val="77214464"/>
        <c:axId val="77216000"/>
      </c:barChart>
      <c:catAx>
        <c:axId val="77214464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 baseline="0"/>
            </a:pPr>
            <a:endParaRPr lang="ru-RU"/>
          </a:p>
        </c:txPr>
        <c:crossAx val="77216000"/>
        <c:crosses val="autoZero"/>
        <c:auto val="1"/>
        <c:lblAlgn val="ctr"/>
        <c:lblOffset val="100"/>
      </c:catAx>
      <c:valAx>
        <c:axId val="77216000"/>
        <c:scaling>
          <c:orientation val="minMax"/>
        </c:scaling>
        <c:axPos val="l"/>
        <c:majorGridlines/>
        <c:numFmt formatCode="0%" sourceLinked="1"/>
        <c:tickLblPos val="nextTo"/>
        <c:crossAx val="77214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41739574219856"/>
          <c:y val="0.6260387015978699"/>
          <c:w val="0.12995297462817137"/>
          <c:h val="0.10148249112951208"/>
        </c:manualLayout>
      </c:layout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3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s1436.vkontakte.ru/g2786730/a_74900fd7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92696"/>
            <a:ext cx="8568952" cy="415498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4400" b="1" cap="small" dirty="0" smtClean="0">
                <a:latin typeface="Times New Roman" pitchFamily="18" charset="0"/>
                <a:cs typeface="Times New Roman" pitchFamily="18" charset="0"/>
              </a:rPr>
              <a:t>Может ли </a:t>
            </a:r>
            <a:r>
              <a:rPr lang="ru-RU" sz="4400" b="1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несовпадение биологических основ личности </a:t>
            </a:r>
          </a:p>
          <a:p>
            <a:pPr algn="ctr"/>
            <a:r>
              <a:rPr lang="ru-RU" sz="4400" b="1" cap="small" dirty="0" smtClean="0">
                <a:latin typeface="Times New Roman" pitchFamily="18" charset="0"/>
                <a:cs typeface="Times New Roman" pitchFamily="18" charset="0"/>
              </a:rPr>
              <a:t>учителя и ученика</a:t>
            </a:r>
          </a:p>
          <a:p>
            <a:pPr algn="ctr"/>
            <a:r>
              <a:rPr lang="ru-RU" sz="4400" b="1" cap="small" dirty="0" smtClean="0">
                <a:latin typeface="Times New Roman" pitchFamily="18" charset="0"/>
                <a:cs typeface="Times New Roman" pitchFamily="18" charset="0"/>
              </a:rPr>
              <a:t> влиять на </a:t>
            </a:r>
            <a:r>
              <a:rPr lang="ru-RU" sz="4400" b="1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качество обучения</a:t>
            </a:r>
            <a:r>
              <a:rPr lang="ru-RU" sz="4400" b="1" cap="small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cap="sm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Учитель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00" y="2285992"/>
            <a:ext cx="4428000" cy="2572606"/>
          </a:xfrm>
          <a:prstGeom prst="rect">
            <a:avLst/>
          </a:prstGeom>
        </p:spPr>
      </p:pic>
      <p:pic>
        <p:nvPicPr>
          <p:cNvPr id="13" name="Рисунок 12" descr="Ученик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2040" y="3501007"/>
            <a:ext cx="4788000" cy="31280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429256" y="1643050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2924944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Учащиеся 10-11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ТЕМПЕРАМЕНТ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188640"/>
            <a:ext cx="8229600" cy="114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ЭКСТРАВЕРТИРОВАННОСТЬ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4" descr="Учителя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857364"/>
            <a:ext cx="4860000" cy="2598472"/>
          </a:xfrm>
          <a:prstGeom prst="rect">
            <a:avLst/>
          </a:prstGeom>
        </p:spPr>
      </p:pic>
      <p:pic>
        <p:nvPicPr>
          <p:cNvPr id="6" name="Рисунок 5" descr="Ученик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4488" y="3861048"/>
            <a:ext cx="5040000" cy="29049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1357298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66" y="3286124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Учащиеся 10-11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0214" y="332656"/>
            <a:ext cx="8673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Учитель глазами ученика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755576" y="1268760"/>
          <a:ext cx="79928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1349694">
            <a:off x="-407420" y="2187719"/>
            <a:ext cx="9187332" cy="288261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scadeUp">
              <a:avLst/>
            </a:prstTxWarp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 за </a:t>
            </a:r>
          </a:p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внимание!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УРОКА: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ПРЕДСТАВЛЕНИЯ О</a:t>
            </a:r>
          </a:p>
          <a:p>
            <a:pPr marL="0" indent="0" algn="ctr">
              <a:lnSpc>
                <a:spcPct val="140000"/>
              </a:lnSpc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БИОЛОГИЧЕСКИХ ОСНОВАХ ЛИЧНОСТИ</a:t>
            </a:r>
          </a:p>
          <a:p>
            <a:pPr marL="0" indent="0" algn="just">
              <a:lnSpc>
                <a:spcPct val="14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999156">
            <a:off x="2232054" y="3178010"/>
            <a:ext cx="50006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357686" y="3643314"/>
            <a:ext cx="50006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9397843">
            <a:off x="6600062" y="3401505"/>
            <a:ext cx="50006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 rot="1123351">
            <a:off x="92747" y="4500618"/>
            <a:ext cx="3320947" cy="114300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ВОСПРИЯТИЕ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2714612" y="5572140"/>
            <a:ext cx="3714776" cy="114300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ТЕМПЕРАМЕНТ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 rot="20778031">
            <a:off x="6019600" y="4781495"/>
            <a:ext cx="3139345" cy="114300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МЫШЛЕНИЕ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36"/>
            <a:ext cx="8229600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БИОЛОГИЧЕСКИЕ ОСНОВЫ ЛИЧНОСТИ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85992"/>
            <a:ext cx="2828916" cy="2114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Визуал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Кинестетик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Аудиал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Сложный тип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929322" y="2214554"/>
            <a:ext cx="3043230" cy="2114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Левополушарный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Правополушарный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Смешанный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Интегрированный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500430" y="4743448"/>
            <a:ext cx="2828916" cy="2114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Меланхолик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Холерик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Сангвиник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Флегматик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00174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 восприятия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0826" y="1500174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 мышления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64" y="4214818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 темперамента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ВОСПРИЯТИЕ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Это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целостное отражение предметов и явлений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окружающей нас действительности, при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непосредственном воздействие на органы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чувств.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27146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ВИЗУАЛЫ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407194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АУДИАЛЫ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8" y="528638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КИНЕСТЕТИКИ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-main-pic" descr="Картинка 45 из 201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3286124"/>
            <a:ext cx="2268000" cy="221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ContrastingLeftFacing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Учителя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857364"/>
            <a:ext cx="4500000" cy="2521905"/>
          </a:xfrm>
          <a:prstGeom prst="rect">
            <a:avLst/>
          </a:prstGeom>
        </p:spPr>
      </p:pic>
      <p:pic>
        <p:nvPicPr>
          <p:cNvPr id="7" name="Рисунок 6" descr="Ученики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3994184"/>
            <a:ext cx="4500000" cy="278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5786" y="1285860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9992" y="3471391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Учащиеся 10-11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28596" y="142852"/>
            <a:ext cx="8229600" cy="114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ВОСПРИЯТИЕ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МЫШЛЕНИЕ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7290" y="1357298"/>
            <a:ext cx="6644238" cy="498317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714348" y="1785926"/>
            <a:ext cx="582211" cy="4067524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логическое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43900" y="1239090"/>
            <a:ext cx="582211" cy="5618910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художественное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8573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Тип мышления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00174"/>
            <a:ext cx="378621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Смешанная стратегия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мышления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зависимости от ситуации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используют то правополушарное, то левополушарное мышление.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6282" y="1428736"/>
            <a:ext cx="43577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Интегрированная стратегия 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мышления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одновременно и одинаково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сильно работают два полушария.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Полушарии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2786058"/>
            <a:ext cx="3357586" cy="388620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МЫШЛЕНИЕ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Учителя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714488"/>
            <a:ext cx="4680000" cy="2903185"/>
          </a:xfrm>
          <a:prstGeom prst="rect">
            <a:avLst/>
          </a:prstGeom>
        </p:spPr>
      </p:pic>
      <p:pic>
        <p:nvPicPr>
          <p:cNvPr id="8" name="Рисунок 7" descr="Ученики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861048"/>
            <a:ext cx="4680000" cy="29531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500174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60032" y="3284984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Учащиеся 10-11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57200" y="285736"/>
            <a:ext cx="8229600" cy="114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ТИП МЫШЛЕНИЯ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Флегматик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4286256"/>
            <a:ext cx="1390650" cy="1419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isometricOffAxis2Left"/>
            <a:lightRig rig="threePt" dir="t"/>
          </a:scene3d>
        </p:spPr>
      </p:pic>
      <p:pic>
        <p:nvPicPr>
          <p:cNvPr id="5" name="Рисунок 4" descr="Сангвиник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2396" y="4714884"/>
            <a:ext cx="1148400" cy="118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isometricOffAxis1Right"/>
            <a:lightRig rig="threePt" dir="t"/>
          </a:scene3d>
        </p:spPr>
      </p:pic>
      <p:pic>
        <p:nvPicPr>
          <p:cNvPr id="6" name="Рисунок 5" descr="Холерик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0958" y="1571612"/>
            <a:ext cx="1196307" cy="118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isometricOffAxis1Right"/>
            <a:lightRig rig="threePt" dir="t"/>
          </a:scene3d>
        </p:spPr>
      </p:pic>
      <p:pic>
        <p:nvPicPr>
          <p:cNvPr id="7" name="Рисунок 6" descr="Меланхолик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596" y="1643050"/>
            <a:ext cx="1239280" cy="118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isometricOffAxis2Left"/>
            <a:lightRig rig="threePt" dir="t"/>
          </a:scene3d>
        </p:spPr>
      </p:pic>
      <p:grpSp>
        <p:nvGrpSpPr>
          <p:cNvPr id="3" name="Группа 17"/>
          <p:cNvGrpSpPr/>
          <p:nvPr/>
        </p:nvGrpSpPr>
        <p:grpSpPr>
          <a:xfrm>
            <a:off x="2500298" y="1857364"/>
            <a:ext cx="4429156" cy="3714776"/>
            <a:chOff x="2428860" y="1858158"/>
            <a:chExt cx="4429156" cy="3714776"/>
          </a:xfrm>
        </p:grpSpPr>
        <p:cxnSp>
          <p:nvCxnSpPr>
            <p:cNvPr id="9" name="Прямая со стрелкой 8"/>
            <p:cNvCxnSpPr/>
            <p:nvPr/>
          </p:nvCxnSpPr>
          <p:spPr>
            <a:xfrm rot="5400000" flipH="1" flipV="1">
              <a:off x="2714612" y="3714752"/>
              <a:ext cx="3714776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428860" y="3714752"/>
              <a:ext cx="4429156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428596" y="2928934"/>
            <a:ext cx="1285884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меланхолик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20" y="5929330"/>
            <a:ext cx="1285884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флегматик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00958" y="3000372"/>
            <a:ext cx="1285884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холерик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00958" y="6143644"/>
            <a:ext cx="1285884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сангвиник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43108" y="1571612"/>
            <a:ext cx="21431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тревожный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рассудительный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пессимистичный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замкнутый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необщительный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тихий</a:t>
            </a:r>
          </a:p>
          <a:p>
            <a:pPr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00628" y="1571612"/>
            <a:ext cx="21431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ранимый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беспокойный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возбудимый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непостоянный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импульсивный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оптимистичный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активный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57752" y="4000504"/>
            <a:ext cx="21431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беззаботный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веселый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покладистый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отзывчивый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разговорчивый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дружелюбный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общительный 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14546" y="4000504"/>
            <a:ext cx="21431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спокойный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надежный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контролируемый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миролюбивый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внимательный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заботливый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пассивный</a:t>
            </a:r>
          </a:p>
          <a:p>
            <a:pPr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ТЕМПЕРАМЕНТ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165</Words>
  <Application>Microsoft Office PowerPoint</Application>
  <PresentationFormat>Экран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ЦЕЛЬ УРОКА:</vt:lpstr>
      <vt:lpstr>БИОЛОГИЧЕСКИЕ ОСНОВЫ ЛИЧНОСТИ</vt:lpstr>
      <vt:lpstr>ВОСПРИЯТИЕ</vt:lpstr>
      <vt:lpstr>Слайд 5</vt:lpstr>
      <vt:lpstr>МЫШЛЕНИЕ</vt:lpstr>
      <vt:lpstr>Слайд 7</vt:lpstr>
      <vt:lpstr>Слайд 8</vt:lpstr>
      <vt:lpstr>ТЕМПЕРАМЕНТ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140</cp:revision>
  <dcterms:modified xsi:type="dcterms:W3CDTF">2013-02-24T18:59:09Z</dcterms:modified>
</cp:coreProperties>
</file>