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FFCC"/>
    <a:srgbClr val="FFCCFF"/>
    <a:srgbClr val="CC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BCCB4D9-E564-488D-BCD3-2B0579623EF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D2EE6-FFB7-43C3-8A54-1D59564558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73DF0C-60ED-4E66-B115-07DCD14F32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42A0B-7477-415A-8E75-5BA5A53E17A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60EF066-2508-42DF-B293-A20DD4CCB4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45D8D-7756-4657-83C1-CAA7AE16B9B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84BF4-2D45-4A36-BC9B-346E2C625C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1A45D-A2AE-401C-9B84-EC9809C437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FB6F8-84BB-43EB-9D95-F6C9D7F4D9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A3D898-0BEF-48DE-8F68-3F00145A68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232DE5-413F-4A25-A45E-731D49434D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C3A73-0A7E-4785-B5CE-6E0439602B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FE453-9E41-4F3D-9B7B-4417821186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FFCC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ru-RU"/>
              <a:t>Мой университет- www.moi-mummi.ru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27C2AC-488B-4AF8-BA6D-C3FBE3C2388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r>
              <a:rPr lang="ru-RU" sz="7200" b="1">
                <a:solidFill>
                  <a:srgbClr val="CC00CC"/>
                </a:solidFill>
                <a:latin typeface="Algerian" pitchFamily="82" charset="0"/>
              </a:rPr>
              <a:t>ПРОЦЕНТЫ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60350"/>
            <a:ext cx="8229600" cy="4525963"/>
          </a:xfrm>
        </p:spPr>
        <p:txBody>
          <a:bodyPr/>
          <a:lstStyle/>
          <a:p>
            <a:endParaRPr lang="ru-RU"/>
          </a:p>
        </p:txBody>
      </p:sp>
      <p:grpSp>
        <p:nvGrpSpPr>
          <p:cNvPr id="26628" name="Group 26"/>
          <p:cNvGrpSpPr>
            <a:grpSpLocks/>
          </p:cNvGrpSpPr>
          <p:nvPr/>
        </p:nvGrpSpPr>
        <p:grpSpPr bwMode="auto">
          <a:xfrm>
            <a:off x="250825" y="306388"/>
            <a:ext cx="8591550" cy="5765800"/>
            <a:chOff x="158" y="193"/>
            <a:chExt cx="5412" cy="3632"/>
          </a:xfrm>
        </p:grpSpPr>
        <p:sp>
          <p:nvSpPr>
            <p:cNvPr id="26629" name="Text Box 12"/>
            <p:cNvSpPr txBox="1">
              <a:spLocks noChangeArrowheads="1"/>
            </p:cNvSpPr>
            <p:nvPr/>
          </p:nvSpPr>
          <p:spPr bwMode="auto">
            <a:xfrm>
              <a:off x="158" y="193"/>
              <a:ext cx="5412" cy="36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342900" indent="-342900"/>
              <a:r>
                <a:rPr lang="ru-RU" sz="3600" b="1">
                  <a:solidFill>
                    <a:srgbClr val="A50021"/>
                  </a:solidFill>
                  <a:latin typeface="Algerian" pitchFamily="82" charset="0"/>
                </a:rPr>
                <a:t>Тест:</a:t>
              </a:r>
            </a:p>
            <a:p>
              <a:pPr marL="342900" indent="-342900">
                <a:buFontTx/>
                <a:buAutoNum type="arabicParenR"/>
              </a:pPr>
              <a:r>
                <a:rPr lang="ru-RU" sz="2800" b="1">
                  <a:latin typeface="Algerian" pitchFamily="82" charset="0"/>
                </a:rPr>
                <a:t>Процент - это </a:t>
              </a:r>
            </a:p>
            <a:p>
              <a:pPr marL="342900" indent="-342900"/>
              <a:endParaRPr lang="ru-RU" sz="2800" b="1">
                <a:latin typeface="Algerian" pitchFamily="82" charset="0"/>
              </a:endParaRPr>
            </a:p>
            <a:p>
              <a:pPr marL="342900" indent="-342900"/>
              <a:r>
                <a:rPr lang="ru-RU" sz="2800" b="1">
                  <a:latin typeface="Algerian" pitchFamily="82" charset="0"/>
                </a:rPr>
                <a:t>а) тысячная часть числа;</a:t>
              </a:r>
            </a:p>
            <a:p>
              <a:pPr marL="342900" indent="-342900"/>
              <a:r>
                <a:rPr lang="ru-RU" sz="2800" b="1">
                  <a:latin typeface="Algerian" pitchFamily="82" charset="0"/>
                </a:rPr>
                <a:t>б) сотая часть числа;</a:t>
              </a:r>
            </a:p>
            <a:p>
              <a:pPr marL="342900" indent="-342900"/>
              <a:r>
                <a:rPr lang="ru-RU" sz="2800" b="1">
                  <a:latin typeface="Algerian" pitchFamily="82" charset="0"/>
                </a:rPr>
                <a:t>в) десятая часть числа.</a:t>
              </a:r>
            </a:p>
            <a:p>
              <a:pPr marL="342900" indent="-342900"/>
              <a:endParaRPr lang="ru-RU" sz="2800" b="1">
                <a:latin typeface="Algerian" pitchFamily="82" charset="0"/>
              </a:endParaRPr>
            </a:p>
            <a:p>
              <a:pPr marL="342900" indent="-342900"/>
              <a:r>
                <a:rPr lang="ru-RU" sz="2800" b="1">
                  <a:latin typeface="Algerian" pitchFamily="82" charset="0"/>
                </a:rPr>
                <a:t>2) 50% от числа равны:</a:t>
              </a:r>
            </a:p>
            <a:p>
              <a:pPr marL="342900" indent="-342900"/>
              <a:r>
                <a:rPr lang="ru-RU" sz="2800" b="1">
                  <a:latin typeface="Algerian" pitchFamily="82" charset="0"/>
                </a:rPr>
                <a:t>а)       его части      б)      его части     в)      его части</a:t>
              </a:r>
            </a:p>
            <a:p>
              <a:pPr marL="342900" indent="-342900"/>
              <a:endParaRPr lang="ru-RU" sz="2800" b="1">
                <a:latin typeface="Algerian" pitchFamily="82" charset="0"/>
              </a:endParaRPr>
            </a:p>
            <a:p>
              <a:pPr marL="342900" indent="-342900"/>
              <a:endParaRPr lang="ru-RU" sz="2800" b="1">
                <a:latin typeface="Algerian" pitchFamily="82" charset="0"/>
              </a:endParaRPr>
            </a:p>
            <a:p>
              <a:pPr marL="342900" indent="-342900"/>
              <a:r>
                <a:rPr lang="ru-RU" sz="2800" b="1">
                  <a:latin typeface="Algerian" pitchFamily="82" charset="0"/>
                </a:rPr>
                <a:t>3) 25% - это</a:t>
              </a:r>
            </a:p>
            <a:p>
              <a:pPr marL="342900" indent="-342900"/>
              <a:r>
                <a:rPr lang="ru-RU" sz="2800" b="1">
                  <a:latin typeface="Algerian" pitchFamily="82" charset="0"/>
                </a:rPr>
                <a:t>а) 2,5                     б) 0,25                                в) 0,0025</a:t>
              </a:r>
            </a:p>
          </p:txBody>
        </p:sp>
        <p:graphicFrame>
          <p:nvGraphicFramePr>
            <p:cNvPr id="26630" name="Object 6"/>
            <p:cNvGraphicFramePr>
              <a:graphicFrameLocks noChangeAspect="1"/>
            </p:cNvGraphicFramePr>
            <p:nvPr/>
          </p:nvGraphicFramePr>
          <p:xfrm>
            <a:off x="2336" y="2478"/>
            <a:ext cx="280" cy="416"/>
          </p:xfrm>
          <a:graphic>
            <a:graphicData uri="http://schemas.openxmlformats.org/presentationml/2006/ole">
              <p:oleObj spid="_x0000_s26630" name="Формула" r:id="rId3" imgW="444240" imgH="660240" progId="Equation.3">
                <p:embed/>
              </p:oleObj>
            </a:graphicData>
          </a:graphic>
        </p:graphicFrame>
        <p:graphicFrame>
          <p:nvGraphicFramePr>
            <p:cNvPr id="26631" name="Object 7"/>
            <p:cNvGraphicFramePr>
              <a:graphicFrameLocks noChangeAspect="1"/>
            </p:cNvGraphicFramePr>
            <p:nvPr/>
          </p:nvGraphicFramePr>
          <p:xfrm>
            <a:off x="567" y="2432"/>
            <a:ext cx="193" cy="499"/>
          </p:xfrm>
          <a:graphic>
            <a:graphicData uri="http://schemas.openxmlformats.org/presentationml/2006/ole">
              <p:oleObj spid="_x0000_s26631" name="Формула" r:id="rId4" imgW="152280" imgH="393480" progId="Equation.3">
                <p:embed/>
              </p:oleObj>
            </a:graphicData>
          </a:graphic>
        </p:graphicFrame>
        <p:graphicFrame>
          <p:nvGraphicFramePr>
            <p:cNvPr id="26632" name="Object 8"/>
            <p:cNvGraphicFramePr>
              <a:graphicFrameLocks noChangeAspect="1"/>
            </p:cNvGraphicFramePr>
            <p:nvPr/>
          </p:nvGraphicFramePr>
          <p:xfrm>
            <a:off x="4150" y="2387"/>
            <a:ext cx="202" cy="492"/>
          </p:xfrm>
          <a:graphic>
            <a:graphicData uri="http://schemas.openxmlformats.org/presentationml/2006/ole">
              <p:oleObj spid="_x0000_s26632" name="Формула" r:id="rId5" imgW="203040" imgH="495000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Text Box 4"/>
          <p:cNvSpPr txBox="1">
            <a:spLocks noChangeArrowheads="1"/>
          </p:cNvSpPr>
          <p:nvPr>
            <p:ph type="body" idx="1"/>
          </p:nvPr>
        </p:nvSpPr>
        <p:spPr>
          <a:xfrm>
            <a:off x="468313" y="404813"/>
            <a:ext cx="8229600" cy="4525962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ru-RU" sz="4800" b="1">
                <a:solidFill>
                  <a:srgbClr val="800080"/>
                </a:solidFill>
              </a:rPr>
              <a:t>Домашнее задание</a:t>
            </a:r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96838" y="1628775"/>
            <a:ext cx="90471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4400" b="1">
                <a:solidFill>
                  <a:srgbClr val="3333CC"/>
                </a:solidFill>
              </a:rPr>
              <a:t>П.40 № 1598, №1600,  № 1612(а)</a:t>
            </a:r>
            <a:r>
              <a:rPr lang="ru-RU" sz="440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WordArt 4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1331913" y="1412875"/>
            <a:ext cx="6553200" cy="2303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333375"/>
            <a:ext cx="8497887" cy="59753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b="1" i="1" dirty="0">
                <a:solidFill>
                  <a:srgbClr val="CC0099"/>
                </a:solidFill>
              </a:rPr>
              <a:t>     </a:t>
            </a:r>
            <a:r>
              <a:rPr lang="ru-RU" sz="2400" b="1" i="1" dirty="0">
                <a:solidFill>
                  <a:srgbClr val="CC0099"/>
                </a:solidFill>
              </a:rPr>
              <a:t>Историческая справка:</a:t>
            </a:r>
            <a:r>
              <a:rPr lang="ru-RU" sz="2400" b="1" i="1" dirty="0"/>
              <a:t>   Проценты – одно из математических понятий, которые часто встречаются в повседневной жизни. Так, мы часто читаем или слышим, что например, в выборах приняли участи 52,5% избирателей, рейтинг победителя хит-парада равен 75%, промышленной производство сократилось на 11,3%, уровень инфляции 8% в год, банк начисляет 12% годовых, молоко содержит 3,2% жира, материал содержит 60% хлопка и 40% полиэстера и т.д.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b="1" i="1" dirty="0"/>
              <a:t>     Слово </a:t>
            </a:r>
            <a:r>
              <a:rPr lang="ru-RU" sz="2400" b="1" i="1" dirty="0">
                <a:solidFill>
                  <a:srgbClr val="FF3300"/>
                </a:solidFill>
              </a:rPr>
              <a:t>«процент»</a:t>
            </a:r>
            <a:r>
              <a:rPr lang="ru-RU" sz="2400" b="1" i="1" dirty="0"/>
              <a:t> происходит от латинского слова </a:t>
            </a:r>
            <a:r>
              <a:rPr lang="ru-RU" sz="2400" b="1" i="1" dirty="0" err="1"/>
              <a:t>pro</a:t>
            </a:r>
            <a:r>
              <a:rPr lang="ru-RU" sz="2400" b="1" i="1" dirty="0"/>
              <a:t> </a:t>
            </a:r>
            <a:r>
              <a:rPr lang="ru-RU" sz="2400" b="1" i="1" dirty="0" err="1"/>
              <a:t>centum</a:t>
            </a:r>
            <a:r>
              <a:rPr lang="ru-RU" sz="2400" b="1" i="1" dirty="0"/>
              <a:t>, что буквально переводится «за сотню», или «со ста». Процентами очень удобно пользоваться на практике, так как они выражают части целых чисел в одних и тех же сотых долях. Это дает возможность упрощать расчеты и легко сравнивать части между собой и с </a:t>
            </a:r>
            <a:r>
              <a:rPr lang="ru-RU" sz="2400" b="1" i="1" dirty="0" smtClean="0"/>
              <a:t>целыми</a:t>
            </a:r>
            <a:endParaRPr lang="ru-RU" sz="24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7625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b="1" i="1">
                <a:solidFill>
                  <a:srgbClr val="800080"/>
                </a:solidFill>
              </a:rPr>
              <a:t>1)Квадрат </a:t>
            </a:r>
            <a:r>
              <a:rPr lang="en-US" b="1" i="1">
                <a:solidFill>
                  <a:srgbClr val="800080"/>
                </a:solidFill>
              </a:rPr>
              <a:t>ABCD</a:t>
            </a:r>
            <a:r>
              <a:rPr lang="ru-RU" b="1" i="1">
                <a:solidFill>
                  <a:srgbClr val="800080"/>
                </a:solidFill>
              </a:rPr>
              <a:t> разделен на равные части. Площадь заштрихованной фигуры равна 6 м2. Найдите площадь квадрата </a:t>
            </a:r>
            <a:r>
              <a:rPr lang="en-US" b="1" i="1">
                <a:solidFill>
                  <a:srgbClr val="800080"/>
                </a:solidFill>
              </a:rPr>
              <a:t>ABCD</a:t>
            </a:r>
            <a:r>
              <a:rPr lang="ru-RU" b="1" i="1">
                <a:solidFill>
                  <a:srgbClr val="800080"/>
                </a:solidFill>
              </a:rPr>
              <a:t> </a:t>
            </a:r>
            <a:r>
              <a:rPr lang="ru-RU">
                <a:solidFill>
                  <a:srgbClr val="800080"/>
                </a:solidFill>
              </a:rPr>
              <a:t>.</a:t>
            </a:r>
          </a:p>
          <a:p>
            <a:endParaRPr lang="ru-RU">
              <a:solidFill>
                <a:srgbClr val="800080"/>
              </a:solidFill>
            </a:endParaRPr>
          </a:p>
          <a:p>
            <a:endParaRPr lang="ru-RU"/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468313" y="2636838"/>
            <a:ext cx="4313237" cy="2998787"/>
            <a:chOff x="180" y="1620"/>
            <a:chExt cx="2717" cy="1889"/>
          </a:xfrm>
        </p:grpSpPr>
        <p:graphicFrame>
          <p:nvGraphicFramePr>
            <p:cNvPr id="15365" name="Object 5"/>
            <p:cNvGraphicFramePr>
              <a:graphicFrameLocks noChangeAspect="1"/>
            </p:cNvGraphicFramePr>
            <p:nvPr/>
          </p:nvGraphicFramePr>
          <p:xfrm>
            <a:off x="585" y="1845"/>
            <a:ext cx="1940" cy="1305"/>
          </p:xfrm>
          <a:graphic>
            <a:graphicData uri="http://schemas.openxmlformats.org/presentationml/2006/ole">
              <p:oleObj spid="_x0000_s15365" name="Точечный рисунок" r:id="rId3" imgW="1047619" imgH="704948" progId="PBrush">
                <p:embed/>
              </p:oleObj>
            </a:graphicData>
          </a:graphic>
        </p:graphicFrame>
        <p:sp>
          <p:nvSpPr>
            <p:cNvPr id="15366" name="TextBox 6"/>
            <p:cNvSpPr txBox="1">
              <a:spLocks noChangeArrowheads="1"/>
            </p:cNvSpPr>
            <p:nvPr/>
          </p:nvSpPr>
          <p:spPr bwMode="auto">
            <a:xfrm>
              <a:off x="180" y="3105"/>
              <a:ext cx="31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А</a:t>
              </a:r>
            </a:p>
          </p:txBody>
        </p:sp>
        <p:sp>
          <p:nvSpPr>
            <p:cNvPr id="15367" name="TextBox 7"/>
            <p:cNvSpPr txBox="1">
              <a:spLocks noChangeArrowheads="1"/>
            </p:cNvSpPr>
            <p:nvPr/>
          </p:nvSpPr>
          <p:spPr bwMode="auto">
            <a:xfrm>
              <a:off x="180" y="1710"/>
              <a:ext cx="28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В</a:t>
              </a:r>
            </a:p>
          </p:txBody>
        </p:sp>
        <p:sp>
          <p:nvSpPr>
            <p:cNvPr id="15368" name="TextBox 8"/>
            <p:cNvSpPr txBox="1">
              <a:spLocks noChangeArrowheads="1"/>
            </p:cNvSpPr>
            <p:nvPr/>
          </p:nvSpPr>
          <p:spPr bwMode="auto">
            <a:xfrm>
              <a:off x="2565" y="1620"/>
              <a:ext cx="315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С</a:t>
              </a:r>
            </a:p>
          </p:txBody>
        </p:sp>
        <p:sp>
          <p:nvSpPr>
            <p:cNvPr id="15369" name="TextBox 9"/>
            <p:cNvSpPr txBox="1">
              <a:spLocks noChangeArrowheads="1"/>
            </p:cNvSpPr>
            <p:nvPr/>
          </p:nvSpPr>
          <p:spPr bwMode="auto">
            <a:xfrm>
              <a:off x="2565" y="3015"/>
              <a:ext cx="33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600" b="1">
                  <a:latin typeface="Lucida Sans Unicode" pitchFamily="34" charset="0"/>
                </a:rPr>
                <a:t>D</a:t>
              </a:r>
              <a:endParaRPr lang="ru-RU" sz="3600" b="1">
                <a:latin typeface="Lucida Sans Unicode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60350"/>
            <a:ext cx="8640763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b="1" i="1">
                <a:solidFill>
                  <a:srgbClr val="800080"/>
                </a:solidFill>
              </a:rPr>
              <a:t>2) Выполнив правильно вычисления и</a:t>
            </a:r>
          </a:p>
          <a:p>
            <a:pPr>
              <a:buFontTx/>
              <a:buNone/>
            </a:pPr>
            <a:r>
              <a:rPr lang="ru-RU" b="1" i="1">
                <a:solidFill>
                  <a:srgbClr val="800080"/>
                </a:solidFill>
              </a:rPr>
              <a:t> вписав в таблицу буквы, </a:t>
            </a:r>
          </a:p>
          <a:p>
            <a:pPr>
              <a:buFontTx/>
              <a:buNone/>
            </a:pPr>
            <a:r>
              <a:rPr lang="ru-RU" b="1" i="1">
                <a:solidFill>
                  <a:srgbClr val="800080"/>
                </a:solidFill>
              </a:rPr>
              <a:t>соответствующие  найденным</a:t>
            </a:r>
            <a:r>
              <a:rPr lang="en-US" b="1" i="1">
                <a:solidFill>
                  <a:srgbClr val="800080"/>
                </a:solidFill>
              </a:rPr>
              <a:t>  </a:t>
            </a:r>
            <a:r>
              <a:rPr lang="ru-RU" b="1" i="1">
                <a:solidFill>
                  <a:srgbClr val="800080"/>
                </a:solidFill>
              </a:rPr>
              <a:t>ответам,  мы узнаем тему урока.</a:t>
            </a:r>
          </a:p>
          <a:p>
            <a:pPr>
              <a:buFontTx/>
              <a:buNone/>
            </a:pPr>
            <a:endParaRPr lang="ru-RU"/>
          </a:p>
        </p:txBody>
      </p:sp>
      <p:grpSp>
        <p:nvGrpSpPr>
          <p:cNvPr id="16388" name="Группа 47"/>
          <p:cNvGrpSpPr>
            <a:grpSpLocks/>
          </p:cNvGrpSpPr>
          <p:nvPr/>
        </p:nvGrpSpPr>
        <p:grpSpPr bwMode="auto">
          <a:xfrm>
            <a:off x="500063" y="2643188"/>
            <a:ext cx="8432800" cy="3429000"/>
            <a:chOff x="500034" y="2643182"/>
            <a:chExt cx="8433006" cy="3429024"/>
          </a:xfrm>
        </p:grpSpPr>
        <p:sp>
          <p:nvSpPr>
            <p:cNvPr id="33" name="Овал 32"/>
            <p:cNvSpPr/>
            <p:nvPr/>
          </p:nvSpPr>
          <p:spPr>
            <a:xfrm>
              <a:off x="500034" y="2643182"/>
              <a:ext cx="1071588" cy="7858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solidFill>
                    <a:schemeClr val="tx1"/>
                  </a:solidFill>
                </a:rPr>
                <a:t>Р</a:t>
              </a:r>
            </a:p>
          </p:txBody>
        </p:sp>
        <p:sp>
          <p:nvSpPr>
            <p:cNvPr id="34" name="Овал 33"/>
            <p:cNvSpPr/>
            <p:nvPr/>
          </p:nvSpPr>
          <p:spPr>
            <a:xfrm>
              <a:off x="500034" y="4071942"/>
              <a:ext cx="1071588" cy="7858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solidFill>
                    <a:schemeClr val="tx1"/>
                  </a:solidFill>
                </a:rPr>
                <a:t>Е</a:t>
              </a:r>
            </a:p>
          </p:txBody>
        </p:sp>
        <p:sp>
          <p:nvSpPr>
            <p:cNvPr id="35" name="Овал 34"/>
            <p:cNvSpPr/>
            <p:nvPr/>
          </p:nvSpPr>
          <p:spPr>
            <a:xfrm>
              <a:off x="3429043" y="2714619"/>
              <a:ext cx="1071589" cy="7858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solidFill>
                    <a:schemeClr val="tx1"/>
                  </a:solidFill>
                </a:rPr>
                <a:t>Н</a:t>
              </a:r>
            </a:p>
          </p:txBody>
        </p:sp>
        <p:sp>
          <p:nvSpPr>
            <p:cNvPr id="36" name="Овал 35"/>
            <p:cNvSpPr/>
            <p:nvPr/>
          </p:nvSpPr>
          <p:spPr>
            <a:xfrm>
              <a:off x="5143584" y="3929066"/>
              <a:ext cx="1071589" cy="7858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solidFill>
                    <a:schemeClr val="tx1"/>
                  </a:solidFill>
                </a:rPr>
                <a:t>П</a:t>
              </a:r>
            </a:p>
          </p:txBody>
        </p:sp>
        <p:sp>
          <p:nvSpPr>
            <p:cNvPr id="37" name="Овал 36"/>
            <p:cNvSpPr/>
            <p:nvPr/>
          </p:nvSpPr>
          <p:spPr>
            <a:xfrm>
              <a:off x="5929417" y="2786058"/>
              <a:ext cx="1071588" cy="78581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solidFill>
                    <a:schemeClr val="tx1"/>
                  </a:solidFill>
                </a:rPr>
                <a:t>Т</a:t>
              </a:r>
            </a:p>
          </p:txBody>
        </p:sp>
        <p:sp>
          <p:nvSpPr>
            <p:cNvPr id="38" name="Овал 37"/>
            <p:cNvSpPr/>
            <p:nvPr/>
          </p:nvSpPr>
          <p:spPr>
            <a:xfrm>
              <a:off x="500034" y="5286387"/>
              <a:ext cx="1071588" cy="7858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solidFill>
                    <a:schemeClr val="tx1"/>
                  </a:solidFill>
                </a:rPr>
                <a:t>Ц</a:t>
              </a:r>
            </a:p>
          </p:txBody>
        </p:sp>
        <p:sp>
          <p:nvSpPr>
            <p:cNvPr id="39" name="Овал 38"/>
            <p:cNvSpPr/>
            <p:nvPr/>
          </p:nvSpPr>
          <p:spPr>
            <a:xfrm>
              <a:off x="5143584" y="5143511"/>
              <a:ext cx="1071589" cy="78581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4000" b="1" dirty="0">
                  <a:solidFill>
                    <a:schemeClr val="tx1"/>
                  </a:solidFill>
                </a:rPr>
                <a:t>О</a:t>
              </a:r>
            </a:p>
          </p:txBody>
        </p:sp>
        <p:sp>
          <p:nvSpPr>
            <p:cNvPr id="16396" name="TextBox 40"/>
            <p:cNvSpPr txBox="1">
              <a:spLocks noChangeArrowheads="1"/>
            </p:cNvSpPr>
            <p:nvPr/>
          </p:nvSpPr>
          <p:spPr bwMode="auto">
            <a:xfrm>
              <a:off x="1857356" y="2786058"/>
              <a:ext cx="91403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7:2</a:t>
              </a:r>
            </a:p>
          </p:txBody>
        </p:sp>
        <p:sp>
          <p:nvSpPr>
            <p:cNvPr id="16397" name="TextBox 41"/>
            <p:cNvSpPr txBox="1">
              <a:spLocks noChangeArrowheads="1"/>
            </p:cNvSpPr>
            <p:nvPr/>
          </p:nvSpPr>
          <p:spPr bwMode="auto">
            <a:xfrm>
              <a:off x="1785918" y="4143380"/>
              <a:ext cx="1351652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6,4:4</a:t>
              </a:r>
            </a:p>
          </p:txBody>
        </p:sp>
        <p:sp>
          <p:nvSpPr>
            <p:cNvPr id="16398" name="TextBox 42"/>
            <p:cNvSpPr txBox="1">
              <a:spLocks noChangeArrowheads="1"/>
            </p:cNvSpPr>
            <p:nvPr/>
          </p:nvSpPr>
          <p:spPr bwMode="auto">
            <a:xfrm>
              <a:off x="4643438" y="2786058"/>
              <a:ext cx="91403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1:4</a:t>
              </a:r>
            </a:p>
          </p:txBody>
        </p:sp>
        <p:sp>
          <p:nvSpPr>
            <p:cNvPr id="16399" name="TextBox 43"/>
            <p:cNvSpPr txBox="1">
              <a:spLocks noChangeArrowheads="1"/>
            </p:cNvSpPr>
            <p:nvPr/>
          </p:nvSpPr>
          <p:spPr bwMode="auto">
            <a:xfrm>
              <a:off x="6429388" y="4000504"/>
              <a:ext cx="914033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3:2</a:t>
              </a:r>
            </a:p>
          </p:txBody>
        </p:sp>
        <p:sp>
          <p:nvSpPr>
            <p:cNvPr id="16400" name="TextBox 44"/>
            <p:cNvSpPr txBox="1">
              <a:spLocks noChangeArrowheads="1"/>
            </p:cNvSpPr>
            <p:nvPr/>
          </p:nvSpPr>
          <p:spPr bwMode="auto">
            <a:xfrm>
              <a:off x="7143768" y="2857496"/>
              <a:ext cx="1789272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4,3:4,3</a:t>
              </a:r>
            </a:p>
          </p:txBody>
        </p:sp>
        <p:sp>
          <p:nvSpPr>
            <p:cNvPr id="16401" name="TextBox 45"/>
            <p:cNvSpPr txBox="1">
              <a:spLocks noChangeArrowheads="1"/>
            </p:cNvSpPr>
            <p:nvPr/>
          </p:nvSpPr>
          <p:spPr bwMode="auto">
            <a:xfrm>
              <a:off x="2000232" y="5357826"/>
              <a:ext cx="2425664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0,2*2-0,4</a:t>
              </a:r>
            </a:p>
          </p:txBody>
        </p:sp>
        <p:sp>
          <p:nvSpPr>
            <p:cNvPr id="16402" name="TextBox 46"/>
            <p:cNvSpPr txBox="1">
              <a:spLocks noChangeArrowheads="1"/>
            </p:cNvSpPr>
            <p:nvPr/>
          </p:nvSpPr>
          <p:spPr bwMode="auto">
            <a:xfrm>
              <a:off x="6715140" y="5214950"/>
              <a:ext cx="1789272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latin typeface="Lucida Sans Unicode" pitchFamily="34" charset="0"/>
                </a:rPr>
                <a:t>80:100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69" name="Group 61"/>
          <p:cNvGraphicFramePr>
            <a:graphicFrameLocks noGrp="1"/>
          </p:cNvGraphicFramePr>
          <p:nvPr>
            <p:ph/>
          </p:nvPr>
        </p:nvGraphicFramePr>
        <p:xfrm>
          <a:off x="395288" y="1268413"/>
          <a:ext cx="8002587" cy="3082925"/>
        </p:xfrm>
        <a:graphic>
          <a:graphicData uri="http://schemas.openxmlformats.org/drawingml/2006/table">
            <a:tbl>
              <a:tblPr/>
              <a:tblGrid>
                <a:gridCol w="1176337"/>
                <a:gridCol w="1174750"/>
                <a:gridCol w="1176338"/>
                <a:gridCol w="1174750"/>
                <a:gridCol w="1176337"/>
                <a:gridCol w="1174750"/>
                <a:gridCol w="949325"/>
              </a:tblGrid>
              <a:tr h="1543050"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1,5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3,5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1,6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0,25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75"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538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5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549275"/>
            <a:ext cx="8229600" cy="4525963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ru-RU" b="1" i="1">
                <a:solidFill>
                  <a:srgbClr val="800080"/>
                </a:solidFill>
              </a:rPr>
              <a:t>Ответьте на вопросы:</a:t>
            </a:r>
            <a:endParaRPr lang="ru-RU"/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395288" y="1196975"/>
            <a:ext cx="7508875" cy="320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800" b="1">
                <a:solidFill>
                  <a:srgbClr val="0033CC"/>
                </a:solidFill>
                <a:latin typeface="Times New Roman" pitchFamily="18" charset="0"/>
              </a:rPr>
              <a:t>Сколько килограммов  в одном центнере?</a:t>
            </a:r>
          </a:p>
          <a:p>
            <a:pPr marL="342900" indent="-342900"/>
            <a:r>
              <a:rPr lang="ru-RU" sz="2800" b="1">
                <a:solidFill>
                  <a:srgbClr val="0033CC"/>
                </a:solidFill>
                <a:latin typeface="Times New Roman" pitchFamily="18" charset="0"/>
              </a:rPr>
              <a:t>Какую часть центнера составляет 1 кг? </a:t>
            </a:r>
          </a:p>
          <a:p>
            <a:pPr marL="342900" indent="-342900"/>
            <a:r>
              <a:rPr lang="ru-RU" sz="2800" b="1">
                <a:solidFill>
                  <a:srgbClr val="0033CC"/>
                </a:solidFill>
                <a:latin typeface="Times New Roman" pitchFamily="18" charset="0"/>
              </a:rPr>
              <a:t>2.  Сколько сантиметров в одном метре? </a:t>
            </a:r>
          </a:p>
          <a:p>
            <a:pPr marL="342900" indent="-342900"/>
            <a:r>
              <a:rPr lang="ru-RU" sz="2800" b="1">
                <a:solidFill>
                  <a:srgbClr val="0033CC"/>
                </a:solidFill>
                <a:latin typeface="Times New Roman" pitchFamily="18" charset="0"/>
              </a:rPr>
              <a:t>Какую часть метра составляет 1 см? </a:t>
            </a:r>
          </a:p>
          <a:p>
            <a:pPr marL="342900" indent="-342900"/>
            <a:r>
              <a:rPr lang="ru-RU" sz="2800" b="1">
                <a:solidFill>
                  <a:srgbClr val="0033CC"/>
                </a:solidFill>
                <a:latin typeface="Times New Roman" pitchFamily="18" charset="0"/>
              </a:rPr>
              <a:t>3. Сколько ар в одном гектаре? </a:t>
            </a:r>
          </a:p>
          <a:p>
            <a:pPr marL="342900" indent="-342900"/>
            <a:r>
              <a:rPr lang="ru-RU" sz="2800" b="1">
                <a:solidFill>
                  <a:srgbClr val="0033CC"/>
                </a:solidFill>
                <a:latin typeface="Times New Roman" pitchFamily="18" charset="0"/>
              </a:rPr>
              <a:t>Какую часть гектара составляет 1 а?</a:t>
            </a:r>
            <a:r>
              <a:rPr lang="ru-RU" sz="3200" b="1">
                <a:solidFill>
                  <a:srgbClr val="0033CC"/>
                </a:solidFill>
                <a:latin typeface="Times New Roman" pitchFamily="18" charset="0"/>
              </a:rPr>
              <a:t> </a:t>
            </a:r>
          </a:p>
          <a:p>
            <a:pPr marL="342900" indent="-342900">
              <a:buFontTx/>
              <a:buAutoNum type="arabicPeriod"/>
            </a:pPr>
            <a:endParaRPr lang="ru-RU" sz="3200" b="1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468313" y="4149725"/>
            <a:ext cx="3240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800080"/>
                </a:solidFill>
              </a:rPr>
              <a:t>Запись в тетради:</a:t>
            </a:r>
          </a:p>
        </p:txBody>
      </p:sp>
      <p:grpSp>
        <p:nvGrpSpPr>
          <p:cNvPr id="20486" name="Group 7"/>
          <p:cNvGrpSpPr>
            <a:grpSpLocks noChangeAspect="1"/>
          </p:cNvGrpSpPr>
          <p:nvPr/>
        </p:nvGrpSpPr>
        <p:grpSpPr bwMode="auto">
          <a:xfrm>
            <a:off x="4211638" y="4149725"/>
            <a:ext cx="3671887" cy="1693863"/>
            <a:chOff x="3521" y="7516"/>
            <a:chExt cx="3020" cy="1440"/>
          </a:xfrm>
        </p:grpSpPr>
        <p:sp>
          <p:nvSpPr>
            <p:cNvPr id="20487" name="AutoShape 8"/>
            <p:cNvSpPr>
              <a:spLocks noChangeAspect="1" noChangeArrowheads="1"/>
            </p:cNvSpPr>
            <p:nvPr/>
          </p:nvSpPr>
          <p:spPr bwMode="auto">
            <a:xfrm>
              <a:off x="3521" y="7516"/>
              <a:ext cx="3020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4400"/>
            </a:p>
          </p:txBody>
        </p:sp>
        <p:sp>
          <p:nvSpPr>
            <p:cNvPr id="20488" name="Rectangle 9"/>
            <p:cNvSpPr>
              <a:spLocks noChangeArrowheads="1"/>
            </p:cNvSpPr>
            <p:nvPr/>
          </p:nvSpPr>
          <p:spPr bwMode="auto">
            <a:xfrm>
              <a:off x="3523" y="7516"/>
              <a:ext cx="3018" cy="1440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sz="2800" b="1">
                  <a:solidFill>
                    <a:srgbClr val="800000"/>
                  </a:solidFill>
                  <a:latin typeface="Times New Roman" pitchFamily="18" charset="0"/>
                </a:rPr>
                <a:t>1 кг-1% центнера</a:t>
              </a:r>
            </a:p>
            <a:p>
              <a:pPr algn="ctr"/>
              <a:r>
                <a:rPr lang="ru-RU" sz="2800" b="1">
                  <a:solidFill>
                    <a:srgbClr val="800000"/>
                  </a:solidFill>
                  <a:latin typeface="Times New Roman" pitchFamily="18" charset="0"/>
                </a:rPr>
                <a:t> 1см-1% метра</a:t>
              </a:r>
            </a:p>
            <a:p>
              <a:pPr algn="ctr"/>
              <a:r>
                <a:rPr lang="ru-RU" sz="2800" b="1">
                  <a:solidFill>
                    <a:srgbClr val="800000"/>
                  </a:solidFill>
                  <a:latin typeface="Times New Roman" pitchFamily="18" charset="0"/>
                </a:rPr>
                <a:t> 1 а-1% гектара</a:t>
              </a:r>
            </a:p>
            <a:p>
              <a:endParaRPr lang="ru-RU" sz="1200">
                <a:latin typeface="Times New Roman" pitchFamily="18" charset="0"/>
              </a:endParaRPr>
            </a:p>
            <a:p>
              <a:endParaRPr lang="ru-RU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9"/>
          <p:cNvSpPr txBox="1">
            <a:spLocks noChangeArrowheads="1"/>
          </p:cNvSpPr>
          <p:nvPr/>
        </p:nvSpPr>
        <p:spPr bwMode="auto">
          <a:xfrm>
            <a:off x="1258888" y="307975"/>
            <a:ext cx="65325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solidFill>
                  <a:srgbClr val="993366"/>
                </a:solidFill>
                <a:latin typeface="Times New Roman" pitchFamily="18" charset="0"/>
              </a:rPr>
              <a:t>Работа по учебнику с.237</a:t>
            </a: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>
            <p:ph/>
          </p:nvPr>
        </p:nvGraphicFramePr>
        <p:xfrm>
          <a:off x="1476375" y="2060575"/>
          <a:ext cx="6191250" cy="2011363"/>
        </p:xfrm>
        <a:graphic>
          <a:graphicData uri="http://schemas.openxmlformats.org/presentationml/2006/ole">
            <p:oleObj spid="_x0000_s21509" name="Формула" r:id="rId3" imgW="1523880" imgH="4950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323850" y="260350"/>
            <a:ext cx="9151938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600" b="1">
                <a:solidFill>
                  <a:srgbClr val="993366"/>
                </a:solidFill>
                <a:latin typeface="Times New Roman" pitchFamily="18" charset="0"/>
              </a:rPr>
              <a:t>Запомните равенства и запишите в тетрадь:</a:t>
            </a:r>
          </a:p>
          <a:p>
            <a:pPr eaLnBrk="0" hangingPunct="0"/>
            <a:endParaRPr lang="ru-RU">
              <a:solidFill>
                <a:srgbClr val="993366"/>
              </a:solidFill>
            </a:endParaRPr>
          </a:p>
        </p:txBody>
      </p:sp>
      <p:graphicFrame>
        <p:nvGraphicFramePr>
          <p:cNvPr id="23557" name="Object 5"/>
          <p:cNvGraphicFramePr>
            <a:graphicFrameLocks noChangeAspect="1"/>
          </p:cNvGraphicFramePr>
          <p:nvPr>
            <p:ph/>
          </p:nvPr>
        </p:nvGraphicFramePr>
        <p:xfrm>
          <a:off x="2916238" y="1125538"/>
          <a:ext cx="3470275" cy="4608512"/>
        </p:xfrm>
        <a:graphic>
          <a:graphicData uri="http://schemas.openxmlformats.org/presentationml/2006/ole">
            <p:oleObj spid="_x0000_s23557" name="Формула" r:id="rId3" imgW="1701720" imgH="22604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Text Box 4"/>
          <p:cNvSpPr txBox="1">
            <a:spLocks noChangeArrowheads="1"/>
          </p:cNvSpPr>
          <p:nvPr>
            <p:ph type="body" idx="1"/>
          </p:nvPr>
        </p:nvSpPr>
        <p:spPr>
          <a:xfrm>
            <a:off x="323850" y="549275"/>
            <a:ext cx="8229600" cy="4525963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ru-RU" sz="4800" b="1">
                <a:solidFill>
                  <a:srgbClr val="800080"/>
                </a:solidFill>
                <a:latin typeface="Times New Roman" pitchFamily="18" charset="0"/>
              </a:rPr>
              <a:t>Решите: №1561, №1562,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4800" b="1">
                <a:solidFill>
                  <a:srgbClr val="800080"/>
                </a:solidFill>
                <a:latin typeface="Times New Roman" pitchFamily="18" charset="0"/>
              </a:rPr>
              <a:t>№1563,  №1565</a:t>
            </a:r>
          </a:p>
        </p:txBody>
      </p:sp>
      <p:pic>
        <p:nvPicPr>
          <p:cNvPr id="25606" name="Picture 6" descr="0_623b1_cda261ad_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276475"/>
            <a:ext cx="428625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376</Words>
  <Application>Microsoft Office PowerPoint</Application>
  <PresentationFormat>Экран (4:3)</PresentationFormat>
  <Paragraphs>71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Algerian</vt:lpstr>
      <vt:lpstr>Lucida Sans Unicode</vt:lpstr>
      <vt:lpstr>Times New Roman</vt:lpstr>
      <vt:lpstr>Оформление по умолчанию</vt:lpstr>
      <vt:lpstr>Точечный рисунок</vt:lpstr>
      <vt:lpstr>Формула</vt:lpstr>
      <vt:lpstr>Microsoft Equation 3.0</vt:lpstr>
      <vt:lpstr>ПРОЦЕНТЫ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kab16</cp:lastModifiedBy>
  <cp:revision>16</cp:revision>
  <dcterms:created xsi:type="dcterms:W3CDTF">2012-12-05T19:56:39Z</dcterms:created>
  <dcterms:modified xsi:type="dcterms:W3CDTF">2012-12-25T10:05:30Z</dcterms:modified>
</cp:coreProperties>
</file>