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9"/>
  </p:notesMasterIdLst>
  <p:sldIdLst>
    <p:sldId id="256" r:id="rId2"/>
    <p:sldId id="257" r:id="rId3"/>
    <p:sldId id="259" r:id="rId4"/>
    <p:sldId id="258" r:id="rId5"/>
    <p:sldId id="260" r:id="rId6"/>
    <p:sldId id="261" r:id="rId7"/>
    <p:sldId id="263" r:id="rId8"/>
    <p:sldId id="273" r:id="rId9"/>
    <p:sldId id="265" r:id="rId10"/>
    <p:sldId id="266" r:id="rId11"/>
    <p:sldId id="274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0DB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1" autoAdjust="0"/>
    <p:restoredTop sz="94667" autoAdjust="0"/>
  </p:normalViewPr>
  <p:slideViewPr>
    <p:cSldViewPr>
      <p:cViewPr varScale="1">
        <p:scale>
          <a:sx n="65" d="100"/>
          <a:sy n="65" d="100"/>
        </p:scale>
        <p:origin x="-8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7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F47453-0478-4DDD-A286-D2D56889C155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58CF8-C158-4704-A30B-7865BA2A6F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8CF8-C158-4704-A30B-7865BA2A6FA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58CF8-C158-4704-A30B-7865BA2A6FAA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82DB8-3E8A-4B37-9F45-21D76A282D33}" type="datetimeFigureOut">
              <a:rPr lang="ru-RU" smtClean="0"/>
              <a:pPr/>
              <a:t>02.03.2013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B008D-625B-4FF0-AB51-C69D54117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3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357166"/>
            <a:ext cx="6457968" cy="164307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 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Places Where Animals Live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en-US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Habitat</a:t>
            </a:r>
            <a:r>
              <a:rPr lang="ru-RU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)”</a:t>
            </a:r>
            <a:endParaRPr lang="ru-RU" sz="4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14546" y="2000240"/>
            <a:ext cx="6172200" cy="114300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Урок английского языка в 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IV 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классе по учебнику М.З. </a:t>
            </a:r>
            <a:r>
              <a:rPr lang="ru-RU" sz="24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Биболетовой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«</a:t>
            </a:r>
            <a:r>
              <a:rPr lang="en-US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Enjoy English</a:t>
            </a:r>
            <a:r>
              <a:rPr lang="ru-RU" sz="24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endParaRPr lang="ru-RU" sz="24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4" y="4429132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Разработчик слайдов  </a:t>
            </a:r>
          </a:p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английского языка </a:t>
            </a:r>
            <a:r>
              <a:rPr lang="ru-RU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Искендерова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С.Н.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Let`s have a rest and sing song</a:t>
            </a:r>
            <a:r>
              <a:rPr lang="ru-RU" b="1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329642" cy="568815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b="1" dirty="0" smtClean="0"/>
              <a:t>       Clap Your Hands</a:t>
            </a:r>
          </a:p>
          <a:p>
            <a:endParaRPr lang="en-US" b="1" dirty="0" smtClean="0"/>
          </a:p>
          <a:p>
            <a:r>
              <a:rPr lang="en-US" b="1" dirty="0" smtClean="0"/>
              <a:t>Clap, clap, clap your hands</a:t>
            </a:r>
          </a:p>
          <a:p>
            <a:r>
              <a:rPr lang="en-US" b="1" dirty="0" smtClean="0"/>
              <a:t>Clap your hands together.</a:t>
            </a:r>
          </a:p>
          <a:p>
            <a:r>
              <a:rPr lang="en-US" b="1" dirty="0" smtClean="0"/>
              <a:t>Stamp, stamp, stamp your feet</a:t>
            </a:r>
          </a:p>
          <a:p>
            <a:r>
              <a:rPr lang="en-US" b="1" dirty="0" smtClean="0"/>
              <a:t>Stamp your feet together!</a:t>
            </a:r>
          </a:p>
          <a:p>
            <a:endParaRPr lang="en-US" b="1" dirty="0" smtClean="0"/>
          </a:p>
          <a:p>
            <a:r>
              <a:rPr lang="en-US" b="1" dirty="0" smtClean="0"/>
              <a:t>Touch, touch, touch your ears,</a:t>
            </a:r>
          </a:p>
          <a:p>
            <a:r>
              <a:rPr lang="en-US" b="1" dirty="0" smtClean="0"/>
              <a:t>Touch your ears together.</a:t>
            </a:r>
          </a:p>
          <a:p>
            <a:r>
              <a:rPr lang="en-US" b="1" dirty="0" smtClean="0"/>
              <a:t>Touch, touch, touch your cheeks, </a:t>
            </a:r>
          </a:p>
          <a:p>
            <a:r>
              <a:rPr lang="en-US" b="1" dirty="0" smtClean="0"/>
              <a:t>Touch your cheeks together!</a:t>
            </a:r>
          </a:p>
          <a:p>
            <a:endParaRPr lang="en-US" b="1" dirty="0" smtClean="0"/>
          </a:p>
          <a:p>
            <a:r>
              <a:rPr lang="en-US" b="1" dirty="0" smtClean="0"/>
              <a:t>Shake, shake, shake your hands, </a:t>
            </a:r>
          </a:p>
          <a:p>
            <a:r>
              <a:rPr lang="en-US" b="1" dirty="0" smtClean="0"/>
              <a:t>Shake your hands together.</a:t>
            </a:r>
          </a:p>
          <a:p>
            <a:r>
              <a:rPr lang="en-US" b="1" dirty="0" smtClean="0"/>
              <a:t>Smile, smile at your friends,</a:t>
            </a:r>
          </a:p>
          <a:p>
            <a:r>
              <a:rPr lang="en-US" b="1" dirty="0" smtClean="0"/>
              <a:t>Let us smile together!</a:t>
            </a:r>
            <a:endParaRPr lang="ru-RU" b="1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928670"/>
            <a:ext cx="4000528" cy="264320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643314"/>
            <a:ext cx="4000528" cy="278608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4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9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sz="5300" b="1" dirty="0" smtClean="0">
                <a:solidFill>
                  <a:srgbClr val="FFFF00"/>
                </a:solidFill>
              </a:rPr>
              <a:t>Ex.34 p.45 Listen and read</a:t>
            </a:r>
            <a:r>
              <a:rPr lang="ru-RU" sz="5300" b="1" dirty="0" smtClean="0">
                <a:solidFill>
                  <a:srgbClr val="FFFF00"/>
                </a:solidFill>
              </a:rPr>
              <a:t>:</a:t>
            </a:r>
            <a:endParaRPr lang="ru-RU" sz="53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[ i:] - </a:t>
            </a:r>
            <a:r>
              <a:rPr lang="en-US" b="1" dirty="0" smtClean="0"/>
              <a:t>please, field, sea, eagle</a:t>
            </a:r>
          </a:p>
          <a:p>
            <a:r>
              <a:rPr lang="en-US" b="1" dirty="0" smtClean="0"/>
              <a:t>[e]  </a:t>
            </a:r>
            <a:r>
              <a:rPr lang="ru-RU" b="1" dirty="0" smtClean="0"/>
              <a:t>- </a:t>
            </a:r>
            <a:r>
              <a:rPr lang="en-US" b="1" dirty="0" smtClean="0"/>
              <a:t>weather, elephant, desert</a:t>
            </a:r>
          </a:p>
          <a:p>
            <a:r>
              <a:rPr lang="en-US" b="1" dirty="0" smtClean="0"/>
              <a:t>[</a:t>
            </a:r>
            <a:r>
              <a:rPr lang="en-US" b="1" dirty="0" err="1" smtClean="0"/>
              <a:t>əu</a:t>
            </a:r>
            <a:r>
              <a:rPr lang="en-US" b="1" dirty="0" smtClean="0"/>
              <a:t>] – cold, road, most, ocean</a:t>
            </a:r>
          </a:p>
          <a:p>
            <a:r>
              <a:rPr lang="en-US" b="1" dirty="0" smtClean="0"/>
              <a:t>[au]- town, flower, cloudy, mountain </a:t>
            </a:r>
          </a:p>
          <a:p>
            <a:r>
              <a:rPr lang="en-US" b="1" dirty="0" smtClean="0"/>
              <a:t>[ </a:t>
            </a:r>
            <a:r>
              <a:rPr lang="en-US" b="1" dirty="0" err="1" smtClean="0"/>
              <a:t>ei</a:t>
            </a:r>
            <a:r>
              <a:rPr lang="en-US" b="1" dirty="0" smtClean="0"/>
              <a:t> ]- game, today, change, </a:t>
            </a:r>
            <a:r>
              <a:rPr lang="en-US" b="1" dirty="0" err="1" smtClean="0"/>
              <a:t>favourite</a:t>
            </a:r>
            <a:r>
              <a:rPr lang="en-US" b="1" dirty="0" smtClean="0"/>
              <a:t>, whale</a:t>
            </a:r>
            <a:endParaRPr lang="ru-RU" b="1" dirty="0"/>
          </a:p>
        </p:txBody>
      </p:sp>
    </p:spTree>
  </p:cSld>
  <p:clrMapOvr>
    <a:masterClrMapping/>
  </p:clrMapOvr>
  <p:transition>
    <p:wheel spokes="8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3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4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b="1" dirty="0" smtClean="0"/>
              <a:t>Ex.35 p.45Helps to find animals to their homes.</a:t>
            </a:r>
            <a:br>
              <a:rPr lang="en-US" sz="3200" b="1" dirty="0" smtClean="0"/>
            </a:br>
            <a:r>
              <a:rPr lang="en-US" sz="3200" b="1" dirty="0" smtClean="0"/>
              <a:t>Example</a:t>
            </a:r>
            <a:r>
              <a:rPr lang="ru-RU" sz="3200" b="1" dirty="0" smtClean="0"/>
              <a:t>:</a:t>
            </a:r>
            <a:r>
              <a:rPr lang="en-US" sz="3200" b="1" dirty="0" smtClean="0"/>
              <a:t> The eagle lives in the mountains</a:t>
            </a:r>
            <a:endParaRPr lang="ru-RU" sz="32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2286016" cy="16430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857224" y="2714620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    eagle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V="1">
            <a:off x="-2071702" y="6000767"/>
            <a:ext cx="2071702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357562"/>
            <a:ext cx="228601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57158" y="4429132"/>
            <a:ext cx="135732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 </a:t>
            </a:r>
            <a:r>
              <a:rPr lang="en-US" b="1" dirty="0" smtClean="0"/>
              <a:t>dolphin</a:t>
            </a:r>
            <a:endParaRPr lang="ru-RU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5000636"/>
            <a:ext cx="228601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857752" y="5000636"/>
            <a:ext cx="2286016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14414" y="6072206"/>
            <a:ext cx="121444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whale</a:t>
            </a:r>
            <a:endParaRPr lang="ru-RU" b="1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215207" y="5000636"/>
            <a:ext cx="1928793" cy="1500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643174" y="5000636"/>
            <a:ext cx="2143140" cy="15716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3714744" y="6072206"/>
            <a:ext cx="100013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snake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72132" y="6143644"/>
            <a:ext cx="14287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 </a:t>
            </a:r>
            <a:r>
              <a:rPr lang="en-US" b="1" dirty="0" smtClean="0"/>
              <a:t>crocodile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215206" y="6000768"/>
            <a:ext cx="928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camel</a:t>
            </a:r>
            <a:endParaRPr lang="ru-RU" b="1" dirty="0"/>
          </a:p>
        </p:txBody>
      </p:sp>
      <p:pic>
        <p:nvPicPr>
          <p:cNvPr id="1034" name="Picture 10" descr="D:\SABINA\Scan4класс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357554" y="1571612"/>
            <a:ext cx="5572164" cy="3000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2" name="TextBox 21"/>
          <p:cNvSpPr txBox="1"/>
          <p:nvPr/>
        </p:nvSpPr>
        <p:spPr>
          <a:xfrm>
            <a:off x="3357554" y="2500306"/>
            <a:ext cx="857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ocean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7358082" y="1785926"/>
            <a:ext cx="92869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desert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143372" y="3786190"/>
            <a:ext cx="857256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river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572132" y="42148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500694" y="4143380"/>
            <a:ext cx="128588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mountains</a:t>
            </a:r>
            <a:endParaRPr lang="ru-RU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643834" y="3714752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643834" y="3643314"/>
            <a:ext cx="71438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  <a:r>
              <a:rPr lang="en-US" b="1" dirty="0" smtClean="0"/>
              <a:t>sea</a:t>
            </a:r>
            <a:endParaRPr lang="ru-RU" b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939784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Ex.36 p.45 Match and read the dialogue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829708" cy="5429288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1) Have you got a pet?</a:t>
            </a:r>
          </a:p>
          <a:p>
            <a:r>
              <a:rPr lang="en-US" sz="2800" b="1" dirty="0" smtClean="0"/>
              <a:t>   c) Yes. I`ve got a camel. </a:t>
            </a:r>
          </a:p>
          <a:p>
            <a:r>
              <a:rPr lang="en-US" sz="2800" b="1" dirty="0" smtClean="0"/>
              <a:t>2)What`s its name?</a:t>
            </a:r>
          </a:p>
          <a:p>
            <a:r>
              <a:rPr lang="en-US" sz="2800" b="1" dirty="0" smtClean="0"/>
              <a:t>   a) Ashby.</a:t>
            </a:r>
          </a:p>
          <a:p>
            <a:r>
              <a:rPr lang="en-US" sz="2800" b="1" dirty="0" smtClean="0"/>
              <a:t>3)What does it like to eat?</a:t>
            </a:r>
          </a:p>
          <a:p>
            <a:r>
              <a:rPr lang="en-US" sz="2800" b="1" dirty="0" smtClean="0"/>
              <a:t>   e)Gras and apples.</a:t>
            </a:r>
          </a:p>
          <a:p>
            <a:r>
              <a:rPr lang="en-US" sz="2800" b="1" dirty="0" smtClean="0"/>
              <a:t>4)What is it like?</a:t>
            </a:r>
          </a:p>
          <a:p>
            <a:r>
              <a:rPr lang="en-US" sz="2800" b="1" dirty="0" smtClean="0"/>
              <a:t>   b)Ashby is big, kind and strong.</a:t>
            </a:r>
          </a:p>
          <a:p>
            <a:r>
              <a:rPr lang="en-US" sz="2800" b="1" dirty="0" smtClean="0"/>
              <a:t>5)What can it do?</a:t>
            </a:r>
          </a:p>
          <a:p>
            <a:r>
              <a:rPr lang="en-US" sz="2800" b="1" dirty="0" smtClean="0"/>
              <a:t>   d) Ashby helps my father to carry things.</a:t>
            </a:r>
            <a:endParaRPr lang="ru-RU" sz="2800" b="1" dirty="0"/>
          </a:p>
        </p:txBody>
      </p:sp>
      <p:pic>
        <p:nvPicPr>
          <p:cNvPr id="1026" name="Picture 2" descr="D:\SABINA\Scanashb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214422"/>
            <a:ext cx="3929090" cy="3714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</a:rPr>
              <a:t>Ex.37 p.45 Listen and check. Act out    the dialogue.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SABINA\Scanashb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571612"/>
            <a:ext cx="8143932" cy="48577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n-US" b="1" dirty="0" smtClean="0"/>
              <a:t>Workbook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929190" y="3214686"/>
            <a:ext cx="4000528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214686"/>
            <a:ext cx="4214842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34" y="1571612"/>
            <a:ext cx="4214842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34" y="4857760"/>
            <a:ext cx="4214842" cy="17859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714348" y="2714620"/>
            <a:ext cx="135732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1) crocodile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357694"/>
            <a:ext cx="12144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 2) eagle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6072206"/>
            <a:ext cx="100013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 3)whale</a:t>
            </a:r>
            <a:endParaRPr lang="ru-RU" b="1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1571612"/>
            <a:ext cx="4000528" cy="15716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  <p:sp>
        <p:nvSpPr>
          <p:cNvPr id="14" name="TextBox 13"/>
          <p:cNvSpPr txBox="1"/>
          <p:nvPr/>
        </p:nvSpPr>
        <p:spPr>
          <a:xfrm>
            <a:off x="5072066" y="1785927"/>
            <a:ext cx="114300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b="1" dirty="0" smtClean="0"/>
              <a:t>4)snake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072066" y="4214818"/>
            <a:ext cx="12144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/>
              <a:t>5) </a:t>
            </a:r>
            <a:r>
              <a:rPr lang="en-US" b="1" dirty="0" smtClean="0"/>
              <a:t>camel</a:t>
            </a:r>
            <a:endParaRPr lang="ru-RU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929190" y="4857760"/>
            <a:ext cx="4000528" cy="178594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5" name="TextBox 14"/>
          <p:cNvSpPr txBox="1"/>
          <p:nvPr/>
        </p:nvSpPr>
        <p:spPr>
          <a:xfrm>
            <a:off x="5000628" y="6286520"/>
            <a:ext cx="121444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6) dolphin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00034" y="1071546"/>
            <a:ext cx="36433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Ex.12,13 p.25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solidFill>
                  <a:srgbClr val="250DB3"/>
                </a:solidFill>
              </a:rPr>
              <a:t>Homework</a:t>
            </a:r>
            <a:r>
              <a:rPr lang="ru-RU" sz="6000" b="1" dirty="0" smtClean="0">
                <a:solidFill>
                  <a:srgbClr val="250DB3"/>
                </a:solidFill>
              </a:rPr>
              <a:t>:</a:t>
            </a:r>
            <a:endParaRPr lang="ru-RU" sz="6000" b="1" dirty="0">
              <a:solidFill>
                <a:srgbClr val="250DB3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(</a:t>
            </a:r>
            <a:r>
              <a:rPr lang="en-US" sz="5400" b="1" dirty="0" smtClean="0"/>
              <a:t>S.B)  ex.41 p.46 read and match</a:t>
            </a:r>
          </a:p>
          <a:p>
            <a:r>
              <a:rPr lang="en-US" sz="5400" b="1" dirty="0" smtClean="0"/>
              <a:t>(W.B) ex.15 p.26</a:t>
            </a:r>
            <a:endParaRPr lang="ru-RU" sz="54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214422"/>
            <a:ext cx="8072494" cy="5072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071538" y="214290"/>
            <a:ext cx="6929486" cy="7694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B0F0"/>
                </a:solidFill>
              </a:rPr>
              <a:t>           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The lesson is over</a:t>
            </a:r>
            <a:endParaRPr lang="ru-RU" sz="4400" dirty="0">
              <a:solidFill>
                <a:srgbClr val="FF0000"/>
              </a:solidFill>
              <a:cs typeface="Aharoni" pitchFamily="2" charset="-79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14422"/>
            <a:ext cx="785818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42852"/>
            <a:ext cx="9072626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</a:rPr>
              <a:t>Good morning boys and girls! I am glad to see you!</a:t>
            </a:r>
            <a:endParaRPr lang="ru-RU" sz="3200" b="1" dirty="0">
              <a:ln/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theme of our lesson is “ Places Where Animals Live (Habitat)”</a:t>
            </a: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8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Тема нашего урока – «Среда обитания животных»</a:t>
            </a:r>
            <a:endParaRPr lang="ru-RU" sz="28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Today, we will </a:t>
            </a:r>
            <a:r>
              <a:rPr lang="en-US" b="1" dirty="0" err="1" smtClean="0">
                <a:solidFill>
                  <a:srgbClr val="C00000"/>
                </a:solidFill>
              </a:rPr>
              <a:t>practise</a:t>
            </a:r>
            <a:r>
              <a:rPr lang="en-US" b="1" dirty="0" smtClean="0">
                <a:solidFill>
                  <a:srgbClr val="C00000"/>
                </a:solidFill>
              </a:rPr>
              <a:t> the use of the key words on the topic “Habitat”.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 We will do some listening, reading and speaking.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We will learn some new words and </a:t>
            </a:r>
            <a:r>
              <a:rPr lang="en-US" b="1" dirty="0" err="1" smtClean="0">
                <a:solidFill>
                  <a:srgbClr val="C00000"/>
                </a:solidFill>
              </a:rPr>
              <a:t>practise</a:t>
            </a:r>
            <a:r>
              <a:rPr lang="en-US" b="1" dirty="0" smtClean="0">
                <a:solidFill>
                  <a:srgbClr val="C00000"/>
                </a:solidFill>
              </a:rPr>
              <a:t> them. 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You will make up the dialogue, listen to the dialogue and act it out.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7467600" cy="1143000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Let`s start our lesson!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214422"/>
            <a:ext cx="3714776" cy="242889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4000504"/>
            <a:ext cx="3786214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429124" y="1214422"/>
            <a:ext cx="3881438" cy="235745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429124" y="4000504"/>
            <a:ext cx="3857652" cy="26432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ea typeface="Times New Roman" pitchFamily="18" charset="0"/>
                <a:cs typeface="Aharoni" pitchFamily="2" charset="-79"/>
              </a:rPr>
              <a:t>Let’s </a:t>
            </a:r>
            <a:r>
              <a:rPr lang="en-US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ea typeface="Times New Roman" pitchFamily="18" charset="0"/>
                <a:cs typeface="Aharoni" pitchFamily="2" charset="-79"/>
              </a:rPr>
              <a:t>practise</a:t>
            </a:r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haroni" pitchFamily="2" charset="-79"/>
                <a:ea typeface="Times New Roman" pitchFamily="18" charset="0"/>
                <a:cs typeface="Aharoni" pitchFamily="2" charset="-79"/>
              </a:rPr>
              <a:t> English sounds. Repeat after me, please. </a:t>
            </a:r>
            <a:endParaRPr lang="ru-RU" b="1" dirty="0" smtClean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ea typeface="Times New Roman" pitchFamily="18" charset="0"/>
              <a:cs typeface="Aharoni" pitchFamily="2" charset="-79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3" y="1785928"/>
          <a:ext cx="7500990" cy="4572028"/>
        </p:xfrm>
        <a:graphic>
          <a:graphicData uri="http://schemas.openxmlformats.org/drawingml/2006/table">
            <a:tbl>
              <a:tblPr/>
              <a:tblGrid>
                <a:gridCol w="1609157"/>
                <a:gridCol w="2137555"/>
                <a:gridCol w="1966046"/>
                <a:gridCol w="1788232"/>
              </a:tblGrid>
              <a:tr h="750631"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æ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ı 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[ </a:t>
                      </a:r>
                      <a:r>
                        <a:rPr lang="ru-RU" sz="2800" b="1" dirty="0" err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ı</a:t>
                      </a:r>
                      <a:r>
                        <a:rPr lang="ru-RU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]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[ </a:t>
                      </a: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ʌ ]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31"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parrot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tiger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thing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6350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duck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8873"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camel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python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windy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381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under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carry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 crocodile</a:t>
                      </a:r>
                      <a:endParaRPr lang="ru-RU" sz="2800" b="1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big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381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 monkey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31"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bad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nice</a:t>
                      </a:r>
                      <a:endParaRPr lang="ru-RU" sz="2800" b="1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dig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381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sunny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0631"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Africa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wide</a:t>
                      </a:r>
                      <a:endParaRPr lang="ru-RU" sz="2800" b="1">
                        <a:solidFill>
                          <a:srgbClr val="00206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algn="ctr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river</a:t>
                      </a:r>
                      <a:endParaRPr lang="ru-RU" sz="2800" b="1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4775" indent="-3810" algn="ctr"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month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229600" cy="1143000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l"/>
            <a:r>
              <a:rPr lang="en-US" b="1" cap="none" dirty="0" smtClean="0">
                <a:ln/>
                <a:solidFill>
                  <a:srgbClr val="C00000"/>
                </a:solidFill>
                <a:latin typeface="Aharoni" pitchFamily="2" charset="-79"/>
                <a:cs typeface="Aharoni" pitchFamily="2" charset="-79"/>
              </a:rPr>
              <a:t>LET`S  READ  THE RHYME</a:t>
            </a:r>
            <a:endParaRPr lang="ru-RU" b="1" cap="none" dirty="0">
              <a:ln/>
              <a:solidFill>
                <a:srgbClr val="C00000"/>
              </a:solidFill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736"/>
            <a:ext cx="8358246" cy="5286412"/>
          </a:xfrm>
        </p:spPr>
        <p:txBody>
          <a:bodyPr>
            <a:normAutofit fontScale="70000" lnSpcReduction="2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</a:pPr>
            <a:r>
              <a:rPr lang="en-US" b="1" dirty="0" smtClean="0">
                <a:ln/>
                <a:solidFill>
                  <a:schemeClr val="accent3"/>
                </a:solidFill>
              </a:rPr>
              <a:t>                                  </a:t>
            </a:r>
          </a:p>
          <a:p>
            <a:pPr>
              <a:buNone/>
            </a:pPr>
            <a:r>
              <a:rPr lang="en-US" b="1" dirty="0" smtClean="0">
                <a:ln w="1905"/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</a:t>
            </a: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Little mouse, little mouse,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Where is your house?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Little cat, little cat, 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I have no flat.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I`m a poor mouse,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I have no house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Little mouse, little mouse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Come to my house  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Little cat, little cat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I can not do that,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You want to eat me.</a:t>
            </a:r>
          </a:p>
          <a:p>
            <a:pPr>
              <a:buNone/>
            </a:pPr>
            <a:r>
              <a:rPr lang="en-US" sz="3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</a:t>
            </a:r>
            <a:endParaRPr lang="ru-RU" sz="3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285752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1" y="4429133"/>
            <a:ext cx="2928957" cy="221457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29454" y="285728"/>
            <a:ext cx="1785950" cy="15716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86644" y="2786058"/>
            <a:ext cx="1357322" cy="135732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1142984"/>
          </a:xfrm>
        </p:spPr>
        <p:txBody>
          <a:bodyPr/>
          <a:lstStyle/>
          <a:p>
            <a:r>
              <a:rPr lang="en-US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Let`s check your homework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58204" cy="5643602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Ex.26 p.42  Read and translate the story. Answer the question</a:t>
            </a:r>
            <a:r>
              <a:rPr lang="ru-RU" sz="2800" b="1" dirty="0" smtClean="0"/>
              <a:t>:</a:t>
            </a:r>
          </a:p>
          <a:p>
            <a:pPr>
              <a:buNone/>
            </a:pPr>
            <a:r>
              <a:rPr lang="ru-RU" sz="2800" b="1" dirty="0" smtClean="0"/>
              <a:t>   «</a:t>
            </a:r>
            <a:r>
              <a:rPr lang="en-US" sz="2800" b="1" dirty="0" smtClean="0"/>
              <a:t>Who becomes happy is the town</a:t>
            </a:r>
            <a:r>
              <a:rPr lang="ru-RU" sz="2800" b="1" dirty="0" smtClean="0"/>
              <a:t>»</a:t>
            </a:r>
          </a:p>
          <a:p>
            <a:pPr>
              <a:buNone/>
            </a:pPr>
            <a:r>
              <a:rPr lang="ru-RU" sz="2800" b="1" dirty="0" smtClean="0"/>
              <a:t>    </a:t>
            </a:r>
            <a:r>
              <a:rPr lang="en-US" sz="2800" b="1" dirty="0" smtClean="0"/>
              <a:t>                          The Green Garden.</a:t>
            </a:r>
            <a:endParaRPr lang="ru-RU" sz="2800" b="1" dirty="0"/>
          </a:p>
        </p:txBody>
      </p:sp>
      <p:pic>
        <p:nvPicPr>
          <p:cNvPr id="4097" name="Picture 1" descr="D:\SABINA\green garde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2928934"/>
            <a:ext cx="7286676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cap="none" dirty="0" smtClean="0">
                <a:ln/>
                <a:solidFill>
                  <a:srgbClr val="C00000"/>
                </a:solidFill>
              </a:rPr>
              <a:t>Ex.32 p.44 Say which animals live</a:t>
            </a:r>
            <a:r>
              <a:rPr lang="ru-RU" b="1" cap="none" dirty="0" smtClean="0">
                <a:ln/>
                <a:solidFill>
                  <a:srgbClr val="C00000"/>
                </a:solidFill>
              </a:rPr>
              <a:t>: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14348" y="1643050"/>
            <a:ext cx="221457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a) on a farm          </a:t>
            </a:r>
            <a:endParaRPr lang="ru-RU" sz="2800" b="1" dirty="0" smtClean="0"/>
          </a:p>
          <a:p>
            <a:pPr>
              <a:buNone/>
            </a:pPr>
            <a:r>
              <a:rPr lang="ru-RU" sz="2800" b="1" dirty="0" smtClean="0"/>
              <a:t>     </a:t>
            </a:r>
            <a:r>
              <a:rPr lang="en-US" sz="2800" b="1" dirty="0" smtClean="0"/>
              <a:t> a hen                   </a:t>
            </a:r>
          </a:p>
          <a:p>
            <a:pPr>
              <a:buNone/>
            </a:pPr>
            <a:r>
              <a:rPr lang="en-US" sz="2800" b="1" dirty="0" smtClean="0"/>
              <a:t>      a cockerel                             </a:t>
            </a:r>
          </a:p>
          <a:p>
            <a:pPr>
              <a:buNone/>
            </a:pPr>
            <a:r>
              <a:rPr lang="en-US" sz="2800" b="1" dirty="0" smtClean="0"/>
              <a:t>      a pig                                    </a:t>
            </a:r>
          </a:p>
          <a:p>
            <a:pPr>
              <a:buNone/>
            </a:pPr>
            <a:r>
              <a:rPr lang="en-US" sz="2800" b="1" dirty="0" smtClean="0"/>
              <a:t>      a horse                             </a:t>
            </a:r>
          </a:p>
          <a:p>
            <a:pPr>
              <a:buNone/>
            </a:pPr>
            <a:r>
              <a:rPr lang="en-US" sz="2800" b="1" dirty="0" smtClean="0"/>
              <a:t>      a sheep               </a:t>
            </a:r>
          </a:p>
          <a:p>
            <a:pPr>
              <a:buNone/>
            </a:pPr>
            <a:r>
              <a:rPr lang="en-US" sz="2800" b="1" dirty="0" smtClean="0"/>
              <a:t>      a rabbit                </a:t>
            </a:r>
          </a:p>
          <a:p>
            <a:pPr>
              <a:buNone/>
            </a:pPr>
            <a:r>
              <a:rPr lang="en-US" sz="2800" b="1" dirty="0" smtClean="0"/>
              <a:t>      a duck                 </a:t>
            </a:r>
          </a:p>
          <a:p>
            <a:pPr>
              <a:buNone/>
            </a:pPr>
            <a:r>
              <a:rPr lang="en-US" sz="2800" b="1" dirty="0" smtClean="0"/>
              <a:t>      a cow</a:t>
            </a:r>
            <a:r>
              <a:rPr lang="en-US" sz="2400" b="1" dirty="0" smtClean="0"/>
              <a:t>                  </a:t>
            </a:r>
          </a:p>
          <a:p>
            <a:pPr>
              <a:buNone/>
            </a:pPr>
            <a:r>
              <a:rPr lang="en-US" sz="2400" b="1" dirty="0" smtClean="0"/>
              <a:t>                        </a:t>
            </a:r>
            <a:r>
              <a:rPr lang="en-US" b="1" dirty="0" smtClean="0"/>
              <a:t>        </a:t>
            </a:r>
          </a:p>
          <a:p>
            <a:pPr>
              <a:buNone/>
            </a:pPr>
            <a:r>
              <a:rPr lang="en-US" b="1" dirty="0" smtClean="0"/>
              <a:t>                               </a:t>
            </a:r>
          </a:p>
          <a:p>
            <a:pPr>
              <a:buNone/>
            </a:pPr>
            <a:endParaRPr lang="ru-RU" b="1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868" y="1643050"/>
            <a:ext cx="164307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b) in the zoo</a:t>
            </a:r>
            <a:endParaRPr lang="ru-RU" sz="2400" b="1" dirty="0" smtClean="0"/>
          </a:p>
          <a:p>
            <a:pPr>
              <a:buNone/>
            </a:pPr>
            <a:r>
              <a:rPr lang="en-US" sz="2400" b="1" dirty="0" smtClean="0"/>
              <a:t>an elephant         </a:t>
            </a:r>
          </a:p>
          <a:p>
            <a:pPr>
              <a:buNone/>
            </a:pPr>
            <a:r>
              <a:rPr lang="en-US" sz="2400" b="1" dirty="0" smtClean="0"/>
              <a:t>a  lion</a:t>
            </a:r>
          </a:p>
          <a:p>
            <a:pPr>
              <a:buNone/>
            </a:pPr>
            <a:r>
              <a:rPr lang="en-US" sz="2400" b="1" dirty="0" smtClean="0"/>
              <a:t>a giraffe               </a:t>
            </a:r>
          </a:p>
          <a:p>
            <a:pPr>
              <a:buNone/>
            </a:pPr>
            <a:r>
              <a:rPr lang="en-US" sz="2400" b="1" dirty="0" smtClean="0"/>
              <a:t>a parrot                </a:t>
            </a:r>
          </a:p>
          <a:p>
            <a:pPr>
              <a:buNone/>
            </a:pPr>
            <a:r>
              <a:rPr lang="en-US" sz="2400" b="1" dirty="0" smtClean="0"/>
              <a:t>a monkey</a:t>
            </a:r>
          </a:p>
          <a:p>
            <a:pPr>
              <a:buNone/>
            </a:pPr>
            <a:r>
              <a:rPr lang="en-US" sz="2400" b="1" dirty="0" smtClean="0"/>
              <a:t>a tiger</a:t>
            </a:r>
          </a:p>
          <a:p>
            <a:pPr>
              <a:buNone/>
            </a:pPr>
            <a:r>
              <a:rPr lang="en-US" sz="2400" b="1" dirty="0" smtClean="0"/>
              <a:t>a kangaroo </a:t>
            </a:r>
          </a:p>
          <a:p>
            <a:pPr>
              <a:buNone/>
            </a:pPr>
            <a:r>
              <a:rPr lang="en-US" sz="2400" b="1" dirty="0" smtClean="0"/>
              <a:t>a fox</a:t>
            </a:r>
          </a:p>
          <a:p>
            <a:pPr>
              <a:buNone/>
            </a:pPr>
            <a:r>
              <a:rPr lang="en-US" sz="2400" b="1" dirty="0" smtClean="0"/>
              <a:t>a bear </a:t>
            </a:r>
          </a:p>
          <a:p>
            <a:pPr>
              <a:buNone/>
            </a:pPr>
            <a:r>
              <a:rPr lang="en-US" sz="2400" b="1" dirty="0" smtClean="0"/>
              <a:t>a wolf</a:t>
            </a:r>
          </a:p>
          <a:p>
            <a:pPr>
              <a:buNone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215074" y="1643050"/>
            <a:ext cx="22146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c)in the forest</a:t>
            </a:r>
          </a:p>
          <a:p>
            <a:r>
              <a:rPr lang="en-US" sz="2400" b="1" dirty="0" smtClean="0"/>
              <a:t>   a fox</a:t>
            </a:r>
          </a:p>
          <a:p>
            <a:r>
              <a:rPr lang="en-US" sz="2400" b="1" dirty="0" smtClean="0"/>
              <a:t>   a bear</a:t>
            </a:r>
          </a:p>
          <a:p>
            <a:r>
              <a:rPr lang="en-US" sz="2400" b="1" dirty="0" smtClean="0"/>
              <a:t>   a wolf</a:t>
            </a:r>
          </a:p>
          <a:p>
            <a:r>
              <a:rPr lang="en-US" sz="2000" b="1" dirty="0" smtClean="0"/>
              <a:t>   </a:t>
            </a:r>
          </a:p>
          <a:p>
            <a:r>
              <a:rPr lang="en-US" sz="2000" b="1" dirty="0" smtClean="0"/>
              <a:t>   </a:t>
            </a:r>
          </a:p>
          <a:p>
            <a:r>
              <a:rPr lang="en-US" sz="2000" b="1" dirty="0" smtClean="0"/>
              <a:t>   </a:t>
            </a:r>
          </a:p>
          <a:p>
            <a:r>
              <a:rPr lang="en-US" sz="2000" b="1" dirty="0" smtClean="0"/>
              <a:t>   </a:t>
            </a:r>
            <a:endParaRPr lang="ru-RU" sz="20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Ex</a:t>
            </a:r>
            <a:r>
              <a:rPr lang="ru-RU" b="1" dirty="0" smtClean="0">
                <a:solidFill>
                  <a:srgbClr val="C00000"/>
                </a:solidFill>
              </a:rPr>
              <a:t>.33, </a:t>
            </a:r>
            <a:r>
              <a:rPr lang="en-US" b="1" dirty="0" smtClean="0">
                <a:solidFill>
                  <a:srgbClr val="C00000"/>
                </a:solidFill>
              </a:rPr>
              <a:t>p</a:t>
            </a:r>
            <a:r>
              <a:rPr lang="ru-RU" b="1" dirty="0" smtClean="0">
                <a:solidFill>
                  <a:srgbClr val="C00000"/>
                </a:solidFill>
              </a:rPr>
              <a:t>.44. </a:t>
            </a:r>
            <a:r>
              <a:rPr lang="en-US" b="1" dirty="0" smtClean="0">
                <a:solidFill>
                  <a:srgbClr val="C00000"/>
                </a:solidFill>
              </a:rPr>
              <a:t>Complete the text and guess what animal it is</a:t>
            </a:r>
            <a:r>
              <a:rPr lang="ru-RU" b="1" dirty="0" smtClean="0">
                <a:solidFill>
                  <a:srgbClr val="C00000"/>
                </a:solidFill>
              </a:rPr>
              <a:t>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428736"/>
            <a:ext cx="8429684" cy="54292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3800" b="1" dirty="0" smtClean="0"/>
              <a:t> I am from Africa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3800" b="1" dirty="0" smtClean="0"/>
              <a:t>I`ve got big              </a:t>
            </a:r>
            <a:r>
              <a:rPr lang="en-US" b="1" dirty="0" smtClean="0"/>
              <a:t>.          .   .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3800" b="1" dirty="0" smtClean="0"/>
              <a:t>I am big and strong.</a:t>
            </a:r>
            <a:r>
              <a:rPr lang="ru-RU" sz="4000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 </a:t>
            </a:r>
            <a:endParaRPr lang="en-US" sz="3800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4400" b="1" dirty="0" smtClean="0"/>
              <a:t>I like        </a:t>
            </a:r>
            <a:r>
              <a:rPr lang="en-US" sz="4400" b="1" dirty="0" err="1" smtClean="0"/>
              <a:t>fr</a:t>
            </a:r>
            <a:r>
              <a:rPr lang="en-US" sz="4400" b="1" dirty="0" smtClean="0"/>
              <a:t>]</a:t>
            </a:r>
            <a:r>
              <a:rPr lang="en-US" sz="4400" b="1" dirty="0" err="1" smtClean="0"/>
              <a:t>frf</a:t>
            </a:r>
            <a:r>
              <a:rPr lang="en-US" sz="4400" b="1" dirty="0" smtClean="0"/>
              <a:t>       and            </a:t>
            </a:r>
            <a:r>
              <a:rPr lang="en-US" b="1" dirty="0" smtClean="0"/>
              <a:t>. .     </a:t>
            </a:r>
            <a:r>
              <a:rPr lang="en-US" b="1" dirty="0"/>
              <a:t>.</a:t>
            </a: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4400" b="1" dirty="0" smtClean="0"/>
              <a:t>I don`t eat           </a:t>
            </a:r>
            <a:r>
              <a:rPr lang="en-US" b="1" dirty="0" smtClean="0"/>
              <a:t>.         .</a:t>
            </a:r>
          </a:p>
          <a:p>
            <a:pPr>
              <a:buNone/>
            </a:pPr>
            <a:endParaRPr lang="en-US" b="1" dirty="0"/>
          </a:p>
          <a:p>
            <a:pPr>
              <a:buNone/>
            </a:pPr>
            <a:r>
              <a:rPr lang="en-US" sz="4400" b="1" dirty="0" smtClean="0"/>
              <a:t>I can carry things, people and water the</a:t>
            </a:r>
            <a:r>
              <a:rPr lang="en-US" b="1" dirty="0" smtClean="0"/>
              <a:t>                                     .                                   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sz="4400" b="1" dirty="0" smtClean="0"/>
              <a:t>Come to the                       and see me</a:t>
            </a:r>
            <a:r>
              <a:rPr lang="en-US" b="1" dirty="0" smtClean="0"/>
              <a:t>.</a:t>
            </a:r>
          </a:p>
          <a:p>
            <a:pPr>
              <a:buNone/>
            </a:pPr>
            <a:r>
              <a:rPr lang="en-US" sz="4400" b="1" dirty="0" smtClean="0"/>
              <a:t>I am  … . </a:t>
            </a: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sz="4400" b="1" dirty="0" smtClean="0"/>
              <a:t>                                          (an elephant)</a:t>
            </a:r>
          </a:p>
          <a:p>
            <a:pPr>
              <a:buNone/>
            </a:pPr>
            <a:r>
              <a:rPr lang="en-US" dirty="0" smtClean="0"/>
              <a:t>                                                                    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9" y="2071678"/>
            <a:ext cx="1143008" cy="57150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3071811"/>
            <a:ext cx="1285884" cy="71438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54" y="3000372"/>
            <a:ext cx="1143008" cy="78581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3857628"/>
            <a:ext cx="1143008" cy="5715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643570" y="4357694"/>
            <a:ext cx="1785950" cy="85725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214546" y="4857760"/>
            <a:ext cx="135732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572132" y="5643578"/>
            <a:ext cx="1857388" cy="10001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12" name="TextBox 11"/>
          <p:cNvSpPr txBox="1"/>
          <p:nvPr/>
        </p:nvSpPr>
        <p:spPr>
          <a:xfrm>
            <a:off x="6429388" y="1785927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carry [k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æ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r</a:t>
            </a:r>
            <a:r>
              <a:rPr lang="ru-RU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]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переносить</a:t>
            </a:r>
          </a:p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thing[</a:t>
            </a:r>
            <a:r>
              <a:rPr lang="el-GR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θ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ı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ŋ ]-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Times New Roman"/>
              </a:rPr>
              <a:t>вещь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  <a:ea typeface="Times New Roman"/>
              <a:cs typeface="Times New Roman"/>
            </a:endParaRP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1796</TotalTime>
  <Words>743</Words>
  <Application>Microsoft Office PowerPoint</Application>
  <PresentationFormat>Экран (4:3)</PresentationFormat>
  <Paragraphs>166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“ Places Where Animals Live (Habitat)”</vt:lpstr>
      <vt:lpstr>Слайд 2</vt:lpstr>
      <vt:lpstr>The theme of our lesson is “ Places Where Animals Live (Habitat)” Тема нашего урока – «Среда обитания животных»</vt:lpstr>
      <vt:lpstr>Let`s start our lesson!</vt:lpstr>
      <vt:lpstr>Let’s practise English sounds. Repeat after me, please. </vt:lpstr>
      <vt:lpstr>LET`S  READ  THE RHYME</vt:lpstr>
      <vt:lpstr>Let`s check your homework:</vt:lpstr>
      <vt:lpstr>Ex.32 p.44 Say which animals live:</vt:lpstr>
      <vt:lpstr>Ex.33, p.44. Complete the text and guess what animal it is.</vt:lpstr>
      <vt:lpstr>Let`s have a rest and sing song: </vt:lpstr>
      <vt:lpstr> Ex.34 p.45 Listen and read:</vt:lpstr>
      <vt:lpstr>Ex.35 p.45Helps to find animals to their homes. Example: The eagle lives in the mountains</vt:lpstr>
      <vt:lpstr>Ex.36 p.45 Match and read the dialogue </vt:lpstr>
      <vt:lpstr>Ex.37 p.45 Listen and check. Act out    the dialogue.</vt:lpstr>
      <vt:lpstr>Workbook</vt:lpstr>
      <vt:lpstr>Homework: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SONY</dc:creator>
  <cp:lastModifiedBy>revaz</cp:lastModifiedBy>
  <cp:revision>164</cp:revision>
  <dcterms:created xsi:type="dcterms:W3CDTF">2012-11-24T15:05:14Z</dcterms:created>
  <dcterms:modified xsi:type="dcterms:W3CDTF">2013-03-02T12:43:19Z</dcterms:modified>
</cp:coreProperties>
</file>