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6"/>
  </p:notesMasterIdLst>
  <p:sldIdLst>
    <p:sldId id="382" r:id="rId3"/>
    <p:sldId id="304" r:id="rId4"/>
    <p:sldId id="377" r:id="rId5"/>
    <p:sldId id="363" r:id="rId6"/>
    <p:sldId id="392" r:id="rId7"/>
    <p:sldId id="381" r:id="rId8"/>
    <p:sldId id="290" r:id="rId9"/>
    <p:sldId id="287" r:id="rId10"/>
    <p:sldId id="385" r:id="rId11"/>
    <p:sldId id="293" r:id="rId12"/>
    <p:sldId id="397" r:id="rId13"/>
    <p:sldId id="294" r:id="rId14"/>
    <p:sldId id="396" r:id="rId15"/>
    <p:sldId id="292" r:id="rId16"/>
    <p:sldId id="374" r:id="rId17"/>
    <p:sldId id="388" r:id="rId18"/>
    <p:sldId id="366" r:id="rId19"/>
    <p:sldId id="389" r:id="rId20"/>
    <p:sldId id="391" r:id="rId21"/>
    <p:sldId id="368" r:id="rId22"/>
    <p:sldId id="390" r:id="rId23"/>
    <p:sldId id="370" r:id="rId24"/>
    <p:sldId id="38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05" autoAdjust="0"/>
  </p:normalViewPr>
  <p:slideViewPr>
    <p:cSldViewPr>
      <p:cViewPr varScale="1">
        <p:scale>
          <a:sx n="65" d="100"/>
          <a:sy n="65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68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780747-751C-4C17-9A88-84CAA08702CA}" type="doc">
      <dgm:prSet loTypeId="urn:microsoft.com/office/officeart/2005/8/layout/vList5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D3F11E1-AEDA-4C7E-A143-DA93B8B31735}">
      <dgm:prSet phldrT="[Текст]"/>
      <dgm:spPr/>
      <dgm:t>
        <a:bodyPr/>
        <a:lstStyle/>
        <a:p>
          <a:r>
            <a:rPr lang="ru-RU" dirty="0" smtClean="0"/>
            <a:t>Повторить </a:t>
          </a:r>
          <a:endParaRPr lang="ru-RU" dirty="0"/>
        </a:p>
      </dgm:t>
    </dgm:pt>
    <dgm:pt modelId="{CC147BD4-D296-45BF-92BC-16018A95BEC3}" type="parTrans" cxnId="{F5B25678-3E30-4ACB-94E7-418A2CBD180C}">
      <dgm:prSet/>
      <dgm:spPr/>
      <dgm:t>
        <a:bodyPr/>
        <a:lstStyle/>
        <a:p>
          <a:endParaRPr lang="ru-RU"/>
        </a:p>
      </dgm:t>
    </dgm:pt>
    <dgm:pt modelId="{A88A9DA7-D0CA-413D-812A-ECB7CC6B46EB}" type="sibTrans" cxnId="{F5B25678-3E30-4ACB-94E7-418A2CBD180C}">
      <dgm:prSet/>
      <dgm:spPr/>
      <dgm:t>
        <a:bodyPr/>
        <a:lstStyle/>
        <a:p>
          <a:endParaRPr lang="ru-RU"/>
        </a:p>
      </dgm:t>
    </dgm:pt>
    <dgm:pt modelId="{46EF4C1E-BE12-4851-979B-FE32D8DDBDCE}">
      <dgm:prSet phldrT="[Текст]"/>
      <dgm:spPr/>
      <dgm:t>
        <a:bodyPr/>
        <a:lstStyle/>
        <a:p>
          <a:r>
            <a:rPr lang="ru-RU" dirty="0" smtClean="0"/>
            <a:t>Определение и свойства параллелограмма</a:t>
          </a:r>
          <a:endParaRPr lang="ru-RU" dirty="0"/>
        </a:p>
      </dgm:t>
    </dgm:pt>
    <dgm:pt modelId="{B2BB24CA-EBA1-441A-8D23-4E28F5BC03AE}" type="parTrans" cxnId="{00ECA57D-9A69-4DC9-AAC7-04E93AC1FBF0}">
      <dgm:prSet/>
      <dgm:spPr/>
      <dgm:t>
        <a:bodyPr/>
        <a:lstStyle/>
        <a:p>
          <a:endParaRPr lang="ru-RU"/>
        </a:p>
      </dgm:t>
    </dgm:pt>
    <dgm:pt modelId="{DA355794-4F38-46A5-9F58-7DEE65AC58F1}" type="sibTrans" cxnId="{00ECA57D-9A69-4DC9-AAC7-04E93AC1FBF0}">
      <dgm:prSet/>
      <dgm:spPr/>
      <dgm:t>
        <a:bodyPr/>
        <a:lstStyle/>
        <a:p>
          <a:endParaRPr lang="ru-RU"/>
        </a:p>
      </dgm:t>
    </dgm:pt>
    <dgm:pt modelId="{E57BBAD0-395F-4A3E-AE89-04A171845E0B}">
      <dgm:prSet phldrT="[Текст]"/>
      <dgm:spPr/>
      <dgm:t>
        <a:bodyPr/>
        <a:lstStyle/>
        <a:p>
          <a:r>
            <a:rPr lang="ru-RU" dirty="0" smtClean="0"/>
            <a:t>Узнать</a:t>
          </a:r>
          <a:endParaRPr lang="ru-RU" dirty="0"/>
        </a:p>
      </dgm:t>
    </dgm:pt>
    <dgm:pt modelId="{CBFF68BE-899E-4900-8BE2-AA9EAF1FDAF4}" type="parTrans" cxnId="{4B5D5FAC-A7EF-476D-B4DF-3363A6EC6A76}">
      <dgm:prSet/>
      <dgm:spPr/>
      <dgm:t>
        <a:bodyPr/>
        <a:lstStyle/>
        <a:p>
          <a:endParaRPr lang="ru-RU"/>
        </a:p>
      </dgm:t>
    </dgm:pt>
    <dgm:pt modelId="{11776D56-5DD2-4BFE-8D4D-0874CB79F453}" type="sibTrans" cxnId="{4B5D5FAC-A7EF-476D-B4DF-3363A6EC6A76}">
      <dgm:prSet/>
      <dgm:spPr/>
      <dgm:t>
        <a:bodyPr/>
        <a:lstStyle/>
        <a:p>
          <a:endParaRPr lang="ru-RU"/>
        </a:p>
      </dgm:t>
    </dgm:pt>
    <dgm:pt modelId="{56FF01FD-D4F3-4D42-B739-34789BF89695}">
      <dgm:prSet phldrT="[Текст]"/>
      <dgm:spPr/>
      <dgm:t>
        <a:bodyPr/>
        <a:lstStyle/>
        <a:p>
          <a:r>
            <a:rPr lang="ru-RU" dirty="0" smtClean="0"/>
            <a:t>Понятие прямой и обратной теоремы</a:t>
          </a:r>
          <a:endParaRPr lang="ru-RU" dirty="0"/>
        </a:p>
      </dgm:t>
    </dgm:pt>
    <dgm:pt modelId="{4F38CDDD-974A-4E0A-A439-D39CBA9B93C9}" type="parTrans" cxnId="{2EB3691A-20F8-4630-97D4-05A2193A28F0}">
      <dgm:prSet/>
      <dgm:spPr/>
      <dgm:t>
        <a:bodyPr/>
        <a:lstStyle/>
        <a:p>
          <a:endParaRPr lang="ru-RU"/>
        </a:p>
      </dgm:t>
    </dgm:pt>
    <dgm:pt modelId="{C6DEB676-449D-4E65-B2F4-C8DDBE6C592B}" type="sibTrans" cxnId="{2EB3691A-20F8-4630-97D4-05A2193A28F0}">
      <dgm:prSet/>
      <dgm:spPr/>
      <dgm:t>
        <a:bodyPr/>
        <a:lstStyle/>
        <a:p>
          <a:endParaRPr lang="ru-RU"/>
        </a:p>
      </dgm:t>
    </dgm:pt>
    <dgm:pt modelId="{ADF9E736-1555-4AD0-A218-7A03AF121CD3}">
      <dgm:prSet phldrT="[Текст]"/>
      <dgm:spPr/>
      <dgm:t>
        <a:bodyPr/>
        <a:lstStyle/>
        <a:p>
          <a:r>
            <a:rPr lang="ru-RU" dirty="0" smtClean="0"/>
            <a:t>Научиться</a:t>
          </a:r>
          <a:endParaRPr lang="ru-RU" dirty="0"/>
        </a:p>
      </dgm:t>
    </dgm:pt>
    <dgm:pt modelId="{7E9A2E60-40FB-4CC3-A0B8-F24908D0DE0B}" type="parTrans" cxnId="{92FD0AB6-E361-4EE6-ABAC-3B6CA847A90C}">
      <dgm:prSet/>
      <dgm:spPr/>
      <dgm:t>
        <a:bodyPr/>
        <a:lstStyle/>
        <a:p>
          <a:endParaRPr lang="ru-RU"/>
        </a:p>
      </dgm:t>
    </dgm:pt>
    <dgm:pt modelId="{349EFD2F-BBB7-487B-8E2A-F42A11610CDE}" type="sibTrans" cxnId="{92FD0AB6-E361-4EE6-ABAC-3B6CA847A90C}">
      <dgm:prSet/>
      <dgm:spPr/>
      <dgm:t>
        <a:bodyPr/>
        <a:lstStyle/>
        <a:p>
          <a:endParaRPr lang="ru-RU"/>
        </a:p>
      </dgm:t>
    </dgm:pt>
    <dgm:pt modelId="{4516F057-CFBA-4814-B847-94E4553C9EF7}">
      <dgm:prSet phldrT="[Текст]"/>
      <dgm:spPr/>
      <dgm:t>
        <a:bodyPr/>
        <a:lstStyle/>
        <a:p>
          <a:r>
            <a:rPr lang="ru-RU" dirty="0" smtClean="0"/>
            <a:t>признаки параллелограмма </a:t>
          </a:r>
          <a:endParaRPr lang="ru-RU" dirty="0"/>
        </a:p>
      </dgm:t>
    </dgm:pt>
    <dgm:pt modelId="{98AAA58B-4DD3-46B3-BEE1-2D170B85BCFC}" type="parTrans" cxnId="{2DCDA719-27B8-4EBE-A94E-9384D545F18D}">
      <dgm:prSet/>
      <dgm:spPr/>
      <dgm:t>
        <a:bodyPr/>
        <a:lstStyle/>
        <a:p>
          <a:endParaRPr lang="ru-RU"/>
        </a:p>
      </dgm:t>
    </dgm:pt>
    <dgm:pt modelId="{9518162A-1049-414A-8FBE-F2C0290046D9}" type="sibTrans" cxnId="{2DCDA719-27B8-4EBE-A94E-9384D545F18D}">
      <dgm:prSet/>
      <dgm:spPr/>
      <dgm:t>
        <a:bodyPr/>
        <a:lstStyle/>
        <a:p>
          <a:endParaRPr lang="ru-RU"/>
        </a:p>
      </dgm:t>
    </dgm:pt>
    <dgm:pt modelId="{1FE89BBD-A08D-47B4-883C-9E0E63883B02}">
      <dgm:prSet custT="1"/>
      <dgm:spPr/>
      <dgm:t>
        <a:bodyPr/>
        <a:lstStyle/>
        <a:p>
          <a:endParaRPr lang="ru-RU" sz="2100" baseline="0" dirty="0"/>
        </a:p>
      </dgm:t>
    </dgm:pt>
    <dgm:pt modelId="{264838EB-B8B9-4DB4-B23F-F4093C8A925A}" type="parTrans" cxnId="{2B5D9D94-9779-491A-BB20-38D74F5113C8}">
      <dgm:prSet/>
      <dgm:spPr/>
      <dgm:t>
        <a:bodyPr/>
        <a:lstStyle/>
        <a:p>
          <a:endParaRPr lang="ru-RU"/>
        </a:p>
      </dgm:t>
    </dgm:pt>
    <dgm:pt modelId="{1237B383-5D5B-44DF-97CB-0194618988AF}" type="sibTrans" cxnId="{2B5D9D94-9779-491A-BB20-38D74F5113C8}">
      <dgm:prSet/>
      <dgm:spPr/>
      <dgm:t>
        <a:bodyPr/>
        <a:lstStyle/>
        <a:p>
          <a:endParaRPr lang="ru-RU"/>
        </a:p>
      </dgm:t>
    </dgm:pt>
    <dgm:pt modelId="{682E38BB-6576-4D59-AEB4-FD268EB79D6E}">
      <dgm:prSet custT="1"/>
      <dgm:spPr/>
      <dgm:t>
        <a:bodyPr/>
        <a:lstStyle/>
        <a:p>
          <a:r>
            <a:rPr lang="ru-RU" sz="2800" baseline="0" dirty="0" smtClean="0"/>
            <a:t>применять признаки параллелограмма при решении задач</a:t>
          </a:r>
          <a:endParaRPr lang="ru-RU" sz="2800" baseline="0" dirty="0"/>
        </a:p>
      </dgm:t>
    </dgm:pt>
    <dgm:pt modelId="{E387387E-8553-4DC6-99C6-5B6106617D2C}" type="parTrans" cxnId="{BFCF1D9B-1C09-42BA-AD14-7F50A4BE6DD4}">
      <dgm:prSet/>
      <dgm:spPr/>
      <dgm:t>
        <a:bodyPr/>
        <a:lstStyle/>
        <a:p>
          <a:endParaRPr lang="ru-RU"/>
        </a:p>
      </dgm:t>
    </dgm:pt>
    <dgm:pt modelId="{0EFB9067-9C07-4D2B-9437-4A21AFF03B22}" type="sibTrans" cxnId="{BFCF1D9B-1C09-42BA-AD14-7F50A4BE6DD4}">
      <dgm:prSet/>
      <dgm:spPr/>
      <dgm:t>
        <a:bodyPr/>
        <a:lstStyle/>
        <a:p>
          <a:endParaRPr lang="ru-RU"/>
        </a:p>
      </dgm:t>
    </dgm:pt>
    <dgm:pt modelId="{A84D509F-A6D4-4552-8F3A-D6324483E65E}" type="pres">
      <dgm:prSet presAssocID="{18780747-751C-4C17-9A88-84CAA08702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BE9F16-FB74-47F1-8A90-74F86ABB9A59}" type="pres">
      <dgm:prSet presAssocID="{8D3F11E1-AEDA-4C7E-A143-DA93B8B31735}" presName="linNode" presStyleCnt="0"/>
      <dgm:spPr/>
      <dgm:t>
        <a:bodyPr/>
        <a:lstStyle/>
        <a:p>
          <a:endParaRPr lang="ru-RU"/>
        </a:p>
      </dgm:t>
    </dgm:pt>
    <dgm:pt modelId="{3EE78FF3-9B04-46CA-9840-AEE95EE97AA3}" type="pres">
      <dgm:prSet presAssocID="{8D3F11E1-AEDA-4C7E-A143-DA93B8B317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9AAD85-687D-4BD5-83BB-9AB298D8D7D9}" type="pres">
      <dgm:prSet presAssocID="{8D3F11E1-AEDA-4C7E-A143-DA93B8B3173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0849BA-C3AE-4463-A162-FD23D4511E51}" type="pres">
      <dgm:prSet presAssocID="{A88A9DA7-D0CA-413D-812A-ECB7CC6B46EB}" presName="sp" presStyleCnt="0"/>
      <dgm:spPr/>
      <dgm:t>
        <a:bodyPr/>
        <a:lstStyle/>
        <a:p>
          <a:endParaRPr lang="ru-RU"/>
        </a:p>
      </dgm:t>
    </dgm:pt>
    <dgm:pt modelId="{49431B4C-2B09-4FE8-A562-3FA16B3F2E00}" type="pres">
      <dgm:prSet presAssocID="{E57BBAD0-395F-4A3E-AE89-04A171845E0B}" presName="linNode" presStyleCnt="0"/>
      <dgm:spPr/>
      <dgm:t>
        <a:bodyPr/>
        <a:lstStyle/>
        <a:p>
          <a:endParaRPr lang="ru-RU"/>
        </a:p>
      </dgm:t>
    </dgm:pt>
    <dgm:pt modelId="{4E939B1F-E8C0-4517-9D9D-B89816993BBF}" type="pres">
      <dgm:prSet presAssocID="{E57BBAD0-395F-4A3E-AE89-04A171845E0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5A99AB-DB5B-4723-A2B6-6B1207C8ACA2}" type="pres">
      <dgm:prSet presAssocID="{E57BBAD0-395F-4A3E-AE89-04A171845E0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F926E-8D33-4854-9473-D331E7CC4093}" type="pres">
      <dgm:prSet presAssocID="{11776D56-5DD2-4BFE-8D4D-0874CB79F453}" presName="sp" presStyleCnt="0"/>
      <dgm:spPr/>
      <dgm:t>
        <a:bodyPr/>
        <a:lstStyle/>
        <a:p>
          <a:endParaRPr lang="ru-RU"/>
        </a:p>
      </dgm:t>
    </dgm:pt>
    <dgm:pt modelId="{4E70F524-BFB9-4132-B10E-74E3EAD1CD9A}" type="pres">
      <dgm:prSet presAssocID="{ADF9E736-1555-4AD0-A218-7A03AF121CD3}" presName="linNode" presStyleCnt="0"/>
      <dgm:spPr/>
      <dgm:t>
        <a:bodyPr/>
        <a:lstStyle/>
        <a:p>
          <a:endParaRPr lang="ru-RU"/>
        </a:p>
      </dgm:t>
    </dgm:pt>
    <dgm:pt modelId="{F20D67AA-9D7F-4ABE-B3C5-07F1645853A4}" type="pres">
      <dgm:prSet presAssocID="{ADF9E736-1555-4AD0-A218-7A03AF121CD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22FD14-912E-4064-ADAC-B0A29F569758}" type="pres">
      <dgm:prSet presAssocID="{ADF9E736-1555-4AD0-A218-7A03AF121CD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D020FA-CED3-44D0-A5DE-4D9DC8E5EFA5}" type="presOf" srcId="{46EF4C1E-BE12-4851-979B-FE32D8DDBDCE}" destId="{659AAD85-687D-4BD5-83BB-9AB298D8D7D9}" srcOrd="0" destOrd="0" presId="urn:microsoft.com/office/officeart/2005/8/layout/vList5"/>
    <dgm:cxn modelId="{33EA17CA-08C2-4B15-A4DE-2262A6616EC2}" type="presOf" srcId="{4516F057-CFBA-4814-B847-94E4553C9EF7}" destId="{775A99AB-DB5B-4723-A2B6-6B1207C8ACA2}" srcOrd="0" destOrd="1" presId="urn:microsoft.com/office/officeart/2005/8/layout/vList5"/>
    <dgm:cxn modelId="{BFCF1D9B-1C09-42BA-AD14-7F50A4BE6DD4}" srcId="{ADF9E736-1555-4AD0-A218-7A03AF121CD3}" destId="{682E38BB-6576-4D59-AEB4-FD268EB79D6E}" srcOrd="1" destOrd="0" parTransId="{E387387E-8553-4DC6-99C6-5B6106617D2C}" sibTransId="{0EFB9067-9C07-4D2B-9437-4A21AFF03B22}"/>
    <dgm:cxn modelId="{3AED9C6F-8FF1-409D-9B83-C914DAC124B9}" type="presOf" srcId="{ADF9E736-1555-4AD0-A218-7A03AF121CD3}" destId="{F20D67AA-9D7F-4ABE-B3C5-07F1645853A4}" srcOrd="0" destOrd="0" presId="urn:microsoft.com/office/officeart/2005/8/layout/vList5"/>
    <dgm:cxn modelId="{4B5D5FAC-A7EF-476D-B4DF-3363A6EC6A76}" srcId="{18780747-751C-4C17-9A88-84CAA08702CA}" destId="{E57BBAD0-395F-4A3E-AE89-04A171845E0B}" srcOrd="1" destOrd="0" parTransId="{CBFF68BE-899E-4900-8BE2-AA9EAF1FDAF4}" sibTransId="{11776D56-5DD2-4BFE-8D4D-0874CB79F453}"/>
    <dgm:cxn modelId="{2B5D9D94-9779-491A-BB20-38D74F5113C8}" srcId="{ADF9E736-1555-4AD0-A218-7A03AF121CD3}" destId="{1FE89BBD-A08D-47B4-883C-9E0E63883B02}" srcOrd="0" destOrd="0" parTransId="{264838EB-B8B9-4DB4-B23F-F4093C8A925A}" sibTransId="{1237B383-5D5B-44DF-97CB-0194618988AF}"/>
    <dgm:cxn modelId="{AEAC6634-C0EB-4775-8061-9E8C7744408F}" type="presOf" srcId="{682E38BB-6576-4D59-AEB4-FD268EB79D6E}" destId="{3C22FD14-912E-4064-ADAC-B0A29F569758}" srcOrd="0" destOrd="1" presId="urn:microsoft.com/office/officeart/2005/8/layout/vList5"/>
    <dgm:cxn modelId="{8117902A-BDEC-450A-BA22-DF39A6D869AD}" type="presOf" srcId="{18780747-751C-4C17-9A88-84CAA08702CA}" destId="{A84D509F-A6D4-4552-8F3A-D6324483E65E}" srcOrd="0" destOrd="0" presId="urn:microsoft.com/office/officeart/2005/8/layout/vList5"/>
    <dgm:cxn modelId="{E7E8B350-731C-40CF-B9EC-8D9596C1CE83}" type="presOf" srcId="{8D3F11E1-AEDA-4C7E-A143-DA93B8B31735}" destId="{3EE78FF3-9B04-46CA-9840-AEE95EE97AA3}" srcOrd="0" destOrd="0" presId="urn:microsoft.com/office/officeart/2005/8/layout/vList5"/>
    <dgm:cxn modelId="{F5B25678-3E30-4ACB-94E7-418A2CBD180C}" srcId="{18780747-751C-4C17-9A88-84CAA08702CA}" destId="{8D3F11E1-AEDA-4C7E-A143-DA93B8B31735}" srcOrd="0" destOrd="0" parTransId="{CC147BD4-D296-45BF-92BC-16018A95BEC3}" sibTransId="{A88A9DA7-D0CA-413D-812A-ECB7CC6B46EB}"/>
    <dgm:cxn modelId="{7AC972A5-D87F-4487-89D1-49C9F0C3D0F7}" type="presOf" srcId="{56FF01FD-D4F3-4D42-B739-34789BF89695}" destId="{775A99AB-DB5B-4723-A2B6-6B1207C8ACA2}" srcOrd="0" destOrd="0" presId="urn:microsoft.com/office/officeart/2005/8/layout/vList5"/>
    <dgm:cxn modelId="{2EB3691A-20F8-4630-97D4-05A2193A28F0}" srcId="{E57BBAD0-395F-4A3E-AE89-04A171845E0B}" destId="{56FF01FD-D4F3-4D42-B739-34789BF89695}" srcOrd="0" destOrd="0" parTransId="{4F38CDDD-974A-4E0A-A439-D39CBA9B93C9}" sibTransId="{C6DEB676-449D-4E65-B2F4-C8DDBE6C592B}"/>
    <dgm:cxn modelId="{6737C3F2-F303-40AF-A100-83823ABA0318}" type="presOf" srcId="{E57BBAD0-395F-4A3E-AE89-04A171845E0B}" destId="{4E939B1F-E8C0-4517-9D9D-B89816993BBF}" srcOrd="0" destOrd="0" presId="urn:microsoft.com/office/officeart/2005/8/layout/vList5"/>
    <dgm:cxn modelId="{00ECA57D-9A69-4DC9-AAC7-04E93AC1FBF0}" srcId="{8D3F11E1-AEDA-4C7E-A143-DA93B8B31735}" destId="{46EF4C1E-BE12-4851-979B-FE32D8DDBDCE}" srcOrd="0" destOrd="0" parTransId="{B2BB24CA-EBA1-441A-8D23-4E28F5BC03AE}" sibTransId="{DA355794-4F38-46A5-9F58-7DEE65AC58F1}"/>
    <dgm:cxn modelId="{2DCDA719-27B8-4EBE-A94E-9384D545F18D}" srcId="{E57BBAD0-395F-4A3E-AE89-04A171845E0B}" destId="{4516F057-CFBA-4814-B847-94E4553C9EF7}" srcOrd="1" destOrd="0" parTransId="{98AAA58B-4DD3-46B3-BEE1-2D170B85BCFC}" sibTransId="{9518162A-1049-414A-8FBE-F2C0290046D9}"/>
    <dgm:cxn modelId="{92FD0AB6-E361-4EE6-ABAC-3B6CA847A90C}" srcId="{18780747-751C-4C17-9A88-84CAA08702CA}" destId="{ADF9E736-1555-4AD0-A218-7A03AF121CD3}" srcOrd="2" destOrd="0" parTransId="{7E9A2E60-40FB-4CC3-A0B8-F24908D0DE0B}" sibTransId="{349EFD2F-BBB7-487B-8E2A-F42A11610CDE}"/>
    <dgm:cxn modelId="{2C9050A5-C690-47CE-A25B-DB2E05EF5657}" type="presOf" srcId="{1FE89BBD-A08D-47B4-883C-9E0E63883B02}" destId="{3C22FD14-912E-4064-ADAC-B0A29F569758}" srcOrd="0" destOrd="0" presId="urn:microsoft.com/office/officeart/2005/8/layout/vList5"/>
    <dgm:cxn modelId="{571A8B5B-2D26-4C57-9AA1-80E8A0A0D998}" type="presParOf" srcId="{A84D509F-A6D4-4552-8F3A-D6324483E65E}" destId="{15BE9F16-FB74-47F1-8A90-74F86ABB9A59}" srcOrd="0" destOrd="0" presId="urn:microsoft.com/office/officeart/2005/8/layout/vList5"/>
    <dgm:cxn modelId="{90A2045C-0133-4656-BCAD-08EB655BB60A}" type="presParOf" srcId="{15BE9F16-FB74-47F1-8A90-74F86ABB9A59}" destId="{3EE78FF3-9B04-46CA-9840-AEE95EE97AA3}" srcOrd="0" destOrd="0" presId="urn:microsoft.com/office/officeart/2005/8/layout/vList5"/>
    <dgm:cxn modelId="{EA75019B-33F4-4FF3-8314-62E348DABD17}" type="presParOf" srcId="{15BE9F16-FB74-47F1-8A90-74F86ABB9A59}" destId="{659AAD85-687D-4BD5-83BB-9AB298D8D7D9}" srcOrd="1" destOrd="0" presId="urn:microsoft.com/office/officeart/2005/8/layout/vList5"/>
    <dgm:cxn modelId="{6EACF738-586A-424D-A676-B80375FF97A1}" type="presParOf" srcId="{A84D509F-A6D4-4552-8F3A-D6324483E65E}" destId="{C90849BA-C3AE-4463-A162-FD23D4511E51}" srcOrd="1" destOrd="0" presId="urn:microsoft.com/office/officeart/2005/8/layout/vList5"/>
    <dgm:cxn modelId="{11F59E18-068A-4A78-A2BD-56F3C2A6FBEF}" type="presParOf" srcId="{A84D509F-A6D4-4552-8F3A-D6324483E65E}" destId="{49431B4C-2B09-4FE8-A562-3FA16B3F2E00}" srcOrd="2" destOrd="0" presId="urn:microsoft.com/office/officeart/2005/8/layout/vList5"/>
    <dgm:cxn modelId="{B6E171B6-E26C-458C-83DE-2261AEE0EF9C}" type="presParOf" srcId="{49431B4C-2B09-4FE8-A562-3FA16B3F2E00}" destId="{4E939B1F-E8C0-4517-9D9D-B89816993BBF}" srcOrd="0" destOrd="0" presId="urn:microsoft.com/office/officeart/2005/8/layout/vList5"/>
    <dgm:cxn modelId="{E8DEF6AB-8E21-4EDB-A0ED-C88C2DA2FE96}" type="presParOf" srcId="{49431B4C-2B09-4FE8-A562-3FA16B3F2E00}" destId="{775A99AB-DB5B-4723-A2B6-6B1207C8ACA2}" srcOrd="1" destOrd="0" presId="urn:microsoft.com/office/officeart/2005/8/layout/vList5"/>
    <dgm:cxn modelId="{0CEB4E48-E70D-4BF7-907A-14B41EADB53E}" type="presParOf" srcId="{A84D509F-A6D4-4552-8F3A-D6324483E65E}" destId="{0B2F926E-8D33-4854-9473-D331E7CC4093}" srcOrd="3" destOrd="0" presId="urn:microsoft.com/office/officeart/2005/8/layout/vList5"/>
    <dgm:cxn modelId="{2CADF581-65E3-457F-AF49-7B9D9D01ABF7}" type="presParOf" srcId="{A84D509F-A6D4-4552-8F3A-D6324483E65E}" destId="{4E70F524-BFB9-4132-B10E-74E3EAD1CD9A}" srcOrd="4" destOrd="0" presId="urn:microsoft.com/office/officeart/2005/8/layout/vList5"/>
    <dgm:cxn modelId="{2A80297A-31F9-45E9-95C9-946B944BA0EA}" type="presParOf" srcId="{4E70F524-BFB9-4132-B10E-74E3EAD1CD9A}" destId="{F20D67AA-9D7F-4ABE-B3C5-07F1645853A4}" srcOrd="0" destOrd="0" presId="urn:microsoft.com/office/officeart/2005/8/layout/vList5"/>
    <dgm:cxn modelId="{5D082808-8384-4908-AC53-88F1BA85DE76}" type="presParOf" srcId="{4E70F524-BFB9-4132-B10E-74E3EAD1CD9A}" destId="{3C22FD14-912E-4064-ADAC-B0A29F56975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AAD85-687D-4BD5-83BB-9AB298D8D7D9}">
      <dsp:nvSpPr>
        <dsp:cNvPr id="0" name=""/>
        <dsp:cNvSpPr/>
      </dsp:nvSpPr>
      <dsp:spPr>
        <a:xfrm rot="5400000">
          <a:off x="4941835" y="-1820706"/>
          <a:ext cx="1289232" cy="52578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Определение и свойства параллелограмма</a:t>
          </a:r>
          <a:endParaRPr lang="ru-RU" sz="2400" kern="1200" dirty="0"/>
        </a:p>
      </dsp:txBody>
      <dsp:txXfrm rot="5400000">
        <a:off x="4941835" y="-1820706"/>
        <a:ext cx="1289232" cy="5257836"/>
      </dsp:txXfrm>
    </dsp:sp>
    <dsp:sp modelId="{3EE78FF3-9B04-46CA-9840-AEE95EE97AA3}">
      <dsp:nvSpPr>
        <dsp:cNvPr id="0" name=""/>
        <dsp:cNvSpPr/>
      </dsp:nvSpPr>
      <dsp:spPr>
        <a:xfrm>
          <a:off x="0" y="2441"/>
          <a:ext cx="2957533" cy="16115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Повторить </a:t>
          </a:r>
          <a:endParaRPr lang="ru-RU" sz="4100" kern="1200" dirty="0"/>
        </a:p>
      </dsp:txBody>
      <dsp:txXfrm>
        <a:off x="0" y="2441"/>
        <a:ext cx="2957533" cy="1611540"/>
      </dsp:txXfrm>
    </dsp:sp>
    <dsp:sp modelId="{775A99AB-DB5B-4723-A2B6-6B1207C8ACA2}">
      <dsp:nvSpPr>
        <dsp:cNvPr id="0" name=""/>
        <dsp:cNvSpPr/>
      </dsp:nvSpPr>
      <dsp:spPr>
        <a:xfrm rot="5400000">
          <a:off x="4941835" y="-128588"/>
          <a:ext cx="1289232" cy="5257836"/>
        </a:xfrm>
        <a:prstGeom prst="round2SameRect">
          <a:avLst/>
        </a:prstGeom>
        <a:solidFill>
          <a:schemeClr val="accent5">
            <a:tint val="40000"/>
            <a:alpha val="90000"/>
            <a:hueOff val="-151117"/>
            <a:satOff val="-12406"/>
            <a:lumOff val="-3485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51117"/>
              <a:satOff val="-12406"/>
              <a:lumOff val="-34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Понятие прямой и обратной теоремы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признаки параллелограмма </a:t>
          </a:r>
          <a:endParaRPr lang="ru-RU" sz="2400" kern="1200" dirty="0"/>
        </a:p>
      </dsp:txBody>
      <dsp:txXfrm rot="5400000">
        <a:off x="4941835" y="-128588"/>
        <a:ext cx="1289232" cy="5257836"/>
      </dsp:txXfrm>
    </dsp:sp>
    <dsp:sp modelId="{4E939B1F-E8C0-4517-9D9D-B89816993BBF}">
      <dsp:nvSpPr>
        <dsp:cNvPr id="0" name=""/>
        <dsp:cNvSpPr/>
      </dsp:nvSpPr>
      <dsp:spPr>
        <a:xfrm>
          <a:off x="0" y="1694559"/>
          <a:ext cx="2957533" cy="1611540"/>
        </a:xfrm>
        <a:prstGeom prst="roundRect">
          <a:avLst/>
        </a:prstGeom>
        <a:solidFill>
          <a:schemeClr val="accent5">
            <a:hueOff val="-138508"/>
            <a:satOff val="-13264"/>
            <a:lumOff val="-1333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Узнать</a:t>
          </a:r>
          <a:endParaRPr lang="ru-RU" sz="4100" kern="1200" dirty="0"/>
        </a:p>
      </dsp:txBody>
      <dsp:txXfrm>
        <a:off x="0" y="1694559"/>
        <a:ext cx="2957533" cy="1611540"/>
      </dsp:txXfrm>
    </dsp:sp>
    <dsp:sp modelId="{3C22FD14-912E-4064-ADAC-B0A29F569758}">
      <dsp:nvSpPr>
        <dsp:cNvPr id="0" name=""/>
        <dsp:cNvSpPr/>
      </dsp:nvSpPr>
      <dsp:spPr>
        <a:xfrm rot="5400000">
          <a:off x="4941835" y="1563529"/>
          <a:ext cx="1289232" cy="5257836"/>
        </a:xfrm>
        <a:prstGeom prst="round2SameRect">
          <a:avLst/>
        </a:prstGeom>
        <a:solidFill>
          <a:schemeClr val="accent5">
            <a:tint val="40000"/>
            <a:alpha val="90000"/>
            <a:hueOff val="-302234"/>
            <a:satOff val="-24813"/>
            <a:lumOff val="-697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302234"/>
              <a:satOff val="-24813"/>
              <a:lumOff val="-69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100" kern="1200" baseline="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baseline="0" dirty="0" smtClean="0"/>
            <a:t>применять признаки параллелограмма при решении задач</a:t>
          </a:r>
          <a:endParaRPr lang="ru-RU" sz="2800" kern="1200" baseline="0" dirty="0"/>
        </a:p>
      </dsp:txBody>
      <dsp:txXfrm rot="5400000">
        <a:off x="4941835" y="1563529"/>
        <a:ext cx="1289232" cy="5257836"/>
      </dsp:txXfrm>
    </dsp:sp>
    <dsp:sp modelId="{F20D67AA-9D7F-4ABE-B3C5-07F1645853A4}">
      <dsp:nvSpPr>
        <dsp:cNvPr id="0" name=""/>
        <dsp:cNvSpPr/>
      </dsp:nvSpPr>
      <dsp:spPr>
        <a:xfrm>
          <a:off x="0" y="3386677"/>
          <a:ext cx="2957533" cy="1611540"/>
        </a:xfrm>
        <a:prstGeom prst="roundRect">
          <a:avLst/>
        </a:prstGeom>
        <a:solidFill>
          <a:schemeClr val="accent5">
            <a:hueOff val="-277017"/>
            <a:satOff val="-26528"/>
            <a:lumOff val="-2666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Научиться</a:t>
          </a:r>
          <a:endParaRPr lang="ru-RU" sz="4100" kern="1200" dirty="0"/>
        </a:p>
      </dsp:txBody>
      <dsp:txXfrm>
        <a:off x="0" y="3386677"/>
        <a:ext cx="2957533" cy="1611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113D1-011B-4481-8BE7-231882423AA8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A51FF-6F44-483D-BE6C-74F6C79019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C034C0-DB90-4BF5-8756-1492A1976F5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A51FF-6F44-483D-BE6C-74F6C790196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A51FF-6F44-483D-BE6C-74F6C790196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A51FF-6F44-483D-BE6C-74F6C7901960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Fresh title.png"/>
          <p:cNvPicPr>
            <a:picLocks noChangeAspect="1"/>
          </p:cNvPicPr>
          <p:nvPr/>
        </p:nvPicPr>
        <p:blipFill>
          <a:blip r:embed="rId2" cstate="email"/>
          <a:srcRect b="39771"/>
          <a:stretch>
            <a:fillRect/>
          </a:stretch>
        </p:blipFill>
        <p:spPr bwMode="auto">
          <a:xfrm>
            <a:off x="0" y="1566863"/>
            <a:ext cx="9144000" cy="224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Fresh title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34035"/>
            <a:ext cx="7772400" cy="147002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5257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324600" y="6288088"/>
            <a:ext cx="1981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288088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88088"/>
            <a:ext cx="685800" cy="365125"/>
          </a:xfrm>
        </p:spPr>
        <p:txBody>
          <a:bodyPr/>
          <a:lstStyle>
            <a:lvl1pPr>
              <a:defRPr sz="11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902857E-E7BF-41BB-AEA2-8275BAA2BF2C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3969A-470F-40D1-842A-BDEF0A6FF56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Fresh sec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767138"/>
            <a:ext cx="9144000" cy="309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2819400"/>
            <a:ext cx="7772400" cy="18288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60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353" y="5257800"/>
            <a:ext cx="7772400" cy="685800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Wingdings" pitchFamily="2" charset="2"/>
              <a:buNone/>
              <a:defRPr sz="16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73100" y="6553200"/>
            <a:ext cx="1981200" cy="231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1088" y="6553200"/>
            <a:ext cx="2895600" cy="23177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59700" y="6553200"/>
            <a:ext cx="685800" cy="231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FB704-B931-4C42-83A5-61249B76BCB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706" y="2070100"/>
            <a:ext cx="3429000" cy="37385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259" y="2070100"/>
            <a:ext cx="3429000" cy="37385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FB27D-F8E7-4E22-91DE-69542AA36C6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/>
          <p:nvPr/>
        </p:nvSpPr>
        <p:spPr>
          <a:xfrm>
            <a:off x="4675188" y="1841500"/>
            <a:ext cx="3505200" cy="3962400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Rectangle 9"/>
          <p:cNvSpPr/>
          <p:nvPr/>
        </p:nvSpPr>
        <p:spPr>
          <a:xfrm>
            <a:off x="990600" y="1841500"/>
            <a:ext cx="3505200" cy="3962400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435" y="1809750"/>
            <a:ext cx="3429000" cy="639762"/>
          </a:xfrm>
          <a:noFill/>
        </p:spPr>
        <p:txBody>
          <a:bodyPr tIns="91440" bIns="91440" rtlCol="0" anchor="ctr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22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7494" y="1809750"/>
            <a:ext cx="3429000" cy="639762"/>
          </a:xfrm>
          <a:noFill/>
        </p:spPr>
        <p:txBody>
          <a:bodyPr tIns="91440" bIns="91440" rtlCol="0" anchor="ctr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22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494" y="2590800"/>
            <a:ext cx="3429000" cy="32178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5435" y="2590800"/>
            <a:ext cx="3429000" cy="32178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38D5B-FF7C-448D-BBCF-85216136CDFC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AE448-A0A9-4105-91C6-30D949601CC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AF06C-8BC7-4E3C-8FF6-1AF54F08C5F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4498848"/>
            <a:ext cx="7223760" cy="86868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0" y="1673352"/>
            <a:ext cx="7223760" cy="25877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2500" y="5367528"/>
            <a:ext cx="7223760" cy="804672"/>
          </a:xfrm>
        </p:spPr>
        <p:txBody>
          <a:bodyPr rtlCol="0">
            <a:normAutofit/>
          </a:bodyPr>
          <a:lstStyle>
            <a:lvl1pPr marL="0" indent="0">
              <a:buNone/>
              <a:defRPr sz="16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05B77-30AA-429E-AE19-58ED10A6A4C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4495800"/>
            <a:ext cx="7219950" cy="871538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52500" y="1676400"/>
            <a:ext cx="7219950" cy="2590800"/>
          </a:xfrm>
          <a:ln w="127000">
            <a:solidFill>
              <a:srgbClr val="FFFFFF">
                <a:alpha val="10000"/>
              </a:srgbClr>
            </a:solidFill>
            <a:miter lim="800000"/>
          </a:ln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2500" y="5367338"/>
            <a:ext cx="722376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667C0-5496-4397-AC43-99CCF459E19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57A2-F760-4989-AAB1-EE9CA3F51B9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600200"/>
            <a:ext cx="1752600" cy="4525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600200"/>
            <a:ext cx="5257800" cy="4525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11B96-A783-4883-A417-51B613C8C33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CE0F2-DC0A-41DC-A98B-56AAFF3C2E83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822F7-5C15-4C0B-A88A-2F7997EB2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resh Master.png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3100" y="188913"/>
            <a:ext cx="7797800" cy="14605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52500" y="2057400"/>
            <a:ext cx="7239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52500" y="6553200"/>
            <a:ext cx="1828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77100" y="6553200"/>
            <a:ext cx="914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1826CA-46EF-4185-A3AF-ADAFB2D1DCD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 b="1" kern="1200">
          <a:solidFill>
            <a:srgbClr val="FFFFFF"/>
          </a:solidFill>
          <a:effectLst>
            <a:innerShdw blurRad="38100">
              <a:schemeClr val="tx1">
                <a:lumMod val="85000"/>
              </a:scheme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FF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FF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FF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FF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400" b="1">
          <a:solidFill>
            <a:srgbClr val="FFFFFF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400" b="1">
          <a:solidFill>
            <a:srgbClr val="FFFFFF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400" b="1">
          <a:solidFill>
            <a:srgbClr val="FFFFFF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400" b="1">
          <a:solidFill>
            <a:srgbClr val="FFFFF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ts val="1800"/>
        </a:spcBef>
        <a:spcAft>
          <a:spcPct val="0"/>
        </a:spcAft>
        <a:buFont typeface="Wingdings" pitchFamily="2" charset="2"/>
        <a:buChar char="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800"/>
        </a:spcBef>
        <a:spcAft>
          <a:spcPct val="0"/>
        </a:spcAft>
        <a:buFont typeface="Wingdings" pitchFamily="2" charset="2"/>
        <a:buChar char="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1800"/>
        </a:spcBef>
        <a:spcAft>
          <a:spcPct val="0"/>
        </a:spcAft>
        <a:buFont typeface="Wingdings" pitchFamily="2" charset="2"/>
        <a:buChar char="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ts val="1800"/>
        </a:spcBef>
        <a:spcAft>
          <a:spcPct val="0"/>
        </a:spcAft>
        <a:buFont typeface="Wingdings" pitchFamily="2" charset="2"/>
        <a:buChar char="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ts val="1800"/>
        </a:spcBef>
        <a:spcAft>
          <a:spcPct val="0"/>
        </a:spcAft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5813425"/>
            <a:ext cx="6705600" cy="658813"/>
          </a:xfrm>
        </p:spPr>
        <p:txBody>
          <a:bodyPr/>
          <a:lstStyle/>
          <a:p>
            <a:pPr eaLnBrk="1" hangingPunct="1"/>
            <a:endParaRPr lang="ru-RU" sz="2800" smtClean="0"/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5857892"/>
            <a:ext cx="7624763" cy="1000108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 smtClean="0"/>
              <a:t>Признаки параллелограмма</a:t>
            </a:r>
            <a:endParaRPr lang="ru-RU" dirty="0"/>
          </a:p>
        </p:txBody>
      </p:sp>
      <p:pic>
        <p:nvPicPr>
          <p:cNvPr id="16386" name="Picture 2" descr="http://2013ege.ru/wp-content/uploads/2012/09/compas-300x22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53554"/>
            <a:ext cx="7786742" cy="5840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57420" y="4071942"/>
            <a:ext cx="7797800" cy="157163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8596" y="1428736"/>
            <a:ext cx="76438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В параллелограмме противоположные стороны  </a:t>
            </a:r>
            <a:r>
              <a:rPr lang="ru-RU" sz="2800" dirty="0" smtClean="0">
                <a:solidFill>
                  <a:srgbClr val="002060"/>
                </a:solidFill>
              </a:rPr>
              <a:t>равны.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4282" y="4000504"/>
            <a:ext cx="89297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Если в четырехугольнике противоположные стороны равны,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 то этот четырехугольник параллелограмм.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797800" cy="157163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/>
              </a:rPr>
              <a:t>2°.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AB=CD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BC=AD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ABCD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-параллелограмм.</a:t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857224" y="2643182"/>
            <a:ext cx="2857500" cy="1571625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 smtClean="0"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57224" y="2214554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ambria" pitchFamily="18" charset="0"/>
              </a:rPr>
              <a:t>А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86182" y="2285992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Bookman Old Style" pitchFamily="18" charset="0"/>
              </a:rPr>
              <a:t>B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428992" y="414338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Bookman Old Style" pitchFamily="18" charset="0"/>
              </a:rPr>
              <a:t>C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124" y="2428868"/>
            <a:ext cx="450056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Дано: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–четырехугольник.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AB=CD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и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BC=AD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Доказать, что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-параллелограмм.</a:t>
            </a:r>
          </a:p>
        </p:txBody>
      </p:sp>
      <p:grpSp>
        <p:nvGrpSpPr>
          <p:cNvPr id="7" name="Группа 17"/>
          <p:cNvGrpSpPr>
            <a:grpSpLocks/>
          </p:cNvGrpSpPr>
          <p:nvPr/>
        </p:nvGrpSpPr>
        <p:grpSpPr bwMode="auto">
          <a:xfrm>
            <a:off x="785786" y="3286124"/>
            <a:ext cx="500062" cy="214313"/>
            <a:chOff x="928662" y="2571744"/>
            <a:chExt cx="500066" cy="214314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1000100" y="2571744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928662" y="2714620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21"/>
          <p:cNvGrpSpPr>
            <a:grpSpLocks/>
          </p:cNvGrpSpPr>
          <p:nvPr/>
        </p:nvGrpSpPr>
        <p:grpSpPr bwMode="auto">
          <a:xfrm>
            <a:off x="3143240" y="3429000"/>
            <a:ext cx="500062" cy="214313"/>
            <a:chOff x="3357554" y="2714620"/>
            <a:chExt cx="500066" cy="21431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3428992" y="2714620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357554" y="2857496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Прямая соединительная линия 18"/>
          <p:cNvCxnSpPr/>
          <p:nvPr/>
        </p:nvCxnSpPr>
        <p:spPr>
          <a:xfrm rot="5400000">
            <a:off x="2214547" y="2643181"/>
            <a:ext cx="357187" cy="71437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2071671" y="4143379"/>
            <a:ext cx="357187" cy="71437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5720" y="4071942"/>
            <a:ext cx="508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571744"/>
            <a:ext cx="7797800" cy="1714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4282" y="1428736"/>
            <a:ext cx="8929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В параллелограмме  диагонали точкой пересечения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делятся пополам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214282" y="3143248"/>
            <a:ext cx="80724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Если в четырехугольнике диагонали точкой пересечения делятся пополам,</a:t>
            </a:r>
          </a:p>
          <a:p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то этот четырехугольник- параллелограмм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/>
              </a:rPr>
              <a:t>3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/>
              </a:rPr>
              <a:t>°.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</a:t>
            </a:r>
            <a:r>
              <a:rPr lang="hy-AM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/>
              </a:rPr>
              <a:t>Ո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/>
              </a:rPr>
              <a:t>B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D=O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BO=OD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AO=OC,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ABCD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-параллелограмм.</a:t>
            </a:r>
            <a:b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928688" y="2143125"/>
            <a:ext cx="2857500" cy="1571625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1500" y="3786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mbria" pitchFamily="18" charset="0"/>
              </a:rPr>
              <a:t>А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28688" y="17859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Bookman Old Style" pitchFamily="18" charset="0"/>
              </a:rPr>
              <a:t>B</a:t>
            </a:r>
            <a:endParaRPr lang="ru-RU">
              <a:latin typeface="Cambria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57625" y="17145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Bookman Old Style" pitchFamily="18" charset="0"/>
              </a:rPr>
              <a:t>C</a:t>
            </a:r>
            <a:endParaRPr lang="ru-RU">
              <a:latin typeface="Cambria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00438" y="3714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Bookman Old Style" pitchFamily="18" charset="0"/>
              </a:rPr>
              <a:t>D</a:t>
            </a:r>
            <a:endParaRPr lang="ru-RU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3437" y="1643050"/>
            <a:ext cx="4500563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Дано: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–четырехугольник.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AC</a:t>
            </a:r>
            <a:r>
              <a:rPr lang="hy-AM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/>
              </a:rPr>
              <a:t>Ո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CD=O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и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BO=0D, AO=OC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Доказать, что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-параллелограмм.</a:t>
            </a:r>
          </a:p>
        </p:txBody>
      </p:sp>
      <p:grpSp>
        <p:nvGrpSpPr>
          <p:cNvPr id="9" name="Группа 17"/>
          <p:cNvGrpSpPr>
            <a:grpSpLocks/>
          </p:cNvGrpSpPr>
          <p:nvPr/>
        </p:nvGrpSpPr>
        <p:grpSpPr bwMode="auto">
          <a:xfrm rot="-2562507">
            <a:off x="1363663" y="2355850"/>
            <a:ext cx="500062" cy="214313"/>
            <a:chOff x="928662" y="2571744"/>
            <a:chExt cx="500066" cy="214314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997894" y="2568256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928355" y="2711468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21"/>
          <p:cNvGrpSpPr>
            <a:grpSpLocks/>
          </p:cNvGrpSpPr>
          <p:nvPr/>
        </p:nvGrpSpPr>
        <p:grpSpPr bwMode="auto">
          <a:xfrm rot="-3097782">
            <a:off x="2560637" y="3155951"/>
            <a:ext cx="500063" cy="214312"/>
            <a:chOff x="3357554" y="2714620"/>
            <a:chExt cx="500066" cy="21431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3428224" y="2713838"/>
              <a:ext cx="428628" cy="71439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357337" y="2857033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Прямая соединительная линия 18"/>
          <p:cNvCxnSpPr/>
          <p:nvPr/>
        </p:nvCxnSpPr>
        <p:spPr>
          <a:xfrm rot="5400000">
            <a:off x="2714625" y="2643188"/>
            <a:ext cx="357187" cy="7143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428750" y="3286125"/>
            <a:ext cx="357188" cy="7143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285875" y="2143125"/>
            <a:ext cx="2071688" cy="157162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928688" y="2143125"/>
            <a:ext cx="2857500" cy="157162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214563" y="23574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Bookman Old Style" pitchFamily="18" charset="0"/>
              </a:rPr>
              <a:t>O</a:t>
            </a:r>
            <a:endParaRPr lang="ru-RU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25" grpId="0"/>
      <p:bldP spid="2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785926"/>
            <a:ext cx="7797800" cy="150019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/>
              </a:rPr>
              <a:t>°.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AB=CD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AB||CD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ABCD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-параллелограмм.</a:t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714348" y="4000504"/>
            <a:ext cx="2857500" cy="1571625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1500" y="3786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mbria" pitchFamily="18" charset="0"/>
              </a:rPr>
              <a:t>А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58" y="564357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Bookman Old Style" pitchFamily="18" charset="0"/>
              </a:rPr>
              <a:t>B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86116" y="557214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Bookman Old Style" pitchFamily="18" charset="0"/>
              </a:rPr>
              <a:t>C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00438" y="3714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Bookman Old Style" pitchFamily="18" charset="0"/>
              </a:rPr>
              <a:t>D</a:t>
            </a:r>
            <a:endParaRPr lang="ru-RU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125" y="4286256"/>
            <a:ext cx="450056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Дано: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–четырехугольник.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AB=CD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и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AB||CD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Доказать, что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ABCD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-параллелограмм.</a:t>
            </a:r>
          </a:p>
        </p:txBody>
      </p:sp>
      <p:grpSp>
        <p:nvGrpSpPr>
          <p:cNvPr id="9" name="Группа 17"/>
          <p:cNvGrpSpPr>
            <a:grpSpLocks/>
          </p:cNvGrpSpPr>
          <p:nvPr/>
        </p:nvGrpSpPr>
        <p:grpSpPr bwMode="auto">
          <a:xfrm>
            <a:off x="642910" y="4643446"/>
            <a:ext cx="500062" cy="214313"/>
            <a:chOff x="928662" y="2571744"/>
            <a:chExt cx="500066" cy="214314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1000100" y="2571744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928662" y="2714620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18"/>
          <p:cNvGrpSpPr>
            <a:grpSpLocks/>
          </p:cNvGrpSpPr>
          <p:nvPr/>
        </p:nvGrpSpPr>
        <p:grpSpPr bwMode="auto">
          <a:xfrm>
            <a:off x="3071802" y="4714884"/>
            <a:ext cx="500062" cy="214313"/>
            <a:chOff x="3357554" y="2714620"/>
            <a:chExt cx="500066" cy="21431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3428992" y="2714620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357554" y="2857496"/>
              <a:ext cx="428628" cy="7143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285720" y="214291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В 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параллелограмме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А</a:t>
            </a:r>
            <a:r>
              <a:rPr lang="en-US" sz="2800" dirty="0" smtClean="0">
                <a:solidFill>
                  <a:srgbClr val="C00000"/>
                </a:solidFill>
              </a:rPr>
              <a:t>BCD- </a:t>
            </a:r>
            <a:r>
              <a:rPr lang="ru-RU" sz="2800" dirty="0" smtClean="0">
                <a:solidFill>
                  <a:srgbClr val="002060"/>
                </a:solidFill>
              </a:rPr>
              <a:t>противоположные стороны равны и параллельны.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001056" cy="1214446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  <a:tileRect l="-100000" t="-100000"/>
          </a:gradFill>
        </p:spPr>
        <p:txBody>
          <a:bodyPr/>
          <a:lstStyle/>
          <a:p>
            <a:pPr marL="914400" indent="-914400">
              <a:buFont typeface="+mj-lt"/>
              <a:buAutoNum type="arabicPeriod"/>
            </a:pPr>
            <a:r>
              <a:rPr lang="ru-RU" sz="4400" b="1" dirty="0" smtClean="0">
                <a:solidFill>
                  <a:srgbClr val="7030A0"/>
                </a:solidFill>
              </a:rPr>
              <a:t>Признаки параллелограмма</a:t>
            </a:r>
          </a:p>
        </p:txBody>
      </p:sp>
      <p:sp>
        <p:nvSpPr>
          <p:cNvPr id="9220" name="Содержимое 2"/>
          <p:cNvSpPr>
            <a:spLocks noGrp="1"/>
          </p:cNvSpPr>
          <p:nvPr>
            <p:ph idx="1"/>
          </p:nvPr>
        </p:nvSpPr>
        <p:spPr>
          <a:xfrm rot="11417924" flipH="1" flipV="1">
            <a:off x="-1500230" y="3929067"/>
            <a:ext cx="500066" cy="142875"/>
          </a:xfr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/>
          <a:lstStyle/>
          <a:p>
            <a:pPr>
              <a:buNone/>
            </a:pPr>
            <a:endParaRPr lang="ru-RU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 smtClean="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3214678" y="4714884"/>
            <a:ext cx="2500313" cy="1285875"/>
          </a:xfrm>
          <a:prstGeom prst="parallelogram">
            <a:avLst>
              <a:gd name="adj" fmla="val 63028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b="1" dirty="0">
              <a:latin typeface="Calibri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539750" y="4437063"/>
            <a:ext cx="2428875" cy="1571625"/>
            <a:chOff x="225" y="2700"/>
            <a:chExt cx="1530" cy="990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7" name="AutoShape 5"/>
            <p:cNvSpPr>
              <a:spLocks noChangeArrowheads="1"/>
            </p:cNvSpPr>
            <p:nvPr/>
          </p:nvSpPr>
          <p:spPr bwMode="auto">
            <a:xfrm>
              <a:off x="225" y="2835"/>
              <a:ext cx="1530" cy="810"/>
            </a:xfrm>
            <a:prstGeom prst="parallelogram">
              <a:avLst>
                <a:gd name="adj" fmla="val 63028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Calibri" pitchFamily="34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1036" y="2789"/>
              <a:ext cx="180" cy="1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721" y="3599"/>
              <a:ext cx="180" cy="1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450" y="3150"/>
              <a:ext cx="179" cy="1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495" y="3060"/>
              <a:ext cx="179" cy="1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440" y="3150"/>
              <a:ext cx="179" cy="1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395" y="3240"/>
              <a:ext cx="179" cy="1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011863" y="4797425"/>
            <a:ext cx="2582862" cy="1222375"/>
            <a:chOff x="3735" y="2835"/>
            <a:chExt cx="1627" cy="77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3735" y="2835"/>
              <a:ext cx="1620" cy="765"/>
            </a:xfrm>
            <a:prstGeom prst="parallelogram">
              <a:avLst>
                <a:gd name="adj" fmla="val 63028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Calibri" pitchFamily="34" charset="0"/>
              </a:endParaRP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 rot="10800000" flipV="1">
              <a:off x="3742" y="2840"/>
              <a:ext cx="1620" cy="765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4163" y="2903"/>
              <a:ext cx="765" cy="629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16200000" flipH="1">
              <a:off x="4793" y="3038"/>
              <a:ext cx="135" cy="89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6200000" flipH="1">
              <a:off x="4207" y="3308"/>
              <a:ext cx="135" cy="89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 flipV="1">
              <a:off x="4320" y="2970"/>
              <a:ext cx="135" cy="90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 flipV="1">
              <a:off x="4365" y="3015"/>
              <a:ext cx="135" cy="90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 flipV="1">
              <a:off x="4590" y="3330"/>
              <a:ext cx="135" cy="90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 flipV="1">
              <a:off x="4635" y="3375"/>
              <a:ext cx="135" cy="90"/>
            </a:xfrm>
            <a:prstGeom prst="line">
              <a:avLst/>
            </a:prstGeom>
            <a:grp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Прямоугольник 27"/>
          <p:cNvSpPr/>
          <p:nvPr/>
        </p:nvSpPr>
        <p:spPr>
          <a:xfrm>
            <a:off x="0" y="1571612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Противоположные стороны равны</a:t>
            </a:r>
          </a:p>
          <a:p>
            <a:pPr lvl="1"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Противоположные стороны параллельны</a:t>
            </a:r>
          </a:p>
          <a:p>
            <a:pPr lvl="1"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Диагонали параллелограмма точкой пересечения делятся пополам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2571736" y="4572008"/>
            <a:ext cx="2214578" cy="1357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 flipH="1" flipV="1">
            <a:off x="4071934" y="4786322"/>
            <a:ext cx="2286016" cy="1428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643174" y="6000768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571868" y="4714884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428603"/>
            <a:ext cx="6815158" cy="714381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1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642910" y="2071678"/>
            <a:ext cx="5214974" cy="2214578"/>
          </a:xfrm>
          <a:prstGeom prst="parallelogram">
            <a:avLst>
              <a:gd name="adj" fmla="val 67372"/>
            </a:avLst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85786" y="2000240"/>
            <a:ext cx="5214974" cy="221457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393482">
            <a:off x="906449" y="3335349"/>
            <a:ext cx="914400" cy="914400"/>
          </a:xfrm>
          <a:prstGeom prst="arc">
            <a:avLst>
              <a:gd name="adj1" fmla="val 15829799"/>
              <a:gd name="adj2" fmla="val 21016346"/>
            </a:avLst>
          </a:prstGeom>
          <a:ln w="5715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>
            <a:off x="1428728" y="3786190"/>
            <a:ext cx="785818" cy="714380"/>
          </a:xfrm>
          <a:prstGeom prst="arc">
            <a:avLst>
              <a:gd name="adj1" fmla="val 16200000"/>
              <a:gd name="adj2" fmla="val 646736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>
            <a:off x="1571604" y="3714752"/>
            <a:ext cx="785818" cy="1000132"/>
          </a:xfrm>
          <a:prstGeom prst="arc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1250919">
            <a:off x="4985949" y="2052020"/>
            <a:ext cx="852486" cy="923924"/>
          </a:xfrm>
          <a:prstGeom prst="arc">
            <a:avLst/>
          </a:prstGeom>
          <a:ln w="5715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2189044">
            <a:off x="4362108" y="1701991"/>
            <a:ext cx="852486" cy="923924"/>
          </a:xfrm>
          <a:prstGeom prst="arc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2238745">
            <a:off x="4468200" y="1761229"/>
            <a:ext cx="800522" cy="764492"/>
          </a:xfrm>
          <a:prstGeom prst="arc">
            <a:avLst>
              <a:gd name="adj1" fmla="val 15684563"/>
              <a:gd name="adj2" fmla="val 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572000" y="4071942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72198" y="150017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85918" y="150017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0034" y="400050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2910" y="5460326"/>
            <a:ext cx="59294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Доказать, что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параллелограмм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428603"/>
            <a:ext cx="6815158" cy="714381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1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1714448" y="1928802"/>
            <a:ext cx="5214974" cy="2214578"/>
          </a:xfrm>
          <a:prstGeom prst="parallelogram">
            <a:avLst>
              <a:gd name="adj" fmla="val 67372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714448" y="1928802"/>
            <a:ext cx="5214974" cy="221457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393482">
            <a:off x="1835111" y="3263911"/>
            <a:ext cx="914400" cy="914400"/>
          </a:xfrm>
          <a:prstGeom prst="arc">
            <a:avLst>
              <a:gd name="adj1" fmla="val 15829799"/>
              <a:gd name="adj2" fmla="val 21016346"/>
            </a:avLst>
          </a:prstGeom>
          <a:ln w="5715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>
            <a:off x="2357390" y="3714752"/>
            <a:ext cx="785818" cy="714380"/>
          </a:xfrm>
          <a:prstGeom prst="arc">
            <a:avLst>
              <a:gd name="adj1" fmla="val 16200000"/>
              <a:gd name="adj2" fmla="val 646736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>
            <a:off x="2500266" y="3643314"/>
            <a:ext cx="785818" cy="1000132"/>
          </a:xfrm>
          <a:prstGeom prst="arc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1250919">
            <a:off x="5914611" y="1980582"/>
            <a:ext cx="852486" cy="923924"/>
          </a:xfrm>
          <a:prstGeom prst="arc">
            <a:avLst/>
          </a:prstGeom>
          <a:ln w="5715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2189044">
            <a:off x="5290770" y="1630553"/>
            <a:ext cx="852486" cy="923924"/>
          </a:xfrm>
          <a:prstGeom prst="arc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2238745">
            <a:off x="5396862" y="1689791"/>
            <a:ext cx="800522" cy="764492"/>
          </a:xfrm>
          <a:prstGeom prst="arc">
            <a:avLst>
              <a:gd name="adj1" fmla="val 15684563"/>
              <a:gd name="adj2" fmla="val 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500662" y="400050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00860" y="1428736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14580" y="1428736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8696" y="3929066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500306" y="4650224"/>
            <a:ext cx="5643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Доказать, что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параллелограмм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285720" y="2143116"/>
            <a:ext cx="3786214" cy="250033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4071934" y="2214554"/>
            <a:ext cx="3571900" cy="24288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1928762" y="1785926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643142" y="1927214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214382" y="4143380"/>
            <a:ext cx="55007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428605"/>
            <a:ext cx="6815158" cy="9286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2</a:t>
            </a:r>
            <a:endParaRPr lang="ru-RU" dirty="0"/>
          </a:p>
        </p:txBody>
      </p:sp>
      <p:sp>
        <p:nvSpPr>
          <p:cNvPr id="5" name="Параллелограмм 4"/>
          <p:cNvSpPr/>
          <p:nvPr/>
        </p:nvSpPr>
        <p:spPr>
          <a:xfrm rot="3160227">
            <a:off x="1569212" y="1203721"/>
            <a:ext cx="4595289" cy="3167042"/>
          </a:xfrm>
          <a:prstGeom prst="parallelogram">
            <a:avLst>
              <a:gd name="adj" fmla="val 72778"/>
            </a:avLst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3399"/>
                </a:solidFill>
              </a:ln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500298" y="1857364"/>
            <a:ext cx="2502432" cy="190838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8948118">
            <a:off x="4534555" y="1306239"/>
            <a:ext cx="1217897" cy="1025738"/>
          </a:xfrm>
          <a:prstGeom prst="arc">
            <a:avLst>
              <a:gd name="adj1" fmla="val 17271772"/>
              <a:gd name="adj2" fmla="val 210934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7891694">
            <a:off x="4571706" y="1182060"/>
            <a:ext cx="932448" cy="991525"/>
          </a:xfrm>
          <a:prstGeom prst="arc">
            <a:avLst>
              <a:gd name="adj1" fmla="val 17591703"/>
              <a:gd name="adj2" fmla="val 21324647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9410644">
            <a:off x="2223167" y="3468305"/>
            <a:ext cx="606295" cy="709379"/>
          </a:xfrm>
          <a:prstGeom prst="arc">
            <a:avLst>
              <a:gd name="adj1" fmla="val 16200000"/>
              <a:gd name="adj2" fmla="val 20334484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9317687">
            <a:off x="2041968" y="3327861"/>
            <a:ext cx="914400" cy="914400"/>
          </a:xfrm>
          <a:prstGeom prst="arc">
            <a:avLst>
              <a:gd name="adj1" fmla="val 16200000"/>
              <a:gd name="adj2" fmla="val 21321818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9158652">
            <a:off x="4247487" y="1567344"/>
            <a:ext cx="490146" cy="897554"/>
          </a:xfrm>
          <a:prstGeom prst="arc">
            <a:avLst>
              <a:gd name="adj1" fmla="val 8230965"/>
              <a:gd name="adj2" fmla="val 1478283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2513262">
            <a:off x="2449165" y="3183238"/>
            <a:ext cx="860981" cy="818334"/>
          </a:xfrm>
          <a:prstGeom prst="arc">
            <a:avLst>
              <a:gd name="adj1" fmla="val 16200000"/>
              <a:gd name="adj2" fmla="val 2004296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500826" y="328612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43504" y="114298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48" y="150017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71670" y="3571876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0800000" flipV="1">
            <a:off x="2571644" y="5060216"/>
            <a:ext cx="57865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Доказать, что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параллелограмм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6815158" cy="9286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2</a:t>
            </a:r>
            <a:endParaRPr lang="ru-RU" dirty="0"/>
          </a:p>
        </p:txBody>
      </p:sp>
      <p:sp>
        <p:nvSpPr>
          <p:cNvPr id="5" name="Параллелограмм 4"/>
          <p:cNvSpPr/>
          <p:nvPr/>
        </p:nvSpPr>
        <p:spPr>
          <a:xfrm rot="3160227">
            <a:off x="1569211" y="1203721"/>
            <a:ext cx="4595289" cy="3167042"/>
          </a:xfrm>
          <a:prstGeom prst="parallelogram">
            <a:avLst>
              <a:gd name="adj" fmla="val 72778"/>
            </a:avLst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3399"/>
                </a:solidFill>
              </a:ln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500298" y="1857364"/>
            <a:ext cx="2502432" cy="190838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8948118">
            <a:off x="4534555" y="1306239"/>
            <a:ext cx="1217897" cy="1025738"/>
          </a:xfrm>
          <a:prstGeom prst="arc">
            <a:avLst>
              <a:gd name="adj1" fmla="val 17271772"/>
              <a:gd name="adj2" fmla="val 210934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7891694">
            <a:off x="4571706" y="1182060"/>
            <a:ext cx="932448" cy="991525"/>
          </a:xfrm>
          <a:prstGeom prst="arc">
            <a:avLst>
              <a:gd name="adj1" fmla="val 17591703"/>
              <a:gd name="adj2" fmla="val 21324647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9410644">
            <a:off x="2223167" y="3468305"/>
            <a:ext cx="606295" cy="709379"/>
          </a:xfrm>
          <a:prstGeom prst="arc">
            <a:avLst>
              <a:gd name="adj1" fmla="val 16200000"/>
              <a:gd name="adj2" fmla="val 20334484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9317687">
            <a:off x="2041968" y="3327861"/>
            <a:ext cx="914400" cy="914400"/>
          </a:xfrm>
          <a:prstGeom prst="arc">
            <a:avLst>
              <a:gd name="adj1" fmla="val 16200000"/>
              <a:gd name="adj2" fmla="val 21321818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9158652">
            <a:off x="4247487" y="1567344"/>
            <a:ext cx="490146" cy="897554"/>
          </a:xfrm>
          <a:prstGeom prst="arc">
            <a:avLst>
              <a:gd name="adj1" fmla="val 8230965"/>
              <a:gd name="adj2" fmla="val 1478283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2513262">
            <a:off x="2449165" y="3183238"/>
            <a:ext cx="860981" cy="818334"/>
          </a:xfrm>
          <a:prstGeom prst="arc">
            <a:avLst>
              <a:gd name="adj1" fmla="val 16200000"/>
              <a:gd name="adj2" fmla="val 2004296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500826" y="328612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43504" y="114298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48" y="150017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71670" y="3571876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0800000" flipV="1">
            <a:off x="2571644" y="5060216"/>
            <a:ext cx="57865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Доказать, что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параллелограмм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Скругленная соединительная линия 21"/>
          <p:cNvCxnSpPr/>
          <p:nvPr/>
        </p:nvCxnSpPr>
        <p:spPr>
          <a:xfrm rot="5400000" flipH="1" flipV="1">
            <a:off x="3428992" y="2500306"/>
            <a:ext cx="642942" cy="642942"/>
          </a:xfrm>
          <a:prstGeom prst="curvedConnector3">
            <a:avLst>
              <a:gd name="adj1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12775" y="0"/>
            <a:ext cx="8153400" cy="1500174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Задачи урока: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643050"/>
          <a:ext cx="821537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E78FF3-9B04-46CA-9840-AEE95EE97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EE78FF3-9B04-46CA-9840-AEE95EE97A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9AAD85-687D-4BD5-83BB-9AB298D8D7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659AAD85-687D-4BD5-83BB-9AB298D8D7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939B1F-E8C0-4517-9D9D-B89816993B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4E939B1F-E8C0-4517-9D9D-B89816993B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5A99AB-DB5B-4723-A2B6-6B1207C8AC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775A99AB-DB5B-4723-A2B6-6B1207C8AC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0D67AA-9D7F-4ABE-B3C5-07F1645853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F20D67AA-9D7F-4ABE-B3C5-07F1645853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22FD14-912E-4064-ADAC-B0A29F569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3C22FD14-912E-4064-ADAC-B0A29F5697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586658" cy="78581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571472" y="1500174"/>
            <a:ext cx="4714908" cy="2071702"/>
          </a:xfrm>
          <a:prstGeom prst="parallelogram">
            <a:avLst>
              <a:gd name="adj" fmla="val 73527"/>
            </a:avLst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893075" y="1678769"/>
            <a:ext cx="2071702" cy="171451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571472" y="1500174"/>
            <a:ext cx="4714908" cy="207170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86050" y="1928802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6182" y="3357562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4942" y="1214422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1571604" y="1142984"/>
            <a:ext cx="600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214282" y="342900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72462" y="7500966"/>
            <a:ext cx="21431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728" y="7293429"/>
            <a:ext cx="14287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4414" y="5143512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Доказать: АВС</a:t>
            </a:r>
            <a:r>
              <a:rPr lang="en-US" sz="2800" dirty="0" smtClean="0">
                <a:solidFill>
                  <a:srgbClr val="0070C0"/>
                </a:solidFill>
              </a:rPr>
              <a:t>D</a:t>
            </a:r>
            <a:r>
              <a:rPr lang="ru-RU" sz="2800" dirty="0" smtClean="0">
                <a:solidFill>
                  <a:srgbClr val="0070C0"/>
                </a:solidFill>
              </a:rPr>
              <a:t>- параллелограмм.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10800000" flipV="1">
            <a:off x="5643570" y="2058971"/>
            <a:ext cx="26432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AOB =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COD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586658" cy="78581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571472" y="1500174"/>
            <a:ext cx="4714908" cy="2071702"/>
          </a:xfrm>
          <a:prstGeom prst="parallelogram">
            <a:avLst>
              <a:gd name="adj" fmla="val 73527"/>
            </a:avLst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893075" y="1678769"/>
            <a:ext cx="2071702" cy="171451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714348" y="1428736"/>
            <a:ext cx="4714908" cy="207170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86050" y="1928802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6182" y="3357562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4942" y="1214422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1571604" y="1142984"/>
            <a:ext cx="600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214282" y="342900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72462" y="7500966"/>
            <a:ext cx="21431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728" y="7293429"/>
            <a:ext cx="14287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4414" y="5143512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Доказать: АВС</a:t>
            </a:r>
            <a:r>
              <a:rPr lang="en-US" sz="2800" dirty="0" smtClean="0">
                <a:solidFill>
                  <a:srgbClr val="0070C0"/>
                </a:solidFill>
              </a:rPr>
              <a:t>D</a:t>
            </a:r>
            <a:r>
              <a:rPr lang="ru-RU" sz="2800" dirty="0" smtClean="0">
                <a:solidFill>
                  <a:srgbClr val="0070C0"/>
                </a:solidFill>
              </a:rPr>
              <a:t>- параллелограмм.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10800000" flipV="1">
            <a:off x="5643570" y="2058971"/>
            <a:ext cx="26432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AOB =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COD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Дуга 14"/>
          <p:cNvSpPr/>
          <p:nvPr/>
        </p:nvSpPr>
        <p:spPr>
          <a:xfrm rot="4128570">
            <a:off x="2546315" y="1825002"/>
            <a:ext cx="932448" cy="991525"/>
          </a:xfrm>
          <a:prstGeom prst="arc">
            <a:avLst>
              <a:gd name="adj1" fmla="val 17591703"/>
              <a:gd name="adj2" fmla="val 21324647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 rot="13880299">
            <a:off x="2498135" y="2035364"/>
            <a:ext cx="932448" cy="991525"/>
          </a:xfrm>
          <a:prstGeom prst="arc">
            <a:avLst>
              <a:gd name="adj1" fmla="val 17591703"/>
              <a:gd name="adj2" fmla="val 21324647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3643306" y="2071678"/>
            <a:ext cx="285752" cy="1428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3714744" y="2000240"/>
            <a:ext cx="285752" cy="14287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H="1">
            <a:off x="1500166" y="2928934"/>
            <a:ext cx="357190" cy="2143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1428728" y="3000372"/>
            <a:ext cx="357190" cy="2143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0800000" flipV="1">
            <a:off x="2143108" y="1643050"/>
            <a:ext cx="285752" cy="14287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0800000" flipV="1">
            <a:off x="3357554" y="3071810"/>
            <a:ext cx="357190" cy="214314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/>
      <p:bldP spid="10" grpId="0"/>
      <p:bldP spid="11" grpId="0"/>
      <p:bldP spid="12" grpId="0"/>
      <p:bldP spid="15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0" name="Прямая соединительная линия 149"/>
          <p:cNvCxnSpPr/>
          <p:nvPr/>
        </p:nvCxnSpPr>
        <p:spPr>
          <a:xfrm rot="16200000" flipH="1">
            <a:off x="3949700" y="2336801"/>
            <a:ext cx="1609725" cy="22225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 rot="16200000" flipH="1">
            <a:off x="1719263" y="2406650"/>
            <a:ext cx="1666875" cy="19367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 flipV="1">
            <a:off x="2646363" y="3300413"/>
            <a:ext cx="2300287" cy="39687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>
            <a:endCxn id="115" idx="2"/>
          </p:cNvCxnSpPr>
          <p:nvPr/>
        </p:nvCxnSpPr>
        <p:spPr>
          <a:xfrm flipV="1">
            <a:off x="2482850" y="1616075"/>
            <a:ext cx="2089150" cy="269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Дуга 51"/>
          <p:cNvSpPr/>
          <p:nvPr/>
        </p:nvSpPr>
        <p:spPr>
          <a:xfrm rot="11689626">
            <a:off x="2465388" y="1847850"/>
            <a:ext cx="1838325" cy="1795463"/>
          </a:xfrm>
          <a:prstGeom prst="arc">
            <a:avLst>
              <a:gd name="adj1" fmla="val 15356938"/>
              <a:gd name="adj2" fmla="val 20160455"/>
            </a:avLst>
          </a:prstGeom>
          <a:ln w="19050">
            <a:solidFill>
              <a:schemeClr val="accent5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Дуга 90"/>
          <p:cNvSpPr/>
          <p:nvPr/>
        </p:nvSpPr>
        <p:spPr>
          <a:xfrm rot="4570825">
            <a:off x="3215481" y="1912144"/>
            <a:ext cx="1906588" cy="1727200"/>
          </a:xfrm>
          <a:prstGeom prst="arc">
            <a:avLst>
              <a:gd name="adj1" fmla="val 16718060"/>
              <a:gd name="adj2" fmla="val 0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Дуга 30"/>
          <p:cNvSpPr/>
          <p:nvPr/>
        </p:nvSpPr>
        <p:spPr>
          <a:xfrm rot="195611">
            <a:off x="2995613" y="1350963"/>
            <a:ext cx="1863725" cy="1641475"/>
          </a:xfrm>
          <a:prstGeom prst="arc">
            <a:avLst>
              <a:gd name="adj1" fmla="val 16647253"/>
              <a:gd name="adj2" fmla="val 0"/>
            </a:avLst>
          </a:prstGeom>
          <a:ln w="19050">
            <a:solidFill>
              <a:schemeClr val="accent5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Дуга 91"/>
          <p:cNvSpPr/>
          <p:nvPr/>
        </p:nvSpPr>
        <p:spPr>
          <a:xfrm rot="15984907">
            <a:off x="2231231" y="1259682"/>
            <a:ext cx="1982787" cy="1727200"/>
          </a:xfrm>
          <a:prstGeom prst="arc">
            <a:avLst>
              <a:gd name="adj1" fmla="val 15808532"/>
              <a:gd name="adj2" fmla="val 20836244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0800000" flipV="1">
            <a:off x="2071688" y="1000125"/>
            <a:ext cx="3286125" cy="2857500"/>
          </a:xfrm>
          <a:prstGeom prst="line">
            <a:avLst/>
          </a:prstGeom>
          <a:ln w="19050">
            <a:solidFill>
              <a:schemeClr val="accent5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00250" y="1357313"/>
            <a:ext cx="3429000" cy="2286000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3571875" y="2357438"/>
            <a:ext cx="214313" cy="214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 rot="2115626">
            <a:off x="2701925" y="-542925"/>
            <a:ext cx="1892300" cy="6048375"/>
            <a:chOff x="657" y="981"/>
            <a:chExt cx="1361" cy="4176"/>
          </a:xfrm>
        </p:grpSpPr>
        <p:grpSp>
          <p:nvGrpSpPr>
            <p:cNvPr id="3" name="Group 50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3" name="Freeform 51"/>
              <p:cNvSpPr>
                <a:spLocks/>
              </p:cNvSpPr>
              <p:nvPr/>
            </p:nvSpPr>
            <p:spPr bwMode="auto">
              <a:xfrm rot="78698">
                <a:off x="797" y="793"/>
                <a:ext cx="846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4" name="Freeform 52"/>
              <p:cNvSpPr>
                <a:spLocks/>
              </p:cNvSpPr>
              <p:nvPr/>
            </p:nvSpPr>
            <p:spPr bwMode="auto">
              <a:xfrm rot="78698">
                <a:off x="1423" y="2352"/>
                <a:ext cx="214" cy="372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5" name="Freeform 53"/>
              <p:cNvSpPr>
                <a:spLocks/>
              </p:cNvSpPr>
              <p:nvPr/>
            </p:nvSpPr>
            <p:spPr bwMode="auto">
              <a:xfrm rot="78698">
                <a:off x="1548" y="2575"/>
                <a:ext cx="83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grpSp>
            <p:nvGrpSpPr>
              <p:cNvPr id="4" name="Group 5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6720" name="Freeform 5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" name="Group 5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9" name="Freeform 57"/>
                  <p:cNvSpPr>
                    <a:spLocks/>
                  </p:cNvSpPr>
                  <p:nvPr/>
                </p:nvSpPr>
                <p:spPr bwMode="auto">
                  <a:xfrm>
                    <a:off x="1286" y="1610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</a:endParaRPr>
                  </a:p>
                </p:txBody>
              </p:sp>
              <p:sp>
                <p:nvSpPr>
                  <p:cNvPr id="20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77" y="1565"/>
                    <a:ext cx="271" cy="272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</a:endParaRPr>
                  </a:p>
                </p:txBody>
              </p:sp>
            </p:grpSp>
          </p:grpSp>
        </p:grpSp>
        <p:grpSp>
          <p:nvGrpSpPr>
            <p:cNvPr id="6" name="Group 59"/>
            <p:cNvGrpSpPr>
              <a:grpSpLocks/>
            </p:cNvGrpSpPr>
            <p:nvPr/>
          </p:nvGrpSpPr>
          <p:grpSpPr bwMode="auto">
            <a:xfrm rot="8565677">
              <a:off x="1109" y="3158"/>
              <a:ext cx="907" cy="1999"/>
              <a:chOff x="746" y="796"/>
              <a:chExt cx="903" cy="1999"/>
            </a:xfrm>
          </p:grpSpPr>
          <p:sp>
            <p:nvSpPr>
              <p:cNvPr id="26708" name="Freeform 6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09" name="Freeform 6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10" name="Freeform 6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" name="Group 63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6712" name="Freeform 6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8" name="Group 65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6714" name="Freeform 66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715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>
                      <a:latin typeface="Calibri" pitchFamily="34" charset="0"/>
                    </a:endParaRPr>
                  </a:p>
                </p:txBody>
              </p:sp>
            </p:grpSp>
          </p:grpSp>
        </p:grpSp>
      </p:grpSp>
      <p:grpSp>
        <p:nvGrpSpPr>
          <p:cNvPr id="9" name="Group 49"/>
          <p:cNvGrpSpPr>
            <a:grpSpLocks/>
          </p:cNvGrpSpPr>
          <p:nvPr/>
        </p:nvGrpSpPr>
        <p:grpSpPr bwMode="auto">
          <a:xfrm rot="-9425247">
            <a:off x="2738438" y="-561975"/>
            <a:ext cx="1892300" cy="6048375"/>
            <a:chOff x="657" y="981"/>
            <a:chExt cx="1361" cy="4176"/>
          </a:xfrm>
        </p:grpSpPr>
        <p:grpSp>
          <p:nvGrpSpPr>
            <p:cNvPr id="10" name="Group 50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43" name="Freeform 51"/>
              <p:cNvSpPr>
                <a:spLocks/>
              </p:cNvSpPr>
              <p:nvPr/>
            </p:nvSpPr>
            <p:spPr bwMode="auto">
              <a:xfrm rot="78698">
                <a:off x="803" y="799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44" name="Freeform 52"/>
              <p:cNvSpPr>
                <a:spLocks/>
              </p:cNvSpPr>
              <p:nvPr/>
            </p:nvSpPr>
            <p:spPr bwMode="auto">
              <a:xfrm rot="78698">
                <a:off x="1432" y="2360"/>
                <a:ext cx="214" cy="374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45" name="Freeform 53"/>
              <p:cNvSpPr>
                <a:spLocks/>
              </p:cNvSpPr>
              <p:nvPr/>
            </p:nvSpPr>
            <p:spPr bwMode="auto">
              <a:xfrm rot="78698">
                <a:off x="1558" y="2585"/>
                <a:ext cx="83" cy="139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grpSp>
            <p:nvGrpSpPr>
              <p:cNvPr id="11" name="Group 5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 useBgFill="1">
              <p:nvSpPr>
                <p:cNvPr id="26702" name="Freeform 5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2" name="Group 5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49" name="Freeform 57"/>
                  <p:cNvSpPr>
                    <a:spLocks/>
                  </p:cNvSpPr>
                  <p:nvPr/>
                </p:nvSpPr>
                <p:spPr bwMode="auto">
                  <a:xfrm>
                    <a:off x="1297" y="1622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</a:endParaRPr>
                  </a:p>
                </p:txBody>
              </p:sp>
              <p:sp>
                <p:nvSpPr>
                  <p:cNvPr id="50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89" y="1578"/>
                    <a:ext cx="272" cy="272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</a:endParaRPr>
                  </a:p>
                </p:txBody>
              </p:sp>
            </p:grpSp>
          </p:grpSp>
        </p:grpSp>
        <p:grpSp>
          <p:nvGrpSpPr>
            <p:cNvPr id="16" name="Group 59"/>
            <p:cNvGrpSpPr>
              <a:grpSpLocks/>
            </p:cNvGrpSpPr>
            <p:nvPr/>
          </p:nvGrpSpPr>
          <p:grpSpPr bwMode="auto">
            <a:xfrm rot="8565677">
              <a:off x="1108" y="3158"/>
              <a:ext cx="907" cy="1999"/>
              <a:chOff x="746" y="796"/>
              <a:chExt cx="903" cy="1999"/>
            </a:xfrm>
          </p:grpSpPr>
          <p:sp>
            <p:nvSpPr>
              <p:cNvPr id="26690" name="Freeform 6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1" name="Freeform 6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2" name="Freeform 6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7" name="Group 63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6694" name="Freeform 6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8" name="Group 65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6696" name="Freeform 66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697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>
                      <a:latin typeface="Calibri" pitchFamily="34" charset="0"/>
                    </a:endParaRPr>
                  </a:p>
                </p:txBody>
              </p:sp>
            </p:grpSp>
          </p:grpSp>
        </p:grpSp>
      </p:grpSp>
      <p:grpSp>
        <p:nvGrpSpPr>
          <p:cNvPr id="21" name="Group 11"/>
          <p:cNvGrpSpPr>
            <a:grpSpLocks/>
          </p:cNvGrpSpPr>
          <p:nvPr/>
        </p:nvGrpSpPr>
        <p:grpSpPr bwMode="auto">
          <a:xfrm rot="6951309">
            <a:off x="2602706" y="-823118"/>
            <a:ext cx="2160587" cy="6629400"/>
            <a:chOff x="657" y="981"/>
            <a:chExt cx="1361" cy="4176"/>
          </a:xfrm>
        </p:grpSpPr>
        <p:grpSp>
          <p:nvGrpSpPr>
            <p:cNvPr id="22" name="Group 12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83" name="Freeform 13"/>
              <p:cNvSpPr>
                <a:spLocks/>
              </p:cNvSpPr>
              <p:nvPr/>
            </p:nvSpPr>
            <p:spPr bwMode="auto">
              <a:xfrm rot="78698">
                <a:off x="797" y="801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4" name="Freeform 14"/>
              <p:cNvSpPr>
                <a:spLocks/>
              </p:cNvSpPr>
              <p:nvPr/>
            </p:nvSpPr>
            <p:spPr bwMode="auto">
              <a:xfrm rot="78698">
                <a:off x="1426" y="2360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5" name="Freeform 15"/>
              <p:cNvSpPr>
                <a:spLocks/>
              </p:cNvSpPr>
              <p:nvPr/>
            </p:nvSpPr>
            <p:spPr bwMode="auto">
              <a:xfrm rot="78698">
                <a:off x="1552" y="2583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grpSp>
            <p:nvGrpSpPr>
              <p:cNvPr id="24" name="Group 16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87" name="Freeform 17"/>
                <p:cNvSpPr>
                  <a:spLocks/>
                </p:cNvSpPr>
                <p:nvPr/>
              </p:nvSpPr>
              <p:spPr bwMode="auto">
                <a:xfrm rot="76049">
                  <a:off x="857" y="812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</a:endParaRPr>
                </a:p>
              </p:txBody>
            </p:sp>
            <p:grpSp>
              <p:nvGrpSpPr>
                <p:cNvPr id="25" name="Group 18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89" name="Freeform 19"/>
                  <p:cNvSpPr>
                    <a:spLocks/>
                  </p:cNvSpPr>
                  <p:nvPr/>
                </p:nvSpPr>
                <p:spPr bwMode="auto">
                  <a:xfrm>
                    <a:off x="1286" y="1624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</a:endParaRPr>
                  </a:p>
                </p:txBody>
              </p:sp>
              <p:sp>
                <p:nvSpPr>
                  <p:cNvPr id="90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76" y="1577"/>
                    <a:ext cx="272" cy="272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</a:endParaRPr>
                  </a:p>
                </p:txBody>
              </p:sp>
            </p:grpSp>
          </p:grpSp>
        </p:grpSp>
        <p:grpSp>
          <p:nvGrpSpPr>
            <p:cNvPr id="27" name="Group 21"/>
            <p:cNvGrpSpPr>
              <a:grpSpLocks/>
            </p:cNvGrpSpPr>
            <p:nvPr/>
          </p:nvGrpSpPr>
          <p:grpSpPr bwMode="auto">
            <a:xfrm rot="8565677">
              <a:off x="1109" y="3158"/>
              <a:ext cx="907" cy="1999"/>
              <a:chOff x="746" y="796"/>
              <a:chExt cx="903" cy="1999"/>
            </a:xfrm>
          </p:grpSpPr>
          <p:sp>
            <p:nvSpPr>
              <p:cNvPr id="26672" name="Freeform 2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73" name="Freeform 2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74" name="Freeform 2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8" name="Group 2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6676" name="Freeform 2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9" name="Group 2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6678" name="Freeform 2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679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>
                      <a:latin typeface="Calibri" pitchFamily="34" charset="0"/>
                    </a:endParaRPr>
                  </a:p>
                </p:txBody>
              </p:sp>
            </p:grpSp>
          </p:grpSp>
        </p:grpSp>
      </p:grpSp>
      <p:grpSp>
        <p:nvGrpSpPr>
          <p:cNvPr id="26657" name="Group 11"/>
          <p:cNvGrpSpPr>
            <a:grpSpLocks/>
          </p:cNvGrpSpPr>
          <p:nvPr/>
        </p:nvGrpSpPr>
        <p:grpSpPr bwMode="auto">
          <a:xfrm rot="-4802157">
            <a:off x="2587625" y="-888999"/>
            <a:ext cx="2155825" cy="6629400"/>
            <a:chOff x="657" y="981"/>
            <a:chExt cx="1358" cy="4176"/>
          </a:xfrm>
        </p:grpSpPr>
        <p:grpSp>
          <p:nvGrpSpPr>
            <p:cNvPr id="26659" name="Group 12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04" name="Freeform 13"/>
              <p:cNvSpPr>
                <a:spLocks/>
              </p:cNvSpPr>
              <p:nvPr/>
            </p:nvSpPr>
            <p:spPr bwMode="auto">
              <a:xfrm rot="78698">
                <a:off x="804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05" name="Freeform 14"/>
              <p:cNvSpPr>
                <a:spLocks/>
              </p:cNvSpPr>
              <p:nvPr/>
            </p:nvSpPr>
            <p:spPr bwMode="auto">
              <a:xfrm rot="78698">
                <a:off x="1430" y="2333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06" name="Freeform 15"/>
              <p:cNvSpPr>
                <a:spLocks/>
              </p:cNvSpPr>
              <p:nvPr/>
            </p:nvSpPr>
            <p:spPr bwMode="auto">
              <a:xfrm rot="78698">
                <a:off x="1558" y="2576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grpSp>
            <p:nvGrpSpPr>
              <p:cNvPr id="26662" name="Group 16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08" name="Freeform 17"/>
                <p:cNvSpPr>
                  <a:spLocks/>
                </p:cNvSpPr>
                <p:nvPr/>
              </p:nvSpPr>
              <p:spPr bwMode="auto">
                <a:xfrm rot="76049">
                  <a:off x="867" y="805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3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</a:endParaRPr>
                </a:p>
              </p:txBody>
            </p:sp>
            <p:grpSp>
              <p:nvGrpSpPr>
                <p:cNvPr id="26663" name="Group 18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10" name="Freeform 19"/>
                  <p:cNvSpPr>
                    <a:spLocks/>
                  </p:cNvSpPr>
                  <p:nvPr/>
                </p:nvSpPr>
                <p:spPr bwMode="auto">
                  <a:xfrm>
                    <a:off x="1298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</a:endParaRPr>
                  </a:p>
                </p:txBody>
              </p:sp>
              <p:sp>
                <p:nvSpPr>
                  <p:cNvPr id="111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8" y="1569"/>
                    <a:ext cx="272" cy="272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</a:endParaRPr>
                  </a:p>
                </p:txBody>
              </p:sp>
            </p:grpSp>
          </p:grpSp>
        </p:grpSp>
        <p:grpSp>
          <p:nvGrpSpPr>
            <p:cNvPr id="26664" name="Group 21"/>
            <p:cNvGrpSpPr>
              <a:grpSpLocks/>
            </p:cNvGrpSpPr>
            <p:nvPr/>
          </p:nvGrpSpPr>
          <p:grpSpPr bwMode="auto">
            <a:xfrm rot="8565677">
              <a:off x="1108" y="3158"/>
              <a:ext cx="907" cy="1999"/>
              <a:chOff x="746" y="796"/>
              <a:chExt cx="903" cy="1999"/>
            </a:xfrm>
          </p:grpSpPr>
          <p:sp>
            <p:nvSpPr>
              <p:cNvPr id="26654" name="Freeform 2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34 h 3125"/>
                  <a:gd name="T2" fmla="*/ 104 w 1252"/>
                  <a:gd name="T3" fmla="*/ 0 h 3125"/>
                  <a:gd name="T4" fmla="*/ 541 w 1252"/>
                  <a:gd name="T5" fmla="*/ 948 h 3125"/>
                  <a:gd name="T6" fmla="*/ 574 w 1252"/>
                  <a:gd name="T7" fmla="*/ 1166 h 3125"/>
                  <a:gd name="T8" fmla="*/ 437 w 1252"/>
                  <a:gd name="T9" fmla="*/ 982 h 3125"/>
                  <a:gd name="T10" fmla="*/ 0 w 1252"/>
                  <a:gd name="T11" fmla="*/ 34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5" name="Freeform 2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145 w 316"/>
                  <a:gd name="T1" fmla="*/ 226 h 608"/>
                  <a:gd name="T2" fmla="*/ 104 w 316"/>
                  <a:gd name="T3" fmla="*/ 0 h 608"/>
                  <a:gd name="T4" fmla="*/ 0 w 316"/>
                  <a:gd name="T5" fmla="*/ 34 h 608"/>
                  <a:gd name="T6" fmla="*/ 145 w 316"/>
                  <a:gd name="T7" fmla="*/ 226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6" name="Freeform 2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39 w 121"/>
                  <a:gd name="T1" fmla="*/ 0 h 230"/>
                  <a:gd name="T2" fmla="*/ 0 w 121"/>
                  <a:gd name="T3" fmla="*/ 9 h 230"/>
                  <a:gd name="T4" fmla="*/ 56 w 121"/>
                  <a:gd name="T5" fmla="*/ 86 h 230"/>
                  <a:gd name="T6" fmla="*/ 39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6665" name="Group 2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26658" name="Freeform 2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398 w 1094"/>
                    <a:gd name="T1" fmla="*/ 974 h 2612"/>
                    <a:gd name="T2" fmla="*/ 502 w 1094"/>
                    <a:gd name="T3" fmla="*/ 940 h 2612"/>
                    <a:gd name="T4" fmla="*/ 466 w 1094"/>
                    <a:gd name="T5" fmla="*/ 953 h 2612"/>
                    <a:gd name="T6" fmla="*/ 39 w 1094"/>
                    <a:gd name="T7" fmla="*/ 0 h 2612"/>
                    <a:gd name="T8" fmla="*/ 0 w 1094"/>
                    <a:gd name="T9" fmla="*/ 11 h 2612"/>
                    <a:gd name="T10" fmla="*/ 431 w 1094"/>
                    <a:gd name="T11" fmla="*/ 96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6666" name="Group 2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26660" name="Freeform 2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661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>
                      <a:latin typeface="Calibri" pitchFamily="34" charset="0"/>
                    </a:endParaRPr>
                  </a:p>
                </p:txBody>
              </p:sp>
            </p:grpSp>
          </p:grpSp>
        </p:grpSp>
      </p:grpSp>
      <p:sp>
        <p:nvSpPr>
          <p:cNvPr id="113" name="Овал 112"/>
          <p:cNvSpPr/>
          <p:nvPr/>
        </p:nvSpPr>
        <p:spPr>
          <a:xfrm>
            <a:off x="2598738" y="32718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2384425" y="158591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5" name="Овал 114"/>
          <p:cNvSpPr/>
          <p:nvPr/>
        </p:nvSpPr>
        <p:spPr>
          <a:xfrm>
            <a:off x="4572000" y="15446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6" name="Овал 115"/>
          <p:cNvSpPr/>
          <p:nvPr/>
        </p:nvSpPr>
        <p:spPr>
          <a:xfrm>
            <a:off x="4800600" y="318770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5" name="Заголовок 1"/>
          <p:cNvSpPr txBox="1">
            <a:spLocks/>
          </p:cNvSpPr>
          <p:nvPr/>
        </p:nvSpPr>
        <p:spPr>
          <a:xfrm>
            <a:off x="0" y="5572139"/>
            <a:ext cx="8729663" cy="1071549"/>
          </a:xfrm>
          <a:prstGeom prst="rect">
            <a:avLst/>
          </a:prstGeom>
        </p:spPr>
        <p:txBody>
          <a:bodyPr anchor="ctr"/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Посмотри, как можно построить параллелограмм, используя свойства его диагоналей.</a:t>
            </a:r>
          </a:p>
        </p:txBody>
      </p:sp>
      <p:cxnSp>
        <p:nvCxnSpPr>
          <p:cNvPr id="157" name="Прямая соединительная линия 156"/>
          <p:cNvCxnSpPr/>
          <p:nvPr/>
        </p:nvCxnSpPr>
        <p:spPr>
          <a:xfrm rot="5400000">
            <a:off x="3101976" y="2030412"/>
            <a:ext cx="214312" cy="214313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rot="5400000">
            <a:off x="4030663" y="2643188"/>
            <a:ext cx="214312" cy="214312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3000375" y="2843213"/>
            <a:ext cx="285750" cy="142875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>
            <a:off x="4071938" y="1928813"/>
            <a:ext cx="285750" cy="142875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4000500" y="1973263"/>
            <a:ext cx="285750" cy="142875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3071813" y="2786063"/>
            <a:ext cx="285750" cy="142875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5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72" dur="2000" fill="hold"/>
                                        <p:tgtEl>
                                          <p:spTgt spid="266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4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4" grpId="0" animBg="1"/>
      <p:bldP spid="115" grpId="0" animBg="1"/>
      <p:bldP spid="1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28736"/>
            <a:ext cx="8263801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Добились ли мы поставленных целей?</a:t>
            </a:r>
          </a:p>
          <a:p>
            <a:r>
              <a:rPr lang="ru-RU" sz="3600" dirty="0" smtClean="0">
                <a:solidFill>
                  <a:srgbClr val="C00000"/>
                </a:solidFill>
              </a:rPr>
              <a:t> Все ли задачи решены?</a:t>
            </a:r>
          </a:p>
          <a:p>
            <a:endParaRPr lang="ru-RU" sz="3600" dirty="0" smtClean="0">
              <a:solidFill>
                <a:srgbClr val="C00000"/>
              </a:solidFill>
            </a:endParaRPr>
          </a:p>
          <a:p>
            <a:endParaRPr lang="ru-RU" sz="3600" dirty="0" smtClean="0">
              <a:solidFill>
                <a:srgbClr val="C00000"/>
              </a:solidFill>
            </a:endParaRPr>
          </a:p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Домашнее задание: §2; п. 43. </a:t>
            </a:r>
          </a:p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№ 12, 13, 15 (из рабочей тетради)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/>
          <p:cNvSpPr/>
          <p:nvPr/>
        </p:nvSpPr>
        <p:spPr>
          <a:xfrm>
            <a:off x="2071688" y="3000375"/>
            <a:ext cx="4000500" cy="2286000"/>
          </a:xfrm>
          <a:prstGeom prst="parallelogram">
            <a:avLst>
              <a:gd name="adj" fmla="val 36940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2286000" y="2500313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tx2"/>
                </a:solidFill>
                <a:latin typeface="Calibri" pitchFamily="34" charset="0"/>
              </a:rPr>
              <a:t>А</a:t>
            </a:r>
          </a:p>
        </p:txBody>
      </p:sp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6215063" y="2500313"/>
            <a:ext cx="642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B</a:t>
            </a:r>
            <a:endParaRPr lang="ru-RU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1500188" y="4929188"/>
            <a:ext cx="642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C</a:t>
            </a:r>
            <a:endParaRPr lang="ru-RU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7414" name="TextBox 5"/>
          <p:cNvSpPr txBox="1">
            <a:spLocks noChangeArrowheads="1"/>
          </p:cNvSpPr>
          <p:nvPr/>
        </p:nvSpPr>
        <p:spPr bwMode="auto">
          <a:xfrm>
            <a:off x="5429250" y="4929188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D</a:t>
            </a:r>
            <a:endParaRPr lang="ru-RU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14438" y="5857875"/>
            <a:ext cx="63579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2"/>
                </a:solidFill>
                <a:latin typeface="Calibri" pitchFamily="34" charset="0"/>
              </a:rPr>
              <a:t>AB </a:t>
            </a:r>
            <a:r>
              <a:rPr lang="en-US" sz="320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CD,  AC BD </a:t>
            </a:r>
            <a:endParaRPr lang="ru-RU" sz="32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7416" name="TextBox 10"/>
          <p:cNvSpPr txBox="1">
            <a:spLocks noChangeArrowheads="1"/>
          </p:cNvSpPr>
          <p:nvPr/>
        </p:nvSpPr>
        <p:spPr bwMode="auto">
          <a:xfrm>
            <a:off x="357188" y="0"/>
            <a:ext cx="8501062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Определение</a:t>
            </a:r>
          </a:p>
          <a:p>
            <a:pPr algn="ctr"/>
            <a:r>
              <a:rPr lang="ru-RU" sz="3200" i="1" dirty="0">
                <a:latin typeface="Calibri" pitchFamily="34" charset="0"/>
              </a:rPr>
              <a:t>Четырехугольник, у которого противоположные стороны попарно параллельны, называется параллелограммом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авнобедренный треугольник 8"/>
          <p:cNvSpPr/>
          <p:nvPr/>
        </p:nvSpPr>
        <p:spPr>
          <a:xfrm rot="19365149">
            <a:off x="1331913" y="1260475"/>
            <a:ext cx="4521200" cy="2571750"/>
          </a:xfrm>
          <a:prstGeom prst="triangle">
            <a:avLst>
              <a:gd name="adj" fmla="val 25702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8567930">
            <a:off x="2897188" y="3322638"/>
            <a:ext cx="4510087" cy="2562225"/>
          </a:xfrm>
          <a:prstGeom prst="triangle">
            <a:avLst>
              <a:gd name="adj" fmla="val 25702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938338" y="4640263"/>
            <a:ext cx="4651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953735"/>
                </a:solidFill>
                <a:latin typeface="Calibri" pitchFamily="34" charset="0"/>
              </a:rPr>
              <a:t>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724025" y="1568450"/>
            <a:ext cx="442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953735"/>
                </a:solidFill>
                <a:latin typeface="Calibri" pitchFamily="34" charset="0"/>
              </a:rPr>
              <a:t>В</a:t>
            </a: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5938838" y="1568450"/>
            <a:ext cx="428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953735"/>
                </a:solidFill>
                <a:latin typeface="Calibri" pitchFamily="34" charset="0"/>
              </a:rPr>
              <a:t>С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6796088" y="4783138"/>
            <a:ext cx="476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53735"/>
                </a:solidFill>
                <a:latin typeface="Tw Cen MT" pitchFamily="34" charset="0"/>
              </a:rPr>
              <a:t>D</a:t>
            </a:r>
            <a:endParaRPr lang="ru-RU" sz="3600" b="1">
              <a:solidFill>
                <a:srgbClr val="953735"/>
              </a:solidFill>
              <a:latin typeface="Calibri" pitchFamily="34" charset="0"/>
            </a:endParaRPr>
          </a:p>
        </p:txBody>
      </p:sp>
      <p:sp>
        <p:nvSpPr>
          <p:cNvPr id="66" name="Пирог 65"/>
          <p:cNvSpPr/>
          <p:nvPr/>
        </p:nvSpPr>
        <p:spPr>
          <a:xfrm rot="3195730">
            <a:off x="2055812" y="4343401"/>
            <a:ext cx="1071563" cy="1192212"/>
          </a:xfrm>
          <a:prstGeom prst="pie">
            <a:avLst>
              <a:gd name="adj1" fmla="val 12135050"/>
              <a:gd name="adj2" fmla="val 16175889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Пирог 66"/>
          <p:cNvSpPr/>
          <p:nvPr/>
        </p:nvSpPr>
        <p:spPr>
          <a:xfrm rot="13609218">
            <a:off x="5614988" y="1570038"/>
            <a:ext cx="1114425" cy="1241425"/>
          </a:xfrm>
          <a:prstGeom prst="pie">
            <a:avLst>
              <a:gd name="adj1" fmla="val 12577588"/>
              <a:gd name="adj2" fmla="val 16555804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4" name="Полилиния 63"/>
          <p:cNvSpPr/>
          <p:nvPr/>
        </p:nvSpPr>
        <p:spPr>
          <a:xfrm>
            <a:off x="4224338" y="3211513"/>
            <a:ext cx="500062" cy="571500"/>
          </a:xfrm>
          <a:custGeom>
            <a:avLst/>
            <a:gdLst>
              <a:gd name="connsiteX0" fmla="*/ 142875 w 538162"/>
              <a:gd name="connsiteY0" fmla="*/ 671512 h 671512"/>
              <a:gd name="connsiteX1" fmla="*/ 57150 w 538162"/>
              <a:gd name="connsiteY1" fmla="*/ 242887 h 671512"/>
              <a:gd name="connsiteX2" fmla="*/ 485775 w 538162"/>
              <a:gd name="connsiteY2" fmla="*/ 500062 h 671512"/>
              <a:gd name="connsiteX3" fmla="*/ 371475 w 538162"/>
              <a:gd name="connsiteY3" fmla="*/ 0 h 671512"/>
              <a:gd name="connsiteX4" fmla="*/ 371475 w 538162"/>
              <a:gd name="connsiteY4" fmla="*/ 0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8162" h="671512">
                <a:moveTo>
                  <a:pt x="142875" y="671512"/>
                </a:moveTo>
                <a:cubicBezTo>
                  <a:pt x="71437" y="471487"/>
                  <a:pt x="0" y="271462"/>
                  <a:pt x="57150" y="242887"/>
                </a:cubicBezTo>
                <a:cubicBezTo>
                  <a:pt x="114300" y="214312"/>
                  <a:pt x="433388" y="540543"/>
                  <a:pt x="485775" y="500062"/>
                </a:cubicBezTo>
                <a:cubicBezTo>
                  <a:pt x="538162" y="459581"/>
                  <a:pt x="371475" y="0"/>
                  <a:pt x="371475" y="0"/>
                </a:cubicBezTo>
                <a:lnTo>
                  <a:pt x="371475" y="0"/>
                </a:lnTo>
              </a:path>
            </a:pathLst>
          </a:cu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2581275" y="3854450"/>
            <a:ext cx="3571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1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5795963" y="2711450"/>
            <a:ext cx="3571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2</a:t>
            </a:r>
          </a:p>
        </p:txBody>
      </p:sp>
      <p:sp>
        <p:nvSpPr>
          <p:cNvPr id="73" name="Пирог 72"/>
          <p:cNvSpPr/>
          <p:nvPr/>
        </p:nvSpPr>
        <p:spPr>
          <a:xfrm rot="6996348">
            <a:off x="1934369" y="4334669"/>
            <a:ext cx="1254125" cy="1195387"/>
          </a:xfrm>
          <a:prstGeom prst="pie">
            <a:avLst>
              <a:gd name="adj1" fmla="val 12413841"/>
              <a:gd name="adj2" fmla="val 1461977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4" name="Пирог 73"/>
          <p:cNvSpPr/>
          <p:nvPr/>
        </p:nvSpPr>
        <p:spPr>
          <a:xfrm rot="17867119">
            <a:off x="5546726" y="1681162"/>
            <a:ext cx="1185862" cy="1058863"/>
          </a:xfrm>
          <a:prstGeom prst="pie">
            <a:avLst>
              <a:gd name="adj1" fmla="val 12124319"/>
              <a:gd name="adj2" fmla="val 14585332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8" name="Прямая соединительная линия 57"/>
          <p:cNvCxnSpPr>
            <a:stCxn id="9" idx="2"/>
            <a:endCxn id="23" idx="2"/>
          </p:cNvCxnSpPr>
          <p:nvPr/>
        </p:nvCxnSpPr>
        <p:spPr>
          <a:xfrm rot="5400000" flipH="1" flipV="1">
            <a:off x="3000375" y="1785938"/>
            <a:ext cx="2724150" cy="358140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3152775" y="4354513"/>
            <a:ext cx="3571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3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5224463" y="2211388"/>
            <a:ext cx="2857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4</a:t>
            </a:r>
          </a:p>
        </p:txBody>
      </p:sp>
      <p:sp>
        <p:nvSpPr>
          <p:cNvPr id="77" name="Пирог 76"/>
          <p:cNvSpPr/>
          <p:nvPr/>
        </p:nvSpPr>
        <p:spPr>
          <a:xfrm rot="20742479">
            <a:off x="6183313" y="4360863"/>
            <a:ext cx="1257300" cy="1173162"/>
          </a:xfrm>
          <a:prstGeom prst="pie">
            <a:avLst>
              <a:gd name="adj1" fmla="val 11686544"/>
              <a:gd name="adj2" fmla="val 1610632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>
            <a:endCxn id="8" idx="0"/>
          </p:cNvCxnSpPr>
          <p:nvPr/>
        </p:nvCxnSpPr>
        <p:spPr>
          <a:xfrm rot="16200000" flipH="1">
            <a:off x="5095875" y="3259138"/>
            <a:ext cx="2771775" cy="63500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679951" y="2820987"/>
            <a:ext cx="11112" cy="422751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ирог 77"/>
          <p:cNvSpPr/>
          <p:nvPr/>
        </p:nvSpPr>
        <p:spPr>
          <a:xfrm rot="10124834">
            <a:off x="1271588" y="1655763"/>
            <a:ext cx="1368425" cy="1104900"/>
          </a:xfrm>
          <a:prstGeom prst="pie">
            <a:avLst>
              <a:gd name="adj1" fmla="val 11451183"/>
              <a:gd name="adj2" fmla="val 1605691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>
            <a:endCxn id="9" idx="4"/>
          </p:cNvCxnSpPr>
          <p:nvPr/>
        </p:nvCxnSpPr>
        <p:spPr>
          <a:xfrm>
            <a:off x="1925638" y="2189163"/>
            <a:ext cx="4243387" cy="1270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9" idx="0"/>
          </p:cNvCxnSpPr>
          <p:nvPr/>
        </p:nvCxnSpPr>
        <p:spPr>
          <a:xfrm rot="16200000" flipH="1">
            <a:off x="873919" y="3253581"/>
            <a:ext cx="2763838" cy="631825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3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960437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Изучаем чертежи, находим  равные   элементы, повторяем свойства параллелограмма.</a:t>
            </a:r>
            <a:endParaRPr lang="ru-RU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319838" y="3497263"/>
            <a:ext cx="285750" cy="1587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081213" y="3425825"/>
            <a:ext cx="285750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40"/>
          <p:cNvGrpSpPr>
            <a:grpSpLocks/>
          </p:cNvGrpSpPr>
          <p:nvPr/>
        </p:nvGrpSpPr>
        <p:grpSpPr bwMode="auto">
          <a:xfrm>
            <a:off x="3867150" y="2068513"/>
            <a:ext cx="214313" cy="285750"/>
            <a:chOff x="2143108" y="1643050"/>
            <a:chExt cx="214314" cy="285752"/>
          </a:xfrm>
        </p:grpSpPr>
        <p:cxnSp>
          <p:nvCxnSpPr>
            <p:cNvPr id="36" name="Прямая соединительная линия 35"/>
            <p:cNvCxnSpPr/>
            <p:nvPr/>
          </p:nvCxnSpPr>
          <p:spPr>
            <a:xfrm rot="16200000" flipH="1">
              <a:off x="2143109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6200000" flipH="1">
              <a:off x="2071670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41"/>
          <p:cNvGrpSpPr>
            <a:grpSpLocks/>
          </p:cNvGrpSpPr>
          <p:nvPr/>
        </p:nvGrpSpPr>
        <p:grpSpPr bwMode="auto">
          <a:xfrm>
            <a:off x="4581525" y="4783138"/>
            <a:ext cx="214313" cy="285750"/>
            <a:chOff x="2857488" y="4357694"/>
            <a:chExt cx="214314" cy="285752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16200000" flipH="1">
              <a:off x="2857489" y="4429132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6200000" flipH="1">
              <a:off x="2786050" y="4429132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Прямая соединительная линия 40"/>
          <p:cNvCxnSpPr>
            <a:stCxn id="22" idx="2"/>
          </p:cNvCxnSpPr>
          <p:nvPr/>
        </p:nvCxnSpPr>
        <p:spPr>
          <a:xfrm rot="16200000" flipH="1">
            <a:off x="3009106" y="1151732"/>
            <a:ext cx="2714625" cy="484028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00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151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8" grpId="0" animBg="1"/>
      <p:bldP spid="8" grpId="1" animBg="1"/>
      <p:bldP spid="21" grpId="0"/>
      <p:bldP spid="22" grpId="0"/>
      <p:bldP spid="23" grpId="0"/>
      <p:bldP spid="24" grpId="0"/>
      <p:bldP spid="66" grpId="0" animBg="1"/>
      <p:bldP spid="67" grpId="0" animBg="1"/>
      <p:bldP spid="64" grpId="0" animBg="1"/>
      <p:bldP spid="71" grpId="0"/>
      <p:bldP spid="72" grpId="0"/>
      <p:bldP spid="73" grpId="0" animBg="1"/>
      <p:bldP spid="74" grpId="0" animBg="1"/>
      <p:bldP spid="75" grpId="0"/>
      <p:bldP spid="76" grpId="0"/>
      <p:bldP spid="77" grpId="0" animBg="1"/>
      <p:bldP spid="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Среди четырехугольников есть параллелограммы?</a:t>
            </a:r>
            <a:endParaRPr lang="ru-RU" dirty="0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4"/>
          <p:cNvSpPr>
            <a:spLocks noChangeArrowheads="1"/>
          </p:cNvSpPr>
          <p:nvPr/>
        </p:nvSpPr>
        <p:spPr bwMode="auto">
          <a:xfrm>
            <a:off x="323850" y="1989138"/>
            <a:ext cx="2879725" cy="42481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19" name="Line 5"/>
          <p:cNvSpPr>
            <a:spLocks noChangeShapeType="1"/>
          </p:cNvSpPr>
          <p:nvPr/>
        </p:nvSpPr>
        <p:spPr bwMode="auto">
          <a:xfrm>
            <a:off x="1042988" y="3789363"/>
            <a:ext cx="215900" cy="2159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 flipH="1">
            <a:off x="2339975" y="3789363"/>
            <a:ext cx="144463" cy="2159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Text Box 9"/>
          <p:cNvSpPr txBox="1">
            <a:spLocks noChangeArrowheads="1"/>
          </p:cNvSpPr>
          <p:nvPr/>
        </p:nvSpPr>
        <p:spPr bwMode="auto">
          <a:xfrm>
            <a:off x="0" y="6092825"/>
            <a:ext cx="792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7030A0"/>
                </a:solidFill>
                <a:latin typeface="Calibri" pitchFamily="34" charset="0"/>
              </a:rPr>
              <a:t>А</a:t>
            </a:r>
          </a:p>
        </p:txBody>
      </p:sp>
      <p:sp>
        <p:nvSpPr>
          <p:cNvPr id="9222" name="Text Box 10"/>
          <p:cNvSpPr txBox="1">
            <a:spLocks noChangeArrowheads="1"/>
          </p:cNvSpPr>
          <p:nvPr/>
        </p:nvSpPr>
        <p:spPr bwMode="auto">
          <a:xfrm>
            <a:off x="1403350" y="1557338"/>
            <a:ext cx="5762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7030A0"/>
                </a:solidFill>
                <a:latin typeface="Calibri" pitchFamily="34" charset="0"/>
              </a:rPr>
              <a:t>В</a:t>
            </a:r>
          </a:p>
        </p:txBody>
      </p:sp>
      <p:sp>
        <p:nvSpPr>
          <p:cNvPr id="9223" name="Text Box 11"/>
          <p:cNvSpPr txBox="1">
            <a:spLocks noChangeArrowheads="1"/>
          </p:cNvSpPr>
          <p:nvPr/>
        </p:nvSpPr>
        <p:spPr bwMode="auto">
          <a:xfrm>
            <a:off x="3132138" y="6092825"/>
            <a:ext cx="1008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7030A0"/>
                </a:solidFill>
                <a:latin typeface="Calibri" pitchFamily="34" charset="0"/>
              </a:rPr>
              <a:t>С</a:t>
            </a:r>
          </a:p>
        </p:txBody>
      </p:sp>
      <p:sp>
        <p:nvSpPr>
          <p:cNvPr id="227340" name="Text Box 12"/>
          <p:cNvSpPr txBox="1">
            <a:spLocks noChangeArrowheads="1"/>
          </p:cNvSpPr>
          <p:nvPr/>
        </p:nvSpPr>
        <p:spPr bwMode="auto">
          <a:xfrm>
            <a:off x="3492500" y="2924175"/>
            <a:ext cx="56515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latin typeface="Calibri" pitchFamily="34" charset="0"/>
              </a:rPr>
              <a:t>АВ, ВС - </a:t>
            </a:r>
            <a:r>
              <a:rPr lang="ru-RU" sz="2800" b="1" dirty="0">
                <a:solidFill>
                  <a:srgbClr val="CC0000"/>
                </a:solidFill>
                <a:latin typeface="Calibri" pitchFamily="34" charset="0"/>
              </a:rPr>
              <a:t>боковые стороны</a:t>
            </a:r>
            <a:r>
              <a:rPr lang="ru-RU" sz="2800" b="1" dirty="0">
                <a:latin typeface="Calibri" pitchFamily="34" charset="0"/>
              </a:rPr>
              <a:t> </a:t>
            </a:r>
            <a:r>
              <a:rPr lang="ru-RU" sz="2400" b="1" dirty="0">
                <a:latin typeface="Calibri" pitchFamily="34" charset="0"/>
              </a:rPr>
              <a:t>равнобедренного треугольника</a:t>
            </a:r>
          </a:p>
        </p:txBody>
      </p:sp>
      <p:sp>
        <p:nvSpPr>
          <p:cNvPr id="227341" name="Text Box 13"/>
          <p:cNvSpPr txBox="1">
            <a:spLocks noChangeArrowheads="1"/>
          </p:cNvSpPr>
          <p:nvPr/>
        </p:nvSpPr>
        <p:spPr bwMode="auto">
          <a:xfrm>
            <a:off x="4067175" y="4797425"/>
            <a:ext cx="4824413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alibri" pitchFamily="34" charset="0"/>
              </a:rPr>
              <a:t>А, С – </a:t>
            </a:r>
            <a:r>
              <a:rPr lang="ru-RU" sz="2400" b="1">
                <a:solidFill>
                  <a:srgbClr val="CC0000"/>
                </a:solidFill>
                <a:latin typeface="Calibri" pitchFamily="34" charset="0"/>
              </a:rPr>
              <a:t>углы при основании </a:t>
            </a:r>
            <a:r>
              <a:rPr lang="ru-RU" sz="2400" b="1">
                <a:latin typeface="Calibri" pitchFamily="34" charset="0"/>
              </a:rPr>
              <a:t>равнобедренного треугольника</a:t>
            </a:r>
          </a:p>
        </p:txBody>
      </p:sp>
      <p:sp>
        <p:nvSpPr>
          <p:cNvPr id="227342" name="Text Box 14"/>
          <p:cNvSpPr txBox="1">
            <a:spLocks noChangeArrowheads="1"/>
          </p:cNvSpPr>
          <p:nvPr/>
        </p:nvSpPr>
        <p:spPr bwMode="auto">
          <a:xfrm>
            <a:off x="3708400" y="3789363"/>
            <a:ext cx="5435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alibri" pitchFamily="34" charset="0"/>
              </a:rPr>
              <a:t>АС</a:t>
            </a:r>
            <a:r>
              <a:rPr lang="ru-RU" sz="3200" b="1">
                <a:latin typeface="Calibri" pitchFamily="34" charset="0"/>
              </a:rPr>
              <a:t> </a:t>
            </a:r>
            <a:r>
              <a:rPr lang="ru-RU" sz="2800" b="1">
                <a:latin typeface="Calibri" pitchFamily="34" charset="0"/>
              </a:rPr>
              <a:t>- </a:t>
            </a:r>
            <a:r>
              <a:rPr lang="ru-RU" sz="2800" b="1">
                <a:solidFill>
                  <a:srgbClr val="CC0000"/>
                </a:solidFill>
                <a:latin typeface="Calibri" pitchFamily="34" charset="0"/>
              </a:rPr>
              <a:t>основание </a:t>
            </a:r>
            <a:r>
              <a:rPr lang="ru-RU" sz="2400" b="1">
                <a:latin typeface="Calibri" pitchFamily="34" charset="0"/>
              </a:rPr>
              <a:t>равнобедренного треугольника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468313" y="0"/>
            <a:ext cx="80645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Треугольник называется </a:t>
            </a:r>
          </a:p>
          <a:p>
            <a:pPr algn="ctr">
              <a:spcBef>
                <a:spcPct val="50000"/>
              </a:spcBef>
            </a:pPr>
            <a:r>
              <a:rPr lang="ru-RU" sz="3200" b="1" i="1" u="sng" dirty="0">
                <a:solidFill>
                  <a:srgbClr val="C00000"/>
                </a:solidFill>
                <a:latin typeface="Calibri" pitchFamily="34" charset="0"/>
              </a:rPr>
              <a:t>равнобедренным</a:t>
            </a:r>
            <a:r>
              <a:rPr lang="ru-RU" sz="3200" b="1" i="1" dirty="0">
                <a:solidFill>
                  <a:srgbClr val="C00000"/>
                </a:solidFill>
                <a:latin typeface="Calibri" pitchFamily="34" charset="0"/>
              </a:rPr>
              <a:t>,</a:t>
            </a:r>
            <a:r>
              <a:rPr lang="ru-RU" sz="32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0070C0"/>
                </a:solidFill>
                <a:latin typeface="Calibri" pitchFamily="34" charset="0"/>
              </a:rPr>
              <a:t>если две его стороны равны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227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227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2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40" grpId="0"/>
      <p:bldP spid="227341" grpId="0"/>
      <p:bldP spid="22734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3214710" cy="136841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2800" smtClean="0">
                <a:solidFill>
                  <a:srgbClr val="FF0000"/>
                </a:solidFill>
              </a:rPr>
              <a:t>Свойство равнобедренного треугольника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714348" y="3786190"/>
            <a:ext cx="2286000" cy="278606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57422" y="3143248"/>
            <a:ext cx="5000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71802" y="5643578"/>
            <a:ext cx="5000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5720" y="1643050"/>
            <a:ext cx="378621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 равнобедренном треугольнике углы при </a:t>
            </a:r>
            <a:r>
              <a:rPr lang="ru-RU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основании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214290"/>
            <a:ext cx="3265638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Признак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43504" y="1214422"/>
            <a:ext cx="35004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Если в треугольнике углы при основании равны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то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5643578"/>
            <a:ext cx="6429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54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79646">
                    <a:tint val="1000"/>
                  </a:srgbClr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</a:rPr>
              <a:t>А</a:t>
            </a:r>
            <a:endParaRPr lang="ru-RU" sz="54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srgbClr val="F79646">
                  <a:tint val="1000"/>
                </a:srgbClr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0800000" flipV="1">
            <a:off x="4203388" y="5720369"/>
            <a:ext cx="7349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79646">
                    <a:tint val="1000"/>
                  </a:srgbClr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</a:rPr>
              <a:t>А</a:t>
            </a:r>
            <a:endParaRPr lang="ru-RU" sz="6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7215206" y="5842337"/>
            <a:ext cx="8404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0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79646">
                    <a:tint val="1000"/>
                  </a:srgbClr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</a:rPr>
              <a:t>С</a:t>
            </a:r>
            <a:endParaRPr lang="ru-RU" sz="6000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0800000" flipV="1">
            <a:off x="1928793" y="2357430"/>
            <a:ext cx="1322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равны</a:t>
            </a:r>
            <a:r>
              <a:rPr lang="ru-RU" sz="2800" dirty="0" smtClean="0">
                <a:solidFill>
                  <a:schemeClr val="accent1"/>
                </a:solidFill>
              </a:rPr>
              <a:t>.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43503" y="2000240"/>
            <a:ext cx="4000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solidFill>
                  <a:schemeClr val="accent2"/>
                </a:solidFill>
              </a:rPr>
              <a:t>треугольник-равнобедренный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10800000" flipV="1">
            <a:off x="2214546" y="5072074"/>
            <a:ext cx="285752" cy="214314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6429388" y="5000636"/>
            <a:ext cx="285752" cy="285752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142976" y="5000636"/>
            <a:ext cx="285752" cy="214314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ирог 50"/>
          <p:cNvSpPr/>
          <p:nvPr/>
        </p:nvSpPr>
        <p:spPr>
          <a:xfrm rot="10800000">
            <a:off x="142844" y="6000792"/>
            <a:ext cx="1143008" cy="1142984"/>
          </a:xfrm>
          <a:prstGeom prst="pie">
            <a:avLst>
              <a:gd name="adj1" fmla="val 6688829"/>
              <a:gd name="adj2" fmla="val 1073618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Пирог 51"/>
          <p:cNvSpPr/>
          <p:nvPr/>
        </p:nvSpPr>
        <p:spPr>
          <a:xfrm rot="10800000">
            <a:off x="2428860" y="6000768"/>
            <a:ext cx="1143008" cy="1142984"/>
          </a:xfrm>
          <a:prstGeom prst="pie">
            <a:avLst>
              <a:gd name="adj1" fmla="val 21583020"/>
              <a:gd name="adj2" fmla="val 415006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215074" y="2857496"/>
            <a:ext cx="8404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0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79646">
                    <a:tint val="1000"/>
                  </a:srgbClr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</a:rPr>
              <a:t>В</a:t>
            </a:r>
            <a:endParaRPr lang="ru-RU" sz="6000" dirty="0">
              <a:solidFill>
                <a:prstClr val="black"/>
              </a:solidFill>
            </a:endParaRPr>
          </a:p>
        </p:txBody>
      </p:sp>
      <p:sp>
        <p:nvSpPr>
          <p:cNvPr id="54" name="Пирог 53"/>
          <p:cNvSpPr/>
          <p:nvPr/>
        </p:nvSpPr>
        <p:spPr>
          <a:xfrm rot="10800000">
            <a:off x="4286248" y="5715016"/>
            <a:ext cx="1143008" cy="1142984"/>
          </a:xfrm>
          <a:prstGeom prst="pie">
            <a:avLst>
              <a:gd name="adj1" fmla="val 6688829"/>
              <a:gd name="adj2" fmla="val 1073618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Пирог 54"/>
          <p:cNvSpPr/>
          <p:nvPr/>
        </p:nvSpPr>
        <p:spPr>
          <a:xfrm rot="10800000">
            <a:off x="6572264" y="5715016"/>
            <a:ext cx="1143008" cy="1142984"/>
          </a:xfrm>
          <a:prstGeom prst="pie">
            <a:avLst>
              <a:gd name="adj1" fmla="val 21583020"/>
              <a:gd name="adj2" fmla="val 415006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Равнобедренный треугольник 55"/>
          <p:cNvSpPr/>
          <p:nvPr/>
        </p:nvSpPr>
        <p:spPr>
          <a:xfrm>
            <a:off x="4857752" y="3500438"/>
            <a:ext cx="2286000" cy="278606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rot="16200000" flipH="1">
            <a:off x="5214942" y="4929198"/>
            <a:ext cx="357190" cy="357190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8" grpId="0"/>
      <p:bldP spid="9" grpId="0"/>
      <p:bldP spid="10" grpId="0"/>
      <p:bldP spid="12" grpId="0"/>
      <p:bldP spid="13" grpId="0"/>
      <p:bldP spid="14" grpId="0"/>
      <p:bldP spid="24" grpId="0"/>
      <p:bldP spid="35" grpId="0"/>
      <p:bldP spid="21" grpId="0"/>
      <p:bldP spid="26" grpId="1"/>
      <p:bldP spid="51" grpId="0" animBg="1"/>
      <p:bldP spid="53" grpId="0"/>
      <p:bldP spid="54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844" y="3000372"/>
            <a:ext cx="3262432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50800"/>
                <a:solidFill>
                  <a:srgbClr val="C00000"/>
                </a:solidFill>
                <a:latin typeface="+mn-lt"/>
              </a:rPr>
              <a:t>Свойство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5008" y="3071810"/>
            <a:ext cx="306205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50800"/>
                <a:solidFill>
                  <a:srgbClr val="0070C0"/>
                </a:solidFill>
                <a:latin typeface="+mn-lt"/>
              </a:rPr>
              <a:t>Признак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1214478" y="2643182"/>
            <a:ext cx="70403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?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71736" y="4071942"/>
            <a:ext cx="380924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2060"/>
                </a:solidFill>
                <a:latin typeface="+mn-lt"/>
              </a:rPr>
              <a:t>Обратная теорема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14480" y="1142984"/>
            <a:ext cx="54288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solidFill>
                  <a:schemeClr val="accent6"/>
                </a:solidFill>
              </a:rPr>
              <a:t>Определение</a:t>
            </a:r>
            <a:endParaRPr lang="ru-RU" sz="6600" dirty="0">
              <a:solidFill>
                <a:schemeClr val="accent6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2607455" y="2178835"/>
            <a:ext cx="1000132" cy="92869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V="1">
            <a:off x="5286380" y="2143116"/>
            <a:ext cx="1143008" cy="1143008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C 0.01198 -0.02315 -0.004 -0.06944 0.01545 -0.08727 C 0.02326 -0.10301 0.02812 -0.11759 0.03281 -0.13542 C 0.03489 -0.14375 0.04253 -0.15532 0.04652 -0.16319 C 0.0559 -0.18148 0.04409 -0.1581 0.05347 -0.17685 C 0.0559 -0.18171 0.06093 -0.1838 0.06371 -0.18843 C 0.06632 -0.19282 0.07066 -0.20208 0.07066 -0.20208 C 0.07187 -0.20694 0.07465 -0.21111 0.07586 -0.21597 C 0.07691 -0.22037 0.07673 -0.22523 0.0776 -0.22986 C 0.07899 -0.23681 0.08194 -0.24329 0.08281 -0.25046 C 0.08316 -0.25231 0.08472 -0.26551 0.08611 -0.26875 C 0.09045 -0.27917 0.10034 -0.30139 0.10694 -0.31018 C 0.10972 -0.32153 0.12152 -0.33218 0.1276 -0.34236 C 0.13125 -0.34884 0.13437 -0.35625 0.13784 -0.36319 C 0.13889 -0.36551 0.14132 -0.36991 0.14132 -0.36991 C 0.16892 -0.26343 0.12239 -0.1412 0.14982 -0.03449 C 0.14982 -0.03356 0.14826 -0.00579 0.1552 -1.85185E-6 C 0.15833 0.00255 0.1618 0.00301 0.16545 0.00463 C 0.16718 0.00532 0.17048 0.00694 0.17048 0.00694 C 0.17691 0.00625 0.18333 0.00579 0.18958 0.00463 C 0.20017 0.00255 0.20729 -0.01065 0.21545 -0.01829 C 0.22343 -0.03426 0.2184 -0.03032 0.2276 -0.03449 C 0.2302 -0.04491 0.23177 -0.05301 0.23611 -0.06204 C 0.23784 -0.0713 0.23993 -0.08009 0.24132 -0.08958 C 0.24184 -0.1456 0.24132 -0.20162 0.24288 -0.25741 C 0.24323 -0.26458 0.24895 -0.27639 0.25347 -0.28032 C 0.25642 -0.29236 0.26076 -0.30532 0.26892 -0.3125 C 0.27691 -0.32847 0.2717 -0.32454 0.2809 -0.3287 C 0.28732 -0.32801 0.29375 -0.32755 0.3 -0.32639 C 0.30573 -0.32523 0.31007 -0.31968 0.31545 -0.31713 C 0.31857 -0.31296 0.32291 -0.30995 0.32569 -0.30556 C 0.33264 -0.29537 0.33316 -0.2875 0.34132 -0.28032 C 0.34461 -0.26296 0.34514 -0.24537 0.34635 -0.22755 C 0.34635 -0.225 0.28958 0.125 0.41545 0.00926 C 0.45277 -0.06528 0.42135 -0.16991 0.42239 -0.25972 C 0.42257 -0.26921 0.42343 -0.28889 0.4276 -0.29884 C 0.42968 -0.3037 0.43107 -0.30949 0.43454 -0.3125 C 0.43802 -0.31551 0.44479 -0.32176 0.44479 -0.32176 C 0.47239 -0.32106 0.5 -0.32245 0.5276 -0.31944 C 0.53316 -0.31875 0.53454 -0.29884 0.53454 -0.29884 C 0.53941 -0.25486 0.53819 -0.26227 0.53958 -0.18843 C 0.54149 0.01482 0.49652 -0.00903 0.59479 -0.00903 " pathEditMode="relative" ptsTypes="fffffffffffffffffffffffffffffffffffffffff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1000108"/>
            <a:ext cx="5929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Сумма</a:t>
            </a:r>
            <a:r>
              <a:rPr lang="ru-RU" sz="4000" dirty="0" smtClean="0">
                <a:solidFill>
                  <a:srgbClr val="FF0000"/>
                </a:solidFill>
              </a:rPr>
              <a:t> смежных </a:t>
            </a:r>
            <a:r>
              <a:rPr lang="ru-RU" sz="4000" dirty="0" smtClean="0">
                <a:solidFill>
                  <a:srgbClr val="0070C0"/>
                </a:solidFill>
              </a:rPr>
              <a:t>углов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72198" y="1142985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180˚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3929066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Сумма углов 180 ˚ 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71604" y="571480"/>
            <a:ext cx="321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Прямое утверждение:</a:t>
            </a:r>
            <a:endParaRPr lang="ru-RU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3286124"/>
            <a:ext cx="4143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Обратное утверждение:</a:t>
            </a:r>
            <a:endParaRPr lang="ru-RU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 rot="10800000" flipV="1">
            <a:off x="4143372" y="3929066"/>
            <a:ext cx="5000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     углы смежные</a:t>
            </a:r>
            <a:endParaRPr lang="ru-RU" sz="4000" dirty="0">
              <a:solidFill>
                <a:srgbClr val="FF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1071538" y="2786058"/>
            <a:ext cx="607223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 flipV="1">
            <a:off x="3571868" y="1643050"/>
            <a:ext cx="1857388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42910" y="5715016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428992" y="4857760"/>
            <a:ext cx="2286016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428992" y="5715016"/>
            <a:ext cx="357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2" grpId="0"/>
      <p:bldP spid="12" grpId="1"/>
    </p:bld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_Fresh_theme">
  <a:themeElements>
    <a:clrScheme name="Fresh">
      <a:dk1>
        <a:sysClr val="windowText" lastClr="000000"/>
      </a:dk1>
      <a:lt1>
        <a:sysClr val="window" lastClr="FFFFFF"/>
      </a:lt1>
      <a:dk2>
        <a:srgbClr val="89C540"/>
      </a:dk2>
      <a:lt2>
        <a:srgbClr val="F0E5B6"/>
      </a:lt2>
      <a:accent1>
        <a:srgbClr val="3B4F18"/>
      </a:accent1>
      <a:accent2>
        <a:srgbClr val="CCC834"/>
      </a:accent2>
      <a:accent3>
        <a:srgbClr val="F49AE1"/>
      </a:accent3>
      <a:accent4>
        <a:srgbClr val="2AC9DE"/>
      </a:accent4>
      <a:accent5>
        <a:srgbClr val="927B74"/>
      </a:accent5>
      <a:accent6>
        <a:srgbClr val="769F11"/>
      </a:accent6>
      <a:hlink>
        <a:srgbClr val="0A6A21"/>
      </a:hlink>
      <a:folHlink>
        <a:srgbClr val="406EA5"/>
      </a:folHlink>
    </a:clrScheme>
    <a:fontScheme name="Fresh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resh">
      <a:fillStyleLst>
        <a:solidFill>
          <a:schemeClr val="phClr"/>
        </a:solidFill>
        <a:solidFill>
          <a:schemeClr val="phClr">
            <a:tint val="70000"/>
            <a:satMod val="115000"/>
          </a:schemeClr>
        </a:solidFill>
        <a:solidFill>
          <a:schemeClr val="phClr">
            <a:shade val="80000"/>
            <a:satMod val="115000"/>
          </a:schemeClr>
        </a:soli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/>
          </a:solidFill>
          <a:prstDash val="solid"/>
          <a:miter/>
        </a:ln>
        <a:ln w="76200" cap="flat" cmpd="thickThin" algn="ctr">
          <a:solidFill>
            <a:schemeClr val="phClr">
              <a:alpha val="8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63500" sx="101000" sy="101000" rotWithShape="0">
              <a:srgbClr val="FFFFFF">
                <a:alpha val="50000"/>
              </a:srgbClr>
            </a:outerShdw>
          </a:effectLst>
        </a:effectStyle>
        <a:effectStyle>
          <a:effectLst>
            <a:innerShdw blurRad="101600">
              <a:srgbClr val="FFFFFF">
                <a:alpha val="75000"/>
              </a:srgbClr>
            </a:innerShdw>
            <a:outerShdw blurRad="63500" sx="101000" sy="101000" rotWithShape="0">
              <a:srgbClr val="FFFFFF">
                <a:alpha val="50000"/>
              </a:srgbClr>
            </a:outerShdw>
            <a:reflection blurRad="12700" stA="30000" endPos="35000" dist="38100" dir="5400000" sy="-100000" rotWithShape="0"/>
          </a:effectLst>
          <a:scene3d>
            <a:camera prst="orthographicFront">
              <a:rot lat="0" lon="0" rev="0"/>
            </a:camera>
            <a:lightRig rig="balanced" dir="t">
              <a:rot lat="0" lon="0" rev="30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467</Words>
  <Application>Microsoft Office PowerPoint</Application>
  <PresentationFormat>Экран (4:3)</PresentationFormat>
  <Paragraphs>150</Paragraphs>
  <Slides>23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Тема Office</vt:lpstr>
      <vt:lpstr>Theme_Fresh_theme</vt:lpstr>
      <vt:lpstr>Признаки параллелограмма</vt:lpstr>
      <vt:lpstr> Задачи урока:</vt:lpstr>
      <vt:lpstr>Слайд 3</vt:lpstr>
      <vt:lpstr>Изучаем чертежи, находим  равные   элементы, повторяем свойства параллелограмма.</vt:lpstr>
      <vt:lpstr>Среди четырехугольников есть параллелограммы?</vt:lpstr>
      <vt:lpstr>Слайд 6</vt:lpstr>
      <vt:lpstr>Свойство равнобедренного треугольника</vt:lpstr>
      <vt:lpstr>Слайд 8</vt:lpstr>
      <vt:lpstr>Слайд 9</vt:lpstr>
      <vt:lpstr> </vt:lpstr>
      <vt:lpstr>2°. Если AB=CD и BC=AD, то ABCD-параллелограмм. </vt:lpstr>
      <vt:lpstr> </vt:lpstr>
      <vt:lpstr>3°. Если ACՈBD=O и BO=OD,AO=OC, то ABCD-параллелограмм. </vt:lpstr>
      <vt:lpstr>1°. Если AB=CD и AB||CD, то ABCD-параллелограмм. </vt:lpstr>
      <vt:lpstr>Признаки параллелограмма</vt:lpstr>
      <vt:lpstr>Задача 1</vt:lpstr>
      <vt:lpstr>Задача 1</vt:lpstr>
      <vt:lpstr>Задача 2</vt:lpstr>
      <vt:lpstr>Задача 2</vt:lpstr>
      <vt:lpstr>Задача 3</vt:lpstr>
      <vt:lpstr>Задача 3</vt:lpstr>
      <vt:lpstr>Слайд 22</vt:lpstr>
      <vt:lpstr>Слайд 23</vt:lpstr>
    </vt:vector>
  </TitlesOfParts>
  <Company>Корпорация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revaz</cp:lastModifiedBy>
  <cp:revision>96</cp:revision>
  <dcterms:created xsi:type="dcterms:W3CDTF">2012-11-02T17:06:30Z</dcterms:created>
  <dcterms:modified xsi:type="dcterms:W3CDTF">2013-03-14T15:31:56Z</dcterms:modified>
</cp:coreProperties>
</file>