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1" r:id="rId1"/>
  </p:sldMasterIdLst>
  <p:notesMasterIdLst>
    <p:notesMasterId r:id="rId10"/>
  </p:notesMasterIdLst>
  <p:sldIdLst>
    <p:sldId id="256" r:id="rId2"/>
    <p:sldId id="260" r:id="rId3"/>
    <p:sldId id="257" r:id="rId4"/>
    <p:sldId id="261" r:id="rId5"/>
    <p:sldId id="258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94689" autoAdjust="0"/>
  </p:normalViewPr>
  <p:slideViewPr>
    <p:cSldViewPr>
      <p:cViewPr varScale="1">
        <p:scale>
          <a:sx n="65" d="100"/>
          <a:sy n="65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806C7AA-DFA6-45B6-B38E-ED6FD950AD6D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A7BEE8B-EDC5-4ED5-B3DC-2D833F4FF5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53BB266-3E74-4675-BCF2-46629BB546B3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-2"/>
              <a:ext cx="816" cy="3977"/>
              <a:chOff x="4944" y="-2"/>
              <a:chExt cx="816" cy="3977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-2"/>
                <a:ext cx="480" cy="1433"/>
                <a:chOff x="5280" y="-2"/>
                <a:chExt cx="480" cy="1433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7" y="-3"/>
                  <a:ext cx="174" cy="176"/>
                  <a:chOff x="1687" y="323"/>
                  <a:chExt cx="1690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87" y="323"/>
                    <a:ext cx="1690" cy="2560"/>
                    <a:chOff x="1687" y="323"/>
                    <a:chExt cx="1690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4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87" y="381"/>
                      <a:ext cx="864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2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9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4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5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/>
            </a:p>
          </p:txBody>
        </p:sp>
      </p:grpSp>
      <p:sp>
        <p:nvSpPr>
          <p:cNvPr id="5637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637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D4B96-51FA-45DA-BD04-672EBA0BF24E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3F04A-A965-46CD-8EE9-9F2C131E6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363E1-FA7A-4748-91DC-B2731D54A566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1AAB3-71D9-4885-815E-777A90CCD1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7F5FB-70EA-48A2-BE76-15E1CF354A85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987DB-1ECC-475D-BC81-0199937A2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DC1C7-E0A3-4DEE-BDB6-39B10547864B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951F4-DEC5-48D1-A05E-FC4906B474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28BED-50E7-4D3C-A3DE-E626FCAFB2F4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68376-DD46-4979-847C-D629B0DABB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8DD1F-BBD9-4184-9423-EC69CD9CC9D7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BAAEE-DD22-452E-85FB-942920E02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1B927-D240-4E9D-96C7-4078DE8F3E03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B870-0461-4A99-A6B1-9A063BF070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D67DA-4FF7-4AF8-86F7-BC0639181328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0D1C4-071E-42AC-A30F-4A3E2EBC71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551A8-F296-46DF-A6E8-9E5779E85AA2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65021-5996-49B4-BE7F-0500EF4CA1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30C75-6A0B-4841-8B92-363EB549FD2F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A6BDB-1C08-43DE-B84E-EB5AAA113F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42AB-FF8A-460E-B7A6-144B7DCFE067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5CC1D-524D-43DF-BB7C-2B6404699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529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5530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5530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7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209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10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530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4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5530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86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553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309" name="Freeform 13"/>
                  <p:cNvSpPr>
                    <a:spLocks/>
                  </p:cNvSpPr>
                  <p:nvPr/>
                </p:nvSpPr>
                <p:spPr bwMode="auto">
                  <a:xfrm>
                    <a:off x="262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310" name="Freeform 14"/>
                  <p:cNvSpPr>
                    <a:spLocks/>
                  </p:cNvSpPr>
                  <p:nvPr/>
                </p:nvSpPr>
                <p:spPr bwMode="auto">
                  <a:xfrm>
                    <a:off x="269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311" name="Freeform 15"/>
                  <p:cNvSpPr>
                    <a:spLocks/>
                  </p:cNvSpPr>
                  <p:nvPr/>
                </p:nvSpPr>
                <p:spPr bwMode="auto">
                  <a:xfrm>
                    <a:off x="244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31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31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pic>
              <p:nvPicPr>
                <p:cNvPr id="2093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4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5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6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7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8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9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100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07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07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7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8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09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5534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4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4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4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4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4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4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4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5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5535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35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/>
            </a:p>
          </p:txBody>
        </p:sp>
      </p:grpSp>
      <p:sp>
        <p:nvSpPr>
          <p:cNvPr id="2051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5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522CED5F-9525-4498-9A36-2FC6B9DCE8C6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535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5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A2E32953-B199-4036-8EC5-04FA191187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53" r:id="rId6"/>
    <p:sldLayoutId id="2147484154" r:id="rId7"/>
    <p:sldLayoutId id="2147484155" r:id="rId8"/>
    <p:sldLayoutId id="2147484156" r:id="rId9"/>
    <p:sldLayoutId id="2147484157" r:id="rId10"/>
    <p:sldLayoutId id="2147484158" r:id="rId11"/>
  </p:sldLayoutIdLst>
  <p:transition spd="med">
    <p:wheel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14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63394" y="309914"/>
            <a:ext cx="8027963" cy="3952172"/>
          </a:xfrm>
        </p:spPr>
        <p:txBody>
          <a:bodyPr lIns="45720" tIns="0" rIns="45720" bIns="0" anchor="b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latin typeface="Monotype Corsiva" pitchFamily="66" charset="0"/>
              </a:rPr>
              <a:t>Тема занятия:</a:t>
            </a:r>
            <a:br>
              <a:rPr lang="ru-RU" sz="66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66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latin typeface="Monotype Corsiva" pitchFamily="66" charset="0"/>
              </a:rPr>
              <a:t/>
            </a:r>
            <a:br>
              <a:rPr lang="ru-RU" sz="66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66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latin typeface="Monotype Corsiva" pitchFamily="66" charset="0"/>
              </a:rPr>
              <a:t>Учимся думать </a:t>
            </a:r>
            <a:r>
              <a:rPr lang="ru-RU" sz="6600" b="1" kern="12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bg1"/>
                </a:solidFill>
                <a:latin typeface="Monotype Corsiva" pitchFamily="66" charset="0"/>
              </a:rPr>
              <a:t>логично.</a:t>
            </a:r>
            <a:endParaRPr lang="ru-RU" sz="6600" b="1" kern="1200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bg1"/>
              </a:solidFill>
              <a:latin typeface="Monotype Corsiva" pitchFamily="66" charset="0"/>
            </a:endParaRPr>
          </a:p>
        </p:txBody>
      </p:sp>
      <p:grpSp>
        <p:nvGrpSpPr>
          <p:cNvPr id="14339" name="Group 4"/>
          <p:cNvGrpSpPr>
            <a:grpSpLocks/>
          </p:cNvGrpSpPr>
          <p:nvPr/>
        </p:nvGrpSpPr>
        <p:grpSpPr bwMode="auto">
          <a:xfrm>
            <a:off x="5105400" y="3886200"/>
            <a:ext cx="3733800" cy="2971800"/>
            <a:chOff x="1824" y="633"/>
            <a:chExt cx="2834" cy="2849"/>
          </a:xfrm>
        </p:grpSpPr>
        <p:sp>
          <p:nvSpPr>
            <p:cNvPr id="14342" name="Puzzle3"/>
            <p:cNvSpPr>
              <a:spLocks noEditPoints="1" noChangeArrowheads="1"/>
            </p:cNvSpPr>
            <p:nvPr/>
          </p:nvSpPr>
          <p:spPr bwMode="auto">
            <a:xfrm>
              <a:off x="3204" y="633"/>
              <a:ext cx="1114" cy="1514"/>
            </a:xfrm>
            <a:custGeom>
              <a:avLst/>
              <a:gdLst>
                <a:gd name="T0" fmla="*/ 1 w 21600"/>
                <a:gd name="T1" fmla="*/ 5 h 21600"/>
                <a:gd name="T2" fmla="*/ 3 w 21600"/>
                <a:gd name="T3" fmla="*/ 7 h 21600"/>
                <a:gd name="T4" fmla="*/ 2 w 21600"/>
                <a:gd name="T5" fmla="*/ 5 h 21600"/>
                <a:gd name="T6" fmla="*/ 3 w 21600"/>
                <a:gd name="T7" fmla="*/ 2 h 21600"/>
                <a:gd name="T8" fmla="*/ 1 w 21600"/>
                <a:gd name="T9" fmla="*/ 0 h 21600"/>
                <a:gd name="T10" fmla="*/ 0 w 21600"/>
                <a:gd name="T11" fmla="*/ 2 h 21600"/>
                <a:gd name="T12" fmla="*/ 1 w 21600"/>
                <a:gd name="T13" fmla="*/ 5 h 21600"/>
                <a:gd name="T14" fmla="*/ 0 w 21600"/>
                <a:gd name="T15" fmla="*/ 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269 w 21600"/>
                <a:gd name="T25" fmla="*/ 7718 h 21600"/>
                <a:gd name="T26" fmla="*/ 19157 w 21600"/>
                <a:gd name="T27" fmla="*/ 2023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BE7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3" name="Puzzle2"/>
            <p:cNvSpPr>
              <a:spLocks noEditPoints="1" noChangeArrowheads="1"/>
            </p:cNvSpPr>
            <p:nvPr/>
          </p:nvSpPr>
          <p:spPr bwMode="auto">
            <a:xfrm>
              <a:off x="2880" y="1736"/>
              <a:ext cx="1778" cy="1379"/>
            </a:xfrm>
            <a:custGeom>
              <a:avLst/>
              <a:gdLst>
                <a:gd name="T0" fmla="*/ 0 w 21600"/>
                <a:gd name="T1" fmla="*/ 4 h 21600"/>
                <a:gd name="T2" fmla="*/ 2 w 21600"/>
                <a:gd name="T3" fmla="*/ 5 h 21600"/>
                <a:gd name="T4" fmla="*/ 6 w 21600"/>
                <a:gd name="T5" fmla="*/ 4 h 21600"/>
                <a:gd name="T6" fmla="*/ 9 w 21600"/>
                <a:gd name="T7" fmla="*/ 5 h 21600"/>
                <a:gd name="T8" fmla="*/ 12 w 21600"/>
                <a:gd name="T9" fmla="*/ 4 h 21600"/>
                <a:gd name="T10" fmla="*/ 9 w 21600"/>
                <a:gd name="T11" fmla="*/ 1 h 21600"/>
                <a:gd name="T12" fmla="*/ 6 w 21600"/>
                <a:gd name="T13" fmla="*/ 0 h 21600"/>
                <a:gd name="T14" fmla="*/ 2 w 21600"/>
                <a:gd name="T15" fmla="*/ 2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5394 w 21600"/>
                <a:gd name="T25" fmla="*/ 6735 h 21600"/>
                <a:gd name="T26" fmla="*/ 16182 w 21600"/>
                <a:gd name="T27" fmla="*/ 2044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4" name="Puzzle4"/>
            <p:cNvSpPr>
              <a:spLocks noEditPoints="1" noChangeArrowheads="1"/>
            </p:cNvSpPr>
            <p:nvPr/>
          </p:nvSpPr>
          <p:spPr bwMode="auto">
            <a:xfrm>
              <a:off x="2192" y="1719"/>
              <a:ext cx="1072" cy="1763"/>
            </a:xfrm>
            <a:custGeom>
              <a:avLst/>
              <a:gdLst>
                <a:gd name="T0" fmla="*/ 1 w 21600"/>
                <a:gd name="T1" fmla="*/ 6 h 21600"/>
                <a:gd name="T2" fmla="*/ 0 w 21600"/>
                <a:gd name="T3" fmla="*/ 9 h 21600"/>
                <a:gd name="T4" fmla="*/ 1 w 21600"/>
                <a:gd name="T5" fmla="*/ 12 h 21600"/>
                <a:gd name="T6" fmla="*/ 3 w 21600"/>
                <a:gd name="T7" fmla="*/ 9 h 21600"/>
                <a:gd name="T8" fmla="*/ 2 w 21600"/>
                <a:gd name="T9" fmla="*/ 6 h 21600"/>
                <a:gd name="T10" fmla="*/ 3 w 21600"/>
                <a:gd name="T11" fmla="*/ 3 h 21600"/>
                <a:gd name="T12" fmla="*/ 1 w 21600"/>
                <a:gd name="T13" fmla="*/ 0 h 21600"/>
                <a:gd name="T14" fmla="*/ 0 w 21600"/>
                <a:gd name="T15" fmla="*/ 3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75 w 21600"/>
                <a:gd name="T25" fmla="*/ 5660 h 21600"/>
                <a:gd name="T26" fmla="*/ 20210 w 21600"/>
                <a:gd name="T27" fmla="*/ 1597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5" name="Puzzle1"/>
            <p:cNvSpPr>
              <a:spLocks noEditPoints="1" noChangeArrowheads="1"/>
            </p:cNvSpPr>
            <p:nvPr/>
          </p:nvSpPr>
          <p:spPr bwMode="auto">
            <a:xfrm>
              <a:off x="1824" y="1091"/>
              <a:ext cx="1800" cy="1051"/>
            </a:xfrm>
            <a:custGeom>
              <a:avLst/>
              <a:gdLst>
                <a:gd name="T0" fmla="*/ 10 w 21600"/>
                <a:gd name="T1" fmla="*/ 2 h 21600"/>
                <a:gd name="T2" fmla="*/ 10 w 21600"/>
                <a:gd name="T3" fmla="*/ 0 h 21600"/>
                <a:gd name="T4" fmla="*/ 3 w 21600"/>
                <a:gd name="T5" fmla="*/ 0 h 21600"/>
                <a:gd name="T6" fmla="*/ 3 w 21600"/>
                <a:gd name="T7" fmla="*/ 2 h 21600"/>
                <a:gd name="T8" fmla="*/ 6 w 21600"/>
                <a:gd name="T9" fmla="*/ 2 h 21600"/>
                <a:gd name="T10" fmla="*/ 6 w 21600"/>
                <a:gd name="T11" fmla="*/ 1 h 21600"/>
                <a:gd name="T12" fmla="*/ 13 w 21600"/>
                <a:gd name="T13" fmla="*/ 1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6084 w 21600"/>
                <a:gd name="T25" fmla="*/ 2569 h 21600"/>
                <a:gd name="T26" fmla="*/ 16128 w 21600"/>
                <a:gd name="T27" fmla="*/ 19545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CCCC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40" name="Номер слайда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7FA8F4-50D0-4ABA-BCE8-56F3A723A161}" type="slidenum">
              <a:rPr lang="ru-RU" smtClean="0"/>
              <a:pPr/>
              <a:t>1</a:t>
            </a:fld>
            <a:endParaRPr lang="ru-RU" smtClean="0"/>
          </a:p>
        </p:txBody>
      </p:sp>
      <p:pic>
        <p:nvPicPr>
          <p:cNvPr id="14341" name="Picture 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8925" y="4114800"/>
            <a:ext cx="26066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76400" y="1311275"/>
            <a:ext cx="6553200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320040"/>
            <a:ext cx="7239000" cy="1143000"/>
          </a:xfrm>
        </p:spPr>
        <p:txBody>
          <a:bodyPr lIns="45720" tIns="0" rIns="45720" bIns="0" anchor="b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8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Для того, чтобы быть умным надо много уметь: </a:t>
            </a:r>
          </a:p>
        </p:txBody>
      </p:sp>
      <p:sp>
        <p:nvSpPr>
          <p:cNvPr id="1028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ru-RU" sz="4400" smtClean="0">
                <a:solidFill>
                  <a:schemeClr val="tx2"/>
                </a:solidFill>
                <a:latin typeface="Monotype Corsiva" pitchFamily="66" charset="0"/>
              </a:rPr>
              <a:t>Уметь задавать интересные вопросы;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4400" smtClean="0">
                <a:solidFill>
                  <a:schemeClr val="tx2"/>
                </a:solidFill>
                <a:latin typeface="Monotype Corsiva" pitchFamily="66" charset="0"/>
              </a:rPr>
              <a:t>Придумывать и отгадывать загадки;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4400" smtClean="0">
                <a:solidFill>
                  <a:schemeClr val="tx2"/>
                </a:solidFill>
                <a:latin typeface="Monotype Corsiva" pitchFamily="66" charset="0"/>
              </a:rPr>
              <a:t>Отвечать на сложные вопросы.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  <p:pic>
        <p:nvPicPr>
          <p:cNvPr id="1029" name="Picture 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67600" y="0"/>
            <a:ext cx="167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23163" y="2282825"/>
            <a:ext cx="1392237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2"/>
          <p:cNvGraphicFramePr>
            <a:graphicFrameLocks noChangeAspect="1"/>
          </p:cNvGraphicFramePr>
          <p:nvPr/>
        </p:nvGraphicFramePr>
        <p:xfrm>
          <a:off x="3556000" y="5295900"/>
          <a:ext cx="1625600" cy="1562100"/>
        </p:xfrm>
        <a:graphic>
          <a:graphicData uri="http://schemas.openxmlformats.org/presentationml/2006/ole">
            <p:oleObj spid="_x0000_s1026" r:id="rId5" imgW="714286" imgH="1333333" progId="">
              <p:embed/>
            </p:oleObj>
          </a:graphicData>
        </a:graphic>
      </p:graphicFrame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609600"/>
            <a:ext cx="6934200" cy="472440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ru-RU" sz="4400" dirty="0" smtClean="0">
                <a:solidFill>
                  <a:schemeClr val="accent4"/>
                </a:solidFill>
                <a:latin typeface="Monotype Corsiva" pitchFamily="66" charset="0"/>
              </a:rPr>
              <a:t>Сравнивать предметы;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ru-RU" sz="4400" dirty="0" smtClean="0">
                <a:solidFill>
                  <a:schemeClr val="accent4"/>
                </a:solidFill>
                <a:latin typeface="Monotype Corsiva" pitchFamily="66" charset="0"/>
              </a:rPr>
              <a:t>Уметь находить в них сходства и различия;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ru-RU" sz="4400" dirty="0" smtClean="0">
                <a:solidFill>
                  <a:schemeClr val="accent4"/>
                </a:solidFill>
                <a:latin typeface="Monotype Corsiva" pitchFamily="66" charset="0"/>
              </a:rPr>
              <a:t>Уметь логически мыслить;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ru-RU" sz="4400" dirty="0" smtClean="0">
                <a:solidFill>
                  <a:schemeClr val="accent4"/>
                </a:solidFill>
                <a:latin typeface="Monotype Corsiva" pitchFamily="66" charset="0"/>
              </a:rPr>
              <a:t>Находить противоположности.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4225" y="457200"/>
            <a:ext cx="28987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91200" y="4495800"/>
            <a:ext cx="2819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2940394">
            <a:off x="1547813" y="5257800"/>
            <a:ext cx="137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-2029387">
            <a:off x="457200" y="5170488"/>
            <a:ext cx="990600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-2296450">
            <a:off x="3119438" y="5311775"/>
            <a:ext cx="107632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111625" y="5257800"/>
            <a:ext cx="14509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41325" y="332740"/>
            <a:ext cx="7239000" cy="1143000"/>
          </a:xfrm>
        </p:spPr>
        <p:txBody>
          <a:bodyPr lIns="45720" tIns="0" rIns="45720" bIns="0" anchor="b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8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Упражнение </a:t>
            </a:r>
            <a:r>
              <a:rPr lang="ru-RU" sz="3800" b="1" kern="12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3800" b="1" kern="12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</a:br>
            <a:r>
              <a:rPr lang="ru-RU" sz="3800" b="1" kern="12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«</a:t>
            </a:r>
            <a:r>
              <a:rPr lang="ru-RU" sz="38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Найди важные </a:t>
            </a:r>
            <a:r>
              <a:rPr lang="ru-RU" sz="3800" b="1" kern="12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слова</a:t>
            </a:r>
            <a:r>
              <a:rPr lang="ru-RU" sz="38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»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chemeClr val="tx2"/>
                </a:solidFill>
                <a:latin typeface="Monotype Corsiva" pitchFamily="66" charset="0"/>
              </a:rPr>
              <a:t>Посёлок (дом, река, лес, улица, корова).</a:t>
            </a:r>
          </a:p>
          <a:p>
            <a:pPr eaLnBrk="1" hangingPunct="1"/>
            <a:r>
              <a:rPr lang="ru-RU" sz="2800" smtClean="0">
                <a:solidFill>
                  <a:schemeClr val="tx2"/>
                </a:solidFill>
                <a:latin typeface="Monotype Corsiva" pitchFamily="66" charset="0"/>
              </a:rPr>
              <a:t>Квадрат (чертёж, бумага, углы, линейка, стороны).</a:t>
            </a:r>
          </a:p>
          <a:p>
            <a:pPr eaLnBrk="1" hangingPunct="1"/>
            <a:r>
              <a:rPr lang="ru-RU" sz="2800" smtClean="0">
                <a:solidFill>
                  <a:schemeClr val="tx2"/>
                </a:solidFill>
                <a:latin typeface="Monotype Corsiva" pitchFamily="66" charset="0"/>
              </a:rPr>
              <a:t>Телевизор (экран, электричество, прибор, квартира, зритель).</a:t>
            </a:r>
          </a:p>
          <a:p>
            <a:pPr eaLnBrk="1" hangingPunct="1"/>
            <a:r>
              <a:rPr lang="ru-RU" sz="2800" smtClean="0">
                <a:solidFill>
                  <a:schemeClr val="tx2"/>
                </a:solidFill>
                <a:latin typeface="Monotype Corsiva" pitchFamily="66" charset="0"/>
              </a:rPr>
              <a:t>Море (рыба, моряк, берег, вода, шторм) .</a:t>
            </a:r>
          </a:p>
        </p:txBody>
      </p:sp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95600" y="457200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58000" y="152400"/>
            <a:ext cx="2133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9" descr="G:\PICTURE\картинки\cl319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609600"/>
            <a:ext cx="9906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28" descr="waterdrop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05538" y="3810000"/>
            <a:ext cx="1490662" cy="990600"/>
          </a:xfrm>
          <a:prstGeom prst="rect">
            <a:avLst/>
          </a:prstGeom>
          <a:noFill/>
          <a:ln w="38100" algn="ctr">
            <a:solidFill>
              <a:srgbClr val="FF3300"/>
            </a:solidFill>
            <a:miter lim="800000"/>
            <a:headEnd/>
            <a:tailEnd/>
          </a:ln>
        </p:spPr>
      </p:pic>
      <p:pic>
        <p:nvPicPr>
          <p:cNvPr id="17416" name="Picture 11" descr="G:\PICTURE\иллюзии\невозможный куб  Эшера.bmp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462713" y="1905000"/>
            <a:ext cx="15382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7239000" cy="1143000"/>
          </a:xfrm>
        </p:spPr>
        <p:txBody>
          <a:bodyPr lIns="45720" tIns="0" rIns="45720" bIns="0" anchor="b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8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38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</a:br>
            <a:r>
              <a:rPr lang="ru-RU" sz="38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 Упражнение </a:t>
            </a:r>
            <a:r>
              <a:rPr lang="ru-RU" sz="3800" b="1" kern="12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3800" b="1" kern="12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</a:br>
            <a:r>
              <a:rPr lang="ru-RU" sz="3800" b="1" kern="1200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«</a:t>
            </a:r>
            <a:r>
              <a:rPr lang="ru-RU" sz="3800" b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  <a:lumOff val="50000"/>
                  </a:schemeClr>
                </a:solidFill>
                <a:latin typeface="Monotype Corsiva" pitchFamily="66" charset="0"/>
              </a:rPr>
              <a:t>Найди слово по аналогии».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4294967295"/>
          </p:nvPr>
        </p:nvSpPr>
        <p:spPr>
          <a:xfrm>
            <a:off x="228600" y="1447800"/>
            <a:ext cx="7386638" cy="464820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solidFill>
                  <a:schemeClr val="tx2"/>
                </a:solidFill>
                <a:latin typeface="Monotype Corsiva" pitchFamily="66" charset="0"/>
              </a:rPr>
              <a:t>1</a:t>
            </a:r>
            <a:r>
              <a:rPr lang="ru-RU" sz="4000" smtClean="0">
                <a:solidFill>
                  <a:schemeClr val="tx2"/>
                </a:solidFill>
              </a:rPr>
              <a:t>.</a:t>
            </a:r>
            <a:r>
              <a:rPr lang="ru-RU" sz="4000" smtClean="0"/>
              <a:t> </a:t>
            </a:r>
            <a:r>
              <a:rPr lang="ru-RU" sz="4000" smtClean="0">
                <a:solidFill>
                  <a:schemeClr val="tx2"/>
                </a:solidFill>
                <a:latin typeface="Monotype Corsiva" pitchFamily="66" charset="0"/>
              </a:rPr>
              <a:t>Цветок – растение</a:t>
            </a: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solidFill>
                  <a:schemeClr val="tx2"/>
                </a:solidFill>
                <a:latin typeface="Monotype Corsiva" pitchFamily="66" charset="0"/>
              </a:rPr>
              <a:t>Птица – (чайка, животное, гнездо, клюв)</a:t>
            </a: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solidFill>
                  <a:schemeClr val="tx2"/>
                </a:solidFill>
                <a:latin typeface="Monotype Corsiva" pitchFamily="66" charset="0"/>
              </a:rPr>
              <a:t>2. Тёмный –светлый</a:t>
            </a: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solidFill>
                  <a:schemeClr val="tx2"/>
                </a:solidFill>
                <a:latin typeface="Monotype Corsiva" pitchFamily="66" charset="0"/>
              </a:rPr>
              <a:t>Мокрый – (солнечный, скользкий, сухой, холодный).</a:t>
            </a: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endParaRPr lang="ru-RU" sz="3000" smtClean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91000" y="4572000"/>
            <a:ext cx="2819400" cy="20574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</p:spPr>
      </p:pic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34200" y="990600"/>
            <a:ext cx="2209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4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4116387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</a:pPr>
            <a:r>
              <a:rPr lang="ru-RU" smtClean="0">
                <a:latin typeface="Monotype Corsiva" pitchFamily="66" charset="0"/>
              </a:rPr>
              <a:t>  3. Рассказ – слушать</a:t>
            </a:r>
            <a:br>
              <a:rPr lang="ru-RU" smtClean="0">
                <a:latin typeface="Monotype Corsiva" pitchFamily="66" charset="0"/>
              </a:rPr>
            </a:br>
            <a:r>
              <a:rPr lang="ru-RU" smtClean="0">
                <a:latin typeface="Monotype Corsiva" pitchFamily="66" charset="0"/>
              </a:rPr>
              <a:t>Рисунок – (играть, рассматривать, решать, читать).</a:t>
            </a:r>
            <a:br>
              <a:rPr lang="ru-RU" smtClean="0">
                <a:latin typeface="Monotype Corsiva" pitchFamily="66" charset="0"/>
              </a:rPr>
            </a:br>
            <a:r>
              <a:rPr lang="ru-RU" smtClean="0">
                <a:latin typeface="Monotype Corsiva" pitchFamily="66" charset="0"/>
              </a:rPr>
              <a:t/>
            </a:r>
            <a:br>
              <a:rPr lang="ru-RU" smtClean="0">
                <a:latin typeface="Monotype Corsiva" pitchFamily="66" charset="0"/>
              </a:rPr>
            </a:br>
            <a:r>
              <a:rPr lang="ru-RU" smtClean="0">
                <a:latin typeface="Monotype Corsiva" pitchFamily="66" charset="0"/>
              </a:rPr>
              <a:t>4. Стул – деревянный</a:t>
            </a:r>
            <a:br>
              <a:rPr lang="ru-RU" smtClean="0">
                <a:latin typeface="Monotype Corsiva" pitchFamily="66" charset="0"/>
              </a:rPr>
            </a:br>
            <a:r>
              <a:rPr lang="ru-RU" smtClean="0">
                <a:latin typeface="Monotype Corsiva" pitchFamily="66" charset="0"/>
              </a:rPr>
              <a:t>Игла – (стальная, блестящая, острая, тонкая).</a:t>
            </a:r>
            <a:br>
              <a:rPr lang="ru-RU" smtClean="0">
                <a:latin typeface="Monotype Corsiva" pitchFamily="66" charset="0"/>
              </a:rPr>
            </a:br>
            <a:endParaRPr lang="ru-RU" smtClean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29400" y="2438400"/>
            <a:ext cx="2286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90825" y="4343400"/>
            <a:ext cx="29241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solidFill>
            <a:schemeClr val="bg2"/>
          </a:solidFill>
        </p:spPr>
        <p:txBody>
          <a:bodyPr/>
          <a:lstStyle/>
          <a:p>
            <a:pPr algn="ctr"/>
            <a:r>
              <a:rPr lang="ru-RU" sz="4400" smtClean="0">
                <a:latin typeface="Monotype Corsiva" pitchFamily="66" charset="0"/>
              </a:rPr>
              <a:t>Оцени свои умения</a:t>
            </a:r>
          </a:p>
        </p:txBody>
      </p:sp>
      <p:pic>
        <p:nvPicPr>
          <p:cNvPr id="33796" name="Picture 2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33600" y="1646238"/>
            <a:ext cx="5638800" cy="4400550"/>
          </a:xfrm>
          <a:noFill/>
        </p:spPr>
      </p:pic>
    </p:spTree>
  </p:cSld>
  <p:clrMapOvr>
    <a:masterClrMapping/>
  </p:clrMapOvr>
  <p:transition spd="med">
    <p:wheel/>
  </p:transition>
</p:sld>
</file>

<file path=ppt/theme/theme1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169</TotalTime>
  <Words>139</Words>
  <Application>Microsoft Office PowerPoint</Application>
  <PresentationFormat>Экран (4:3)</PresentationFormat>
  <Paragraphs>23</Paragraphs>
  <Slides>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Monotype Corsiva</vt:lpstr>
      <vt:lpstr>Wingdings</vt:lpstr>
      <vt:lpstr>Кимоно</vt:lpstr>
      <vt:lpstr>Тема занятия:  Учимся думать логично.</vt:lpstr>
      <vt:lpstr>Слайд 2</vt:lpstr>
      <vt:lpstr>Для того, чтобы быть умным надо много уметь: </vt:lpstr>
      <vt:lpstr>Слайд 4</vt:lpstr>
      <vt:lpstr>Упражнение  «Найди важные слова»</vt:lpstr>
      <vt:lpstr>  Упражнение  «Найди слово по аналогии».</vt:lpstr>
      <vt:lpstr>  3. Рассказ – слушать Рисунок – (играть, рассматривать, решать, читать).  4. Стул – деревянный Игла – (стальная, блестящая, острая, тонкая). </vt:lpstr>
      <vt:lpstr>Оцени свои умения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20</cp:revision>
  <cp:lastPrinted>1601-01-01T00:00:00Z</cp:lastPrinted>
  <dcterms:created xsi:type="dcterms:W3CDTF">1601-01-01T00:00:00Z</dcterms:created>
  <dcterms:modified xsi:type="dcterms:W3CDTF">2013-03-14T15:06:02Z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