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84" r:id="rId2"/>
    <p:sldId id="278" r:id="rId3"/>
    <p:sldId id="279" r:id="rId4"/>
    <p:sldId id="280" r:id="rId5"/>
    <p:sldId id="281" r:id="rId6"/>
    <p:sldId id="282" r:id="rId7"/>
    <p:sldId id="283" r:id="rId8"/>
    <p:sldId id="285" r:id="rId9"/>
    <p:sldId id="291" r:id="rId10"/>
    <p:sldId id="260" r:id="rId11"/>
    <p:sldId id="261" r:id="rId12"/>
    <p:sldId id="262" r:id="rId13"/>
    <p:sldId id="263" r:id="rId14"/>
    <p:sldId id="264" r:id="rId15"/>
    <p:sldId id="265" r:id="rId16"/>
    <p:sldId id="266" r:id="rId17"/>
    <p:sldId id="286" r:id="rId18"/>
    <p:sldId id="267" r:id="rId19"/>
    <p:sldId id="268" r:id="rId20"/>
    <p:sldId id="287" r:id="rId21"/>
    <p:sldId id="288" r:id="rId22"/>
    <p:sldId id="269" r:id="rId23"/>
    <p:sldId id="270" r:id="rId24"/>
    <p:sldId id="271" r:id="rId25"/>
    <p:sldId id="272" r:id="rId26"/>
    <p:sldId id="292" r:id="rId27"/>
    <p:sldId id="289" r:id="rId28"/>
    <p:sldId id="273" r:id="rId29"/>
    <p:sldId id="274" r:id="rId30"/>
    <p:sldId id="275" r:id="rId31"/>
    <p:sldId id="276" r:id="rId32"/>
    <p:sldId id="277" r:id="rId33"/>
    <p:sldId id="290" r:id="rId3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85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ru-RU"/>
          </a:p>
        </p:txBody>
      </p:sp>
      <p:sp>
        <p:nvSpPr>
          <p:cNvPr id="2969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ru-RU" noProof="0" smtClean="0"/>
              <a:t>Образец заголовка</a:t>
            </a:r>
          </a:p>
        </p:txBody>
      </p:sp>
      <p:sp>
        <p:nvSpPr>
          <p:cNvPr id="2969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ru-RU" noProof="0" smtClean="0"/>
              <a:t>Образец подзаголовка</a:t>
            </a:r>
          </a:p>
        </p:txBody>
      </p:sp>
      <p:sp>
        <p:nvSpPr>
          <p:cNvPr id="5" name="Rectangle 5"/>
          <p:cNvSpPr>
            <a:spLocks noGrp="1" noChangeArrowheads="1"/>
          </p:cNvSpPr>
          <p:nvPr>
            <p:ph type="ftr"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ru-RU"/>
          </a:p>
        </p:txBody>
      </p:sp>
      <p:sp>
        <p:nvSpPr>
          <p:cNvPr id="6" name="Rectangle 6"/>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E41D21CF-113B-4F12-94C5-461740374873}" type="slidenum">
              <a:rPr lang="ru-RU"/>
              <a:pPr>
                <a:defRPr/>
              </a:pPr>
              <a:t>‹#›</a:t>
            </a:fld>
            <a:endParaRPr lang="ru-RU"/>
          </a:p>
        </p:txBody>
      </p:sp>
      <p:sp>
        <p:nvSpPr>
          <p:cNvPr id="7" name="Rectangle 7"/>
          <p:cNvSpPr>
            <a:spLocks noGrp="1" noChangeArrowheads="1"/>
          </p:cNvSpPr>
          <p:nvPr>
            <p:ph type="dt"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5F63709-EE07-4C0B-AC3A-977C47D8ED3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92100"/>
            <a:ext cx="2057400" cy="57277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92100"/>
            <a:ext cx="6019800" cy="57277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CE75AFD-496C-4404-8554-942BBF09B953}"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40D310C0-2489-42D3-972F-8D443B4676E1}"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1DC0DACC-625A-4092-B566-95D1FBFC28B1}" type="slidenum">
              <a:rPr lang="ru-RU"/>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half" idx="3"/>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04107951-A150-4A00-A8AB-695CC465C1F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53F90A7-40B5-496D-81F5-C0F9C5A1638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1BF0AE8-561E-4094-BD0C-12BC6450AF3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742159D-853F-426A-BD33-42E27AEE0FE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E00DF9C-DFA1-4919-9B05-CDD335EDB63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904092D-5736-45C2-9353-6BC885B9DAE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F65AF27-5A2E-434D-8FCA-8778DD4C20F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DF43C3D-6DD1-4737-8E5F-75DC8C9D6F98}"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0C11077-E7E2-4562-829F-988B3E4A628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email">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8675"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2AF19802-99D8-4189-8E59-2558BAB6CDA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53"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www.linens.ru/catalogue/vologda_laces/1611/" TargetMode="External"/><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img0.liveinternet.ru/images/attach/c/4/79/20/79020354_large_4278666_Bankoboev_Ru_russkaya_matreshka.jpg" TargetMode="External"/><Relationship Id="rId1" Type="http://schemas.openxmlformats.org/officeDocument/2006/relationships/slideLayout" Target="../slideLayouts/slideLayout8.xml"/><Relationship Id="rId6" Type="http://schemas.openxmlformats.org/officeDocument/2006/relationships/image" Target="../media/image26.jpeg"/><Relationship Id="rId5" Type="http://schemas.openxmlformats.org/officeDocument/2006/relationships/hyperlink" Target="http://img1.liveinternet.ru/images/attach/c/4/79/20/79020357_large_4278666_99_cat.jpg" TargetMode="Externa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radikal.ru/F/s57.radikal.ru/i156/1002/14/e7fcea5c5ebf.jpg.html" TargetMode="External"/><Relationship Id="rId1" Type="http://schemas.openxmlformats.org/officeDocument/2006/relationships/slideLayout" Target="../slideLayouts/slideLayout8.xml"/><Relationship Id="rId6" Type="http://schemas.openxmlformats.org/officeDocument/2006/relationships/hyperlink" Target="http://radikal.ru/F/s004.radikal.ru/i205/1002/ca/ce95d824da04.jpg.html" TargetMode="External"/><Relationship Id="rId5" Type="http://schemas.openxmlformats.org/officeDocument/2006/relationships/image" Target="../media/image28.jpeg"/><Relationship Id="rId4" Type="http://schemas.openxmlformats.org/officeDocument/2006/relationships/hyperlink" Target="http://radikal.ru/F/s55.radikal.ru/i148/1002/f7/e5e10078c9df.jpg.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ru.wikipedia.org/wiki/%D0%A4%D0%B0%D0%B9%D0%BB:N2_midnight_sun.jpg" TargetMode="Externa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img1.liveinternet.ru/images/attach/c/3/75/977/75977781_large_GIM_3.jpg" TargetMode="Externa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ru.wikipedia.org/wiki/%D0%A4%D0%B0%D0%B9%D0%BB:Batik_painting.jpg" TargetMode="External"/><Relationship Id="rId2" Type="http://schemas.openxmlformats.org/officeDocument/2006/relationships/image" Target="../media/image51.jpeg"/><Relationship Id="rId1" Type="http://schemas.openxmlformats.org/officeDocument/2006/relationships/slideLayout" Target="../slideLayouts/slideLayout8.xml"/><Relationship Id="rId6" Type="http://schemas.openxmlformats.org/officeDocument/2006/relationships/image" Target="../media/image53.jpeg"/><Relationship Id="rId5" Type="http://schemas.openxmlformats.org/officeDocument/2006/relationships/hyperlink" Target="//upload.wikimedia.org/wikipedia/commons/f/f3/Baticart1.jpg" TargetMode="External"/><Relationship Id="rId4" Type="http://schemas.openxmlformats.org/officeDocument/2006/relationships/image" Target="../media/image52.jpe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upload.wikimedia.org/wikipedia/commons/a/a5/Venus_de_Milo_Louvre_Ma399.jpg" TargetMode="Externa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ru.wikipedia.org/wiki/%D0%9A%D1%80%D0%B0%D0%BC%D1%81%D0%BA%D0%BE%D0%B9,_%D0%98%D0%B2%D0%B0%D0%BD_%D0%9D%D0%B8%D0%BA%D0%BE%D0%BB%D0%B0%D0%B5%D0%B2%D0%B8%D1%87" TargetMode="External"/><Relationship Id="rId3" Type="http://schemas.openxmlformats.org/officeDocument/2006/relationships/hyperlink" Target="http://ru.wikipedia.org/wiki/%D0%A4%D0%B0%D0%B9%D0%BB:White_pearl_necklace.jpg" TargetMode="External"/><Relationship Id="rId7" Type="http://schemas.openxmlformats.org/officeDocument/2006/relationships/hyperlink" Target="http://ru.wikipedia.org/wiki/%D0%9C%D0%B0%D1%80%D0%B8%D1%8F_%D0%A4%D1%91%D0%B4%D0%BE%D1%80%D0%BE%D0%B2%D0%BD%D0%B0_(%D0%B6%D0%B5%D0%BD%D0%B0_%D0%90%D0%BB%D0%B5%D0%BA%D1%81%D0%B0%D0%BD%D0%B4%D1%80%D0%B0_III)"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image" Target="../media/image18.jpeg"/><Relationship Id="rId5" Type="http://schemas.openxmlformats.org/officeDocument/2006/relationships/hyperlink" Target="http://ru.wikipedia.org/wiki/%D0%A4%D0%B0%D0%B9%D0%BB:Maria_Fyodorovna_(Kramskoj,_1880s).jpg" TargetMode="External"/><Relationship Id="rId4" Type="http://schemas.openxmlformats.org/officeDocument/2006/relationships/image" Target="../media/image17.jpeg"/><Relationship Id="rId9" Type="http://schemas.openxmlformats.org/officeDocument/2006/relationships/hyperlink" Target="http://ru.wikipedia.org/wiki/%D0%93%D0%BE%D1%81%D1%83%D0%B4%D0%B0%D1%80%D1%81%D1%82%D0%B2%D0%B5%D0%BD%D0%BD%D1%8B%D0%B9_%D0%AD%D1%80%D0%BC%D0%B8%D1%82%D0%B0%D0%B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sz="quarter"/>
          </p:nvPr>
        </p:nvSpPr>
        <p:spPr>
          <a:xfrm>
            <a:off x="762000" y="1981200"/>
            <a:ext cx="7772400" cy="1431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ru-RU" sz="4000" b="1" dirty="0" smtClean="0">
                <a:effectLst/>
              </a:rPr>
              <a:t> </a:t>
            </a:r>
            <a:r>
              <a:rPr lang="ru-RU" sz="4000" b="1" dirty="0" smtClean="0">
                <a:solidFill>
                  <a:srgbClr val="FFC000"/>
                </a:solidFill>
                <a:effectLst/>
              </a:rPr>
              <a:t>«Мастера и подмастерья»</a:t>
            </a:r>
            <a:r>
              <a:rPr lang="ru-RU" sz="4000" dirty="0" smtClean="0">
                <a:solidFill>
                  <a:srgbClr val="FFC000"/>
                </a:solidFill>
                <a:effectLst/>
              </a:rPr>
              <a:t/>
            </a:r>
            <a:br>
              <a:rPr lang="ru-RU" sz="4000" dirty="0" smtClean="0">
                <a:solidFill>
                  <a:srgbClr val="FFC000"/>
                </a:solidFill>
                <a:effectLst/>
              </a:rPr>
            </a:br>
            <a:endParaRPr lang="ru-RU" sz="4000" dirty="0" smtClean="0">
              <a:solidFill>
                <a:srgbClr val="FFC000"/>
              </a:solidFill>
            </a:endParaRPr>
          </a:p>
        </p:txBody>
      </p:sp>
      <p:sp>
        <p:nvSpPr>
          <p:cNvPr id="5" name="Подзаголовок 4"/>
          <p:cNvSpPr>
            <a:spLocks noGrp="1"/>
          </p:cNvSpPr>
          <p:nvPr>
            <p:ph type="subTitle"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4000" b="1" dirty="0" smtClean="0">
                <a:solidFill>
                  <a:srgbClr val="FFC000"/>
                </a:solidFill>
              </a:rPr>
              <a:t>I </a:t>
            </a:r>
            <a:r>
              <a:rPr lang="ru-RU" sz="4000" b="1" dirty="0" smtClean="0">
                <a:solidFill>
                  <a:srgbClr val="FFC000"/>
                </a:solidFill>
              </a:rPr>
              <a:t>тур</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Хохлома</a:t>
            </a:r>
          </a:p>
        </p:txBody>
      </p:sp>
      <p:pic>
        <p:nvPicPr>
          <p:cNvPr id="12291" name="Picture 2" descr=" (400x401, 46Kb)"/>
          <p:cNvPicPr>
            <a:picLocks noGrp="1" noChangeAspect="1" noChangeArrowheads="1"/>
          </p:cNvPicPr>
          <p:nvPr>
            <p:ph idx="1"/>
          </p:nvPr>
        </p:nvPicPr>
        <p:blipFill>
          <a:blip r:embed="rId2" cstate="email"/>
          <a:srcRect/>
          <a:stretch>
            <a:fillRect/>
          </a:stretch>
        </p:blipFill>
        <p:spPr>
          <a:xfrm>
            <a:off x="4038600" y="3733800"/>
            <a:ext cx="2663825" cy="2671763"/>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rPr>
              <a:t>Хохлома́ — старинный русский народный промысел, родившийся в XVII веке в округе Нижнего Новгорода. Хохлома представляет собой </a:t>
            </a:r>
            <a:r>
              <a:rPr lang="ru-RU" sz="1800" i="1" dirty="0" smtClean="0">
                <a:effectLst/>
              </a:rPr>
              <a:t>декоративную роспись</a:t>
            </a:r>
            <a:r>
              <a:rPr lang="ru-RU" sz="1800" dirty="0" smtClean="0">
                <a:effectLst/>
              </a:rPr>
              <a:t> деревянной посуды и мебели, выполненную чёрным и красным, а также, изредка, зелёным, желтым цветом по золотистому фону. </a:t>
            </a:r>
          </a:p>
          <a:p>
            <a:pPr eaLnBrk="1" hangingPunct="1">
              <a:defRPr/>
            </a:pPr>
            <a:endParaRPr lang="ru-RU" sz="1800" dirty="0" smtClean="0"/>
          </a:p>
        </p:txBody>
      </p:sp>
      <p:pic>
        <p:nvPicPr>
          <p:cNvPr id="12293" name="Picture 4" descr="209"/>
          <p:cNvPicPr>
            <a:picLocks noChangeAspect="1" noChangeArrowheads="1"/>
          </p:cNvPicPr>
          <p:nvPr/>
        </p:nvPicPr>
        <p:blipFill>
          <a:blip r:embed="rId3" cstate="email"/>
          <a:srcRect/>
          <a:stretch>
            <a:fillRect/>
          </a:stretch>
        </p:blipFill>
        <p:spPr bwMode="auto">
          <a:xfrm>
            <a:off x="5562600" y="457200"/>
            <a:ext cx="2895600" cy="3019425"/>
          </a:xfrm>
          <a:prstGeom prst="rect">
            <a:avLst/>
          </a:prstGeom>
          <a:noFill/>
          <a:ln w="57150">
            <a:solidFill>
              <a:schemeClr val="hlink"/>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20081211103249"/>
          <p:cNvPicPr>
            <a:picLocks noChangeAspect="1" noChangeArrowheads="1"/>
          </p:cNvPicPr>
          <p:nvPr/>
        </p:nvPicPr>
        <p:blipFill>
          <a:blip r:embed="rId2" cstate="email"/>
          <a:srcRect/>
          <a:stretch>
            <a:fillRect/>
          </a:stretch>
        </p:blipFill>
        <p:spPr bwMode="auto">
          <a:xfrm>
            <a:off x="3657600" y="228600"/>
            <a:ext cx="2743200" cy="4462463"/>
          </a:xfrm>
          <a:prstGeom prst="rect">
            <a:avLst/>
          </a:prstGeom>
          <a:noFill/>
          <a:ln w="9525">
            <a:noFill/>
            <a:miter lim="800000"/>
            <a:headEnd/>
            <a:tailEnd/>
          </a:ln>
        </p:spPr>
      </p:pic>
      <p:pic>
        <p:nvPicPr>
          <p:cNvPr id="13315" name="Picture 3" descr="6НХП-118 Салфетка">
            <a:hlinkClick r:id="rId3"/>
          </p:cNvPr>
          <p:cNvPicPr>
            <a:picLocks noChangeAspect="1" noChangeArrowheads="1"/>
          </p:cNvPicPr>
          <p:nvPr/>
        </p:nvPicPr>
        <p:blipFill>
          <a:blip r:embed="rId4" cstate="email"/>
          <a:srcRect/>
          <a:stretch>
            <a:fillRect/>
          </a:stretch>
        </p:blipFill>
        <p:spPr bwMode="auto">
          <a:xfrm>
            <a:off x="5715000" y="4038600"/>
            <a:ext cx="2743200" cy="2392363"/>
          </a:xfrm>
          <a:prstGeom prst="rect">
            <a:avLst/>
          </a:prstGeom>
          <a:noFill/>
          <a:ln w="57150">
            <a:solidFill>
              <a:srgbClr val="FFC000"/>
            </a:solidFill>
            <a:miter lim="800000"/>
            <a:headEnd/>
            <a:tailEnd/>
          </a:ln>
        </p:spPr>
      </p:pic>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Кружева</a:t>
            </a:r>
          </a:p>
        </p:txBody>
      </p:sp>
      <p:sp>
        <p:nvSpPr>
          <p:cNvPr id="6" name="Текст 5"/>
          <p:cNvSpPr>
            <a:spLocks noGrp="1"/>
          </p:cNvSpPr>
          <p:nvPr>
            <p:ph type="body" sz="half" idx="2"/>
          </p:nvPr>
        </p:nvSpPr>
        <p:spPr>
          <a:xfrm>
            <a:off x="457200" y="1435100"/>
            <a:ext cx="3008313" cy="4737100"/>
          </a:xfrm>
        </p:spPr>
        <p:txBody>
          <a:bodyPr/>
          <a:lstStyle/>
          <a:p>
            <a:pPr eaLnBrk="1" hangingPunct="1">
              <a:defRPr/>
            </a:pPr>
            <a:r>
              <a:rPr lang="ru-RU" sz="1800" dirty="0" smtClean="0">
                <a:effectLst/>
              </a:rPr>
              <a:t> Вологодское кружевоплетение восходит к 16—17 вв., но как промысел существует </a:t>
            </a:r>
          </a:p>
          <a:p>
            <a:pPr eaLnBrk="1" hangingPunct="1">
              <a:defRPr/>
            </a:pPr>
            <a:r>
              <a:rPr lang="ru-RU" sz="1800" dirty="0" smtClean="0">
                <a:effectLst/>
              </a:rPr>
              <a:t>с первой четверти </a:t>
            </a:r>
            <a:r>
              <a:rPr lang="en-US" sz="1800" dirty="0" smtClean="0">
                <a:effectLst/>
              </a:rPr>
              <a:t>XIX </a:t>
            </a:r>
            <a:r>
              <a:rPr lang="ru-RU" sz="1800" dirty="0" smtClean="0">
                <a:effectLst/>
              </a:rPr>
              <a:t>века. Вологодский кружевной промысел возник в 1820 году,</a:t>
            </a:r>
          </a:p>
          <a:p>
            <a:pPr eaLnBrk="1" hangingPunct="1">
              <a:defRPr/>
            </a:pPr>
            <a:r>
              <a:rPr lang="ru-RU" sz="1800" dirty="0" smtClean="0">
                <a:effectLst/>
              </a:rPr>
              <a:t>когда крепостные местных помещиков стали плести кружева, кружева на Руси носили </a:t>
            </a:r>
          </a:p>
          <a:p>
            <a:pPr eaLnBrk="1" hangingPunct="1">
              <a:defRPr/>
            </a:pPr>
            <a:r>
              <a:rPr lang="ru-RU" sz="1800" dirty="0" smtClean="0">
                <a:effectLst/>
              </a:rPr>
              <a:t>ещё в 13 веке. </a:t>
            </a:r>
            <a:endParaRPr lang="ru-RU" sz="1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3050"/>
            <a:ext cx="3008313" cy="1860550"/>
          </a:xfrm>
        </p:spPr>
        <p:txBody>
          <a:bodyPr/>
          <a:lstStyle/>
          <a:p>
            <a:pPr eaLnBrk="1" hangingPunct="1">
              <a:defRPr/>
            </a:pPr>
            <a:r>
              <a:rPr lang="ru-RU" sz="3600" smtClean="0">
                <a:solidFill>
                  <a:srgbClr val="FFC000"/>
                </a:solidFill>
              </a:rPr>
              <a:t>Павлово-посадские</a:t>
            </a:r>
            <a:r>
              <a:rPr lang="ru-RU" sz="3600" dirty="0" smtClean="0">
                <a:solidFill>
                  <a:srgbClr val="FFC000"/>
                </a:solidFill>
              </a:rPr>
              <a:t> платки</a:t>
            </a:r>
          </a:p>
        </p:txBody>
      </p:sp>
      <p:sp>
        <p:nvSpPr>
          <p:cNvPr id="11268" name="Rectangle 4"/>
          <p:cNvSpPr>
            <a:spLocks noGrp="1" noChangeArrowheads="1"/>
          </p:cNvSpPr>
          <p:nvPr>
            <p:ph type="body" sz="half" idx="2"/>
          </p:nvPr>
        </p:nvSpPr>
        <p:spPr>
          <a:xfrm>
            <a:off x="457200" y="2133600"/>
            <a:ext cx="3008313" cy="3992563"/>
          </a:xfrm>
        </p:spPr>
        <p:txBody>
          <a:bodyPr/>
          <a:lstStyle/>
          <a:p>
            <a:pPr eaLnBrk="1" hangingPunct="1">
              <a:defRPr/>
            </a:pPr>
            <a:r>
              <a:rPr lang="ru-RU" sz="1800" dirty="0" smtClean="0">
                <a:effectLst/>
              </a:rPr>
              <a:t> С 1795 года на­чинается история Павлово-Посадского художественного промыс­ла,  прославившегося богатством цветочных узоров нарядных шалей и платков, ставших известными далеко за пределами России.</a:t>
            </a:r>
          </a:p>
          <a:p>
            <a:pPr eaLnBrk="1" hangingPunct="1">
              <a:defRPr/>
            </a:pPr>
            <a:r>
              <a:rPr lang="ru-RU" sz="2400" b="1" dirty="0" smtClean="0"/>
              <a:t/>
            </a:r>
            <a:br>
              <a:rPr lang="ru-RU" sz="2400" b="1" dirty="0" smtClean="0"/>
            </a:br>
            <a:endParaRPr lang="ru-RU" sz="2400" b="1" dirty="0" smtClean="0"/>
          </a:p>
        </p:txBody>
      </p:sp>
      <p:sp>
        <p:nvSpPr>
          <p:cNvPr id="14340" name="Прямоугольник 1"/>
          <p:cNvSpPr>
            <a:spLocks noChangeArrowheads="1"/>
          </p:cNvSpPr>
          <p:nvPr/>
        </p:nvSpPr>
        <p:spPr bwMode="auto">
          <a:xfrm>
            <a:off x="4038600" y="609600"/>
            <a:ext cx="4572000" cy="1016000"/>
          </a:xfrm>
          <a:prstGeom prst="rect">
            <a:avLst/>
          </a:prstGeom>
          <a:noFill/>
          <a:ln w="9525">
            <a:noFill/>
            <a:miter lim="800000"/>
            <a:headEnd/>
            <a:tailEnd/>
          </a:ln>
        </p:spPr>
        <p:txBody>
          <a:bodyPr>
            <a:spAutoFit/>
          </a:bodyPr>
          <a:lstStyle/>
          <a:p>
            <a:r>
              <a:rPr lang="ru-RU" sz="1200" b="1" i="1"/>
              <a:t>А ты все та же - лес, да поле,</a:t>
            </a:r>
            <a:br>
              <a:rPr lang="ru-RU" sz="1200" b="1" i="1"/>
            </a:br>
            <a:r>
              <a:rPr lang="ru-RU" sz="1200" b="1" i="1"/>
              <a:t>Да плат узорный до бровей...</a:t>
            </a:r>
            <a:br>
              <a:rPr lang="ru-RU" sz="1200" b="1" i="1"/>
            </a:br>
            <a:r>
              <a:rPr lang="ru-RU" sz="1200" b="1" i="1"/>
              <a:t>                    А.Блок</a:t>
            </a:r>
            <a:r>
              <a:rPr lang="ru-RU" sz="1200" b="1"/>
              <a:t/>
            </a:r>
            <a:br>
              <a:rPr lang="ru-RU" sz="1200" b="1"/>
            </a:br>
            <a:r>
              <a:rPr lang="ru-RU" sz="1200" b="1"/>
              <a:t/>
            </a:r>
            <a:br>
              <a:rPr lang="ru-RU" sz="1200" b="1"/>
            </a:br>
            <a:endParaRPr lang="ru-RU" sz="1200" b="1"/>
          </a:p>
        </p:txBody>
      </p:sp>
      <p:pic>
        <p:nvPicPr>
          <p:cNvPr id="14341" name="Picture 6"/>
          <p:cNvPicPr>
            <a:picLocks noChangeAspect="1" noChangeArrowheads="1"/>
          </p:cNvPicPr>
          <p:nvPr/>
        </p:nvPicPr>
        <p:blipFill>
          <a:blip r:embed="rId2" cstate="email"/>
          <a:srcRect/>
          <a:stretch>
            <a:fillRect/>
          </a:stretch>
        </p:blipFill>
        <p:spPr bwMode="auto">
          <a:xfrm>
            <a:off x="5057775" y="1295400"/>
            <a:ext cx="3400425" cy="5105400"/>
          </a:xfrm>
          <a:prstGeom prst="rect">
            <a:avLst/>
          </a:prstGeom>
          <a:noFill/>
          <a:ln w="57150">
            <a:solidFill>
              <a:srgbClr val="FFC000"/>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Матрёшка</a:t>
            </a:r>
          </a:p>
        </p:txBody>
      </p:sp>
      <p:pic>
        <p:nvPicPr>
          <p:cNvPr id="15363" name="Picture 2" descr="4278666_Bankoboev_Ru_russkaya_matreshka (700x532, 261Kb)">
            <a:hlinkClick r:id="rId2"/>
          </p:cNvPr>
          <p:cNvPicPr>
            <a:picLocks noGrp="1" noChangeAspect="1" noChangeArrowheads="1"/>
          </p:cNvPicPr>
          <p:nvPr>
            <p:ph idx="1"/>
          </p:nvPr>
        </p:nvPicPr>
        <p:blipFill>
          <a:blip r:embed="rId3" cstate="email"/>
          <a:srcRect/>
          <a:stretch>
            <a:fillRect/>
          </a:stretch>
        </p:blipFill>
        <p:spPr>
          <a:xfrm>
            <a:off x="4419600" y="609600"/>
            <a:ext cx="4011613" cy="3048000"/>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rPr>
              <a:t>Прообразом её является деревянная фигурка японского мудреца </a:t>
            </a:r>
            <a:r>
              <a:rPr lang="ru-RU" sz="1800" dirty="0" err="1" smtClean="0">
                <a:effectLst/>
              </a:rPr>
              <a:t>Фукурумы</a:t>
            </a:r>
            <a:r>
              <a:rPr lang="ru-RU" sz="1800" dirty="0" smtClean="0">
                <a:effectLst/>
              </a:rPr>
              <a:t>, </a:t>
            </a:r>
            <a:r>
              <a:rPr lang="ru-RU" sz="1800" dirty="0" err="1" smtClean="0">
                <a:effectLst/>
              </a:rPr>
              <a:t>выплненная</a:t>
            </a:r>
            <a:r>
              <a:rPr lang="ru-RU" sz="1800" dirty="0" smtClean="0">
                <a:effectLst/>
              </a:rPr>
              <a:t> с большим юмором, с головой вытянутой вверх от многочисленных раздумий. </a:t>
            </a:r>
          </a:p>
          <a:p>
            <a:pPr eaLnBrk="1" hangingPunct="1">
              <a:defRPr/>
            </a:pPr>
            <a:r>
              <a:rPr lang="ru-RU" sz="1800" dirty="0" smtClean="0">
                <a:effectLst/>
              </a:rPr>
              <a:t>Идея создания этой игрушки прижилась на </a:t>
            </a:r>
          </a:p>
          <a:p>
            <a:pPr eaLnBrk="1" hangingPunct="1">
              <a:defRPr/>
            </a:pPr>
            <a:r>
              <a:rPr lang="ru-RU" sz="1800" dirty="0" smtClean="0">
                <a:effectLst/>
              </a:rPr>
              <a:t> Руси, и сейчас это изделие считается исконно русским сувениром</a:t>
            </a:r>
            <a:r>
              <a:rPr lang="ru-RU" sz="1800" b="1" dirty="0" smtClean="0">
                <a:effectLst/>
              </a:rPr>
              <a:t>. </a:t>
            </a:r>
            <a:endParaRPr lang="ru-RU" sz="1800" dirty="0" smtClean="0"/>
          </a:p>
        </p:txBody>
      </p:sp>
      <p:pic>
        <p:nvPicPr>
          <p:cNvPr id="15365" name="Picture 3" descr="4278666_8 (470x354, 65Kb)"/>
          <p:cNvPicPr>
            <a:picLocks noChangeAspect="1" noChangeArrowheads="1"/>
          </p:cNvPicPr>
          <p:nvPr>
            <p:ph sz="quarter" idx="4294967295"/>
          </p:nvPr>
        </p:nvPicPr>
        <p:blipFill>
          <a:blip r:embed="rId4" cstate="email"/>
          <a:srcRect/>
          <a:stretch>
            <a:fillRect/>
          </a:stretch>
        </p:blipFill>
        <p:spPr>
          <a:xfrm>
            <a:off x="2819400" y="4495800"/>
            <a:ext cx="2384425" cy="1900238"/>
          </a:xfrm>
          <a:noFill/>
          <a:ln w="57150">
            <a:solidFill>
              <a:schemeClr val="hlink"/>
            </a:solidFill>
            <a:miter lim="800000"/>
            <a:headEnd/>
            <a:tailEnd/>
          </a:ln>
        </p:spPr>
      </p:pic>
      <p:pic>
        <p:nvPicPr>
          <p:cNvPr id="15366" name="Picture 4" descr="4278666_99_cat (640x560, 97Kb)">
            <a:hlinkClick r:id="rId5"/>
          </p:cNvPr>
          <p:cNvPicPr>
            <a:picLocks noChangeAspect="1" noChangeArrowheads="1"/>
          </p:cNvPicPr>
          <p:nvPr>
            <p:ph sz="quarter" idx="4294967295"/>
          </p:nvPr>
        </p:nvPicPr>
        <p:blipFill>
          <a:blip r:embed="rId6" cstate="email"/>
          <a:srcRect/>
          <a:stretch>
            <a:fillRect/>
          </a:stretch>
        </p:blipFill>
        <p:spPr>
          <a:xfrm>
            <a:off x="5486400" y="3886200"/>
            <a:ext cx="2971800" cy="2525713"/>
          </a:xfrm>
          <a:noFill/>
          <a:ln w="57150">
            <a:solidFill>
              <a:schemeClr val="hlink"/>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3200400" cy="1162050"/>
          </a:xfrm>
        </p:spPr>
        <p:txBody>
          <a:bodyPr/>
          <a:lstStyle/>
          <a:p>
            <a:pPr eaLnBrk="1" hangingPunct="1">
              <a:defRPr/>
            </a:pPr>
            <a:r>
              <a:rPr lang="ru-RU" sz="3600" dirty="0" smtClean="0">
                <a:solidFill>
                  <a:srgbClr val="FFC000"/>
                </a:solidFill>
              </a:rPr>
              <a:t>Дымковская игрушка</a:t>
            </a:r>
          </a:p>
        </p:txBody>
      </p:sp>
      <p:pic>
        <p:nvPicPr>
          <p:cNvPr id="16387" name="Picture 2" descr="e7fcea5c5ebft">
            <a:hlinkClick r:id="rId2"/>
          </p:cNvPr>
          <p:cNvPicPr>
            <a:picLocks noGrp="1" noChangeAspect="1" noChangeArrowheads="1"/>
          </p:cNvPicPr>
          <p:nvPr>
            <p:ph idx="1"/>
          </p:nvPr>
        </p:nvPicPr>
        <p:blipFill>
          <a:blip r:embed="rId3" cstate="email"/>
          <a:srcRect/>
          <a:stretch>
            <a:fillRect/>
          </a:stretch>
        </p:blipFill>
        <p:spPr>
          <a:xfrm>
            <a:off x="6096000" y="304800"/>
            <a:ext cx="2343150" cy="3654425"/>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rPr>
              <a:t>Глиняные лепные расписные фигурки людей и животных; один из русских народных художественных промыслов, которым заняты главным образом женщины, издавна существующий в заречной слободе Дымково близ</a:t>
            </a:r>
          </a:p>
          <a:p>
            <a:pPr eaLnBrk="1" hangingPunct="1">
              <a:defRPr/>
            </a:pPr>
            <a:r>
              <a:rPr lang="ru-RU" sz="1800" dirty="0" smtClean="0">
                <a:effectLst/>
              </a:rPr>
              <a:t> г. Вятка. </a:t>
            </a:r>
            <a:endParaRPr lang="ru-RU" sz="1800" dirty="0" smtClean="0"/>
          </a:p>
        </p:txBody>
      </p:sp>
      <p:pic>
        <p:nvPicPr>
          <p:cNvPr id="16389" name="Picture 3" descr="e5e10078c9dft">
            <a:hlinkClick r:id="rId4"/>
          </p:cNvPr>
          <p:cNvPicPr>
            <a:picLocks noChangeAspect="1" noChangeArrowheads="1"/>
          </p:cNvPicPr>
          <p:nvPr>
            <p:ph sz="quarter" idx="4294967295"/>
          </p:nvPr>
        </p:nvPicPr>
        <p:blipFill>
          <a:blip r:embed="rId5" cstate="email"/>
          <a:srcRect/>
          <a:stretch>
            <a:fillRect/>
          </a:stretch>
        </p:blipFill>
        <p:spPr>
          <a:xfrm>
            <a:off x="3276600" y="4495800"/>
            <a:ext cx="1995488" cy="1920875"/>
          </a:xfrm>
          <a:noFill/>
          <a:ln w="57150">
            <a:solidFill>
              <a:schemeClr val="hlink"/>
            </a:solidFill>
            <a:miter lim="800000"/>
            <a:headEnd/>
            <a:tailEnd/>
          </a:ln>
        </p:spPr>
      </p:pic>
      <p:pic>
        <p:nvPicPr>
          <p:cNvPr id="16390" name="Picture 4" descr="ce95d824da04t">
            <a:hlinkClick r:id="rId6"/>
          </p:cNvPr>
          <p:cNvPicPr>
            <a:picLocks noChangeAspect="1" noChangeArrowheads="1"/>
          </p:cNvPicPr>
          <p:nvPr>
            <p:ph sz="quarter" idx="4294967295"/>
          </p:nvPr>
        </p:nvPicPr>
        <p:blipFill>
          <a:blip r:embed="rId7" cstate="email"/>
          <a:srcRect/>
          <a:stretch>
            <a:fillRect/>
          </a:stretch>
        </p:blipFill>
        <p:spPr>
          <a:xfrm>
            <a:off x="5654675" y="4267200"/>
            <a:ext cx="2803525" cy="2133600"/>
          </a:xfrm>
          <a:noFill/>
          <a:ln w="57150">
            <a:solidFill>
              <a:schemeClr val="hlink"/>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effectLst/>
              </a:rPr>
              <a:t>Палехская миниатюра</a:t>
            </a:r>
            <a:endParaRPr lang="ru-RU" sz="3600" dirty="0" smtClean="0">
              <a:solidFill>
                <a:srgbClr val="FFC000"/>
              </a:solidFill>
            </a:endParaRPr>
          </a:p>
        </p:txBody>
      </p:sp>
      <p:pic>
        <p:nvPicPr>
          <p:cNvPr id="17411" name="Picture 2" descr="images (699x514, 176Kb)"/>
          <p:cNvPicPr>
            <a:picLocks noGrp="1" noChangeAspect="1" noChangeArrowheads="1"/>
          </p:cNvPicPr>
          <p:nvPr>
            <p:ph idx="1"/>
          </p:nvPr>
        </p:nvPicPr>
        <p:blipFill>
          <a:blip r:embed="rId2" cstate="email"/>
          <a:srcRect/>
          <a:stretch>
            <a:fillRect/>
          </a:stretch>
        </p:blipFill>
        <p:spPr>
          <a:xfrm>
            <a:off x="3962400" y="457200"/>
            <a:ext cx="4495800" cy="3305175"/>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rPr>
              <a:t>Своеобразное и тонкое искусство лаковой миниатюры Палеха вобрало в себя   принципы древнерусской живописи и народного творчества.</a:t>
            </a:r>
            <a:br>
              <a:rPr lang="ru-RU" sz="1800" dirty="0" smtClean="0">
                <a:effectLst/>
              </a:rPr>
            </a:br>
            <a:r>
              <a:rPr lang="ru-RU" sz="1800" dirty="0" smtClean="0">
                <a:effectLst/>
              </a:rPr>
              <a:t>   В настоящее время палехская миниатюра является неотъемлемой частью  отечественного декоративно-прикладного искусства в целом. </a:t>
            </a:r>
            <a:endParaRPr lang="ru-RU" sz="1800" dirty="0" smtClean="0"/>
          </a:p>
        </p:txBody>
      </p:sp>
      <p:pic>
        <p:nvPicPr>
          <p:cNvPr id="17413" name="Picture 3" descr=" (699x334, 48Kb)"/>
          <p:cNvPicPr>
            <a:picLocks noChangeAspect="1" noChangeArrowheads="1"/>
          </p:cNvPicPr>
          <p:nvPr>
            <p:ph sz="quarter" idx="4294967295"/>
          </p:nvPr>
        </p:nvPicPr>
        <p:blipFill>
          <a:blip r:embed="rId3" cstate="email"/>
          <a:srcRect/>
          <a:stretch>
            <a:fillRect/>
          </a:stretch>
        </p:blipFill>
        <p:spPr>
          <a:xfrm>
            <a:off x="4456113" y="4191000"/>
            <a:ext cx="4002087" cy="2190750"/>
          </a:xfrm>
          <a:noFill/>
          <a:ln w="57150">
            <a:solidFill>
              <a:schemeClr val="hlink"/>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Гжель</a:t>
            </a:r>
          </a:p>
        </p:txBody>
      </p:sp>
      <p:pic>
        <p:nvPicPr>
          <p:cNvPr id="18435" name="Picture 2" descr="08102004112400_G5297 (487x476, 78Kb)"/>
          <p:cNvPicPr>
            <a:picLocks noGrp="1" noChangeAspect="1" noChangeArrowheads="1"/>
          </p:cNvPicPr>
          <p:nvPr>
            <p:ph idx="1"/>
          </p:nvPr>
        </p:nvPicPr>
        <p:blipFill>
          <a:blip r:embed="rId2" cstate="email"/>
          <a:srcRect/>
          <a:stretch>
            <a:fillRect/>
          </a:stretch>
        </p:blipFill>
        <p:spPr>
          <a:xfrm>
            <a:off x="5410200" y="381000"/>
            <a:ext cx="3041650" cy="2973388"/>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outerShdw blurRad="50800" dist="38100" algn="tr" rotWithShape="0">
                    <a:prstClr val="black">
                      <a:alpha val="40000"/>
                    </a:prstClr>
                  </a:outerShdw>
                </a:effectLst>
              </a:rPr>
              <a:t> </a:t>
            </a:r>
            <a:r>
              <a:rPr lang="ru-RU" sz="1800" dirty="0" smtClean="0">
                <a:effectLst/>
              </a:rPr>
              <a:t>Гжель является основным центром отечественной высокохудожественной</a:t>
            </a:r>
          </a:p>
          <a:p>
            <a:pPr eaLnBrk="1" hangingPunct="1">
              <a:defRPr/>
            </a:pPr>
            <a:r>
              <a:rPr lang="ru-RU" sz="1800" dirty="0" smtClean="0">
                <a:effectLst/>
              </a:rPr>
              <a:t>керамики, где сформировались и нашли отражение ее лучшие многовековые черты, связанные с высшими достижениями декоративно-прикладного искусства.</a:t>
            </a:r>
            <a:endParaRPr lang="ru-RU" sz="1800" dirty="0" smtClean="0"/>
          </a:p>
        </p:txBody>
      </p:sp>
      <p:pic>
        <p:nvPicPr>
          <p:cNvPr id="18437" name="Picture 3" descr=" (613x510, 60Kb)"/>
          <p:cNvPicPr>
            <a:picLocks noChangeAspect="1" noChangeArrowheads="1"/>
          </p:cNvPicPr>
          <p:nvPr>
            <p:ph sz="quarter" idx="4294967295"/>
          </p:nvPr>
        </p:nvPicPr>
        <p:blipFill>
          <a:blip r:embed="rId3" cstate="email"/>
          <a:srcRect/>
          <a:stretch>
            <a:fillRect/>
          </a:stretch>
        </p:blipFill>
        <p:spPr>
          <a:xfrm>
            <a:off x="3581400" y="3581400"/>
            <a:ext cx="3352800" cy="2882900"/>
          </a:xfrm>
          <a:noFill/>
          <a:ln w="57150">
            <a:solidFill>
              <a:schemeClr val="hlink"/>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ru-RU" b="1" dirty="0" smtClean="0">
                <a:effectLst/>
              </a:rPr>
              <a:t/>
            </a:r>
            <a:br>
              <a:rPr lang="ru-RU" b="1" dirty="0" smtClean="0">
                <a:effectLst/>
              </a:rPr>
            </a:br>
            <a:r>
              <a:rPr lang="ru-RU" b="1" dirty="0" smtClean="0">
                <a:effectLst/>
              </a:rPr>
              <a:t/>
            </a:r>
            <a:br>
              <a:rPr lang="ru-RU" b="1" dirty="0" smtClean="0">
                <a:effectLst/>
              </a:rPr>
            </a:br>
            <a:r>
              <a:rPr lang="ru-RU" b="1" dirty="0" smtClean="0">
                <a:effectLst/>
              </a:rPr>
              <a:t/>
            </a:r>
            <a:br>
              <a:rPr lang="ru-RU" b="1" dirty="0" smtClean="0">
                <a:effectLst/>
              </a:rPr>
            </a:br>
            <a:r>
              <a:rPr lang="ru-RU" sz="4000" b="1" dirty="0" smtClean="0">
                <a:solidFill>
                  <a:srgbClr val="FFC000"/>
                </a:solidFill>
                <a:effectLst/>
              </a:rPr>
              <a:t>«Не красна изба углами…»</a:t>
            </a:r>
            <a:r>
              <a:rPr lang="ru-RU" sz="4000" dirty="0" smtClean="0">
                <a:effectLst/>
              </a:rPr>
              <a:t/>
            </a:r>
            <a:br>
              <a:rPr lang="ru-RU" sz="4000" dirty="0" smtClean="0">
                <a:effectLst/>
              </a:rPr>
            </a:br>
            <a:endParaRPr lang="ru-RU" sz="4000" dirty="0" smtClean="0"/>
          </a:p>
        </p:txBody>
      </p:sp>
      <p:sp>
        <p:nvSpPr>
          <p:cNvPr id="7" name="Подзаголовок 6"/>
          <p:cNvSpPr>
            <a:spLocks noGrp="1"/>
          </p:cNvSpPr>
          <p:nvPr>
            <p:ph type="subTitle"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4000" b="1" dirty="0" smtClean="0">
                <a:solidFill>
                  <a:srgbClr val="FFC000"/>
                </a:solidFill>
                <a:effectLst/>
              </a:rPr>
              <a:t>III</a:t>
            </a:r>
            <a:r>
              <a:rPr lang="ru-RU" sz="4000" b="1" dirty="0" smtClean="0">
                <a:solidFill>
                  <a:srgbClr val="FFC000"/>
                </a:solidFill>
                <a:effectLst/>
              </a:rPr>
              <a:t> тур</a:t>
            </a:r>
            <a:endParaRPr lang="ru-RU" sz="4000" dirty="0" smtClean="0">
              <a:solidFill>
                <a:srgbClr val="FFC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3008313" cy="1162050"/>
          </a:xfrm>
        </p:spPr>
        <p:txBody>
          <a:bodyPr/>
          <a:lstStyle/>
          <a:p>
            <a:pPr eaLnBrk="1" hangingPunct="1">
              <a:defRPr/>
            </a:pPr>
            <a:r>
              <a:rPr lang="ru-RU" sz="3600" dirty="0" smtClean="0">
                <a:solidFill>
                  <a:srgbClr val="FFC000"/>
                </a:solidFill>
              </a:rPr>
              <a:t>Прялка</a:t>
            </a:r>
          </a:p>
        </p:txBody>
      </p:sp>
      <p:sp>
        <p:nvSpPr>
          <p:cNvPr id="3" name="Текст 2"/>
          <p:cNvSpPr>
            <a:spLocks noGrp="1"/>
          </p:cNvSpPr>
          <p:nvPr>
            <p:ph type="body" sz="half" idx="2"/>
          </p:nvPr>
        </p:nvSpPr>
        <p:spPr/>
        <p:txBody>
          <a:bodyPr/>
          <a:lstStyle/>
          <a:p>
            <a:pPr eaLnBrk="1" hangingPunct="1">
              <a:defRPr/>
            </a:pPr>
            <a:r>
              <a:rPr lang="ru-RU" sz="1800" dirty="0" smtClean="0">
                <a:effectLst/>
              </a:rPr>
              <a:t>Прялка сопровождала девушку от рождения до замужества. Личную, подписанную прялку не давали взаймы, иначе, как считалось, будет пожар или погибнут пчелы. На Русском Севере парень, написавший на прялке девушки свое имя, обязан был на ней жениться. Обычно жених дарил девушке новую, сделанную и украшенную своими руками прялку.</a:t>
            </a:r>
            <a:endParaRPr lang="ru-RU" sz="1800" dirty="0" smtClean="0"/>
          </a:p>
        </p:txBody>
      </p:sp>
      <p:pic>
        <p:nvPicPr>
          <p:cNvPr id="20484" name="Picture 5"/>
          <p:cNvPicPr>
            <a:picLocks noChangeAspect="1" noChangeArrowheads="1"/>
          </p:cNvPicPr>
          <p:nvPr/>
        </p:nvPicPr>
        <p:blipFill>
          <a:blip r:embed="rId2" cstate="email"/>
          <a:srcRect/>
          <a:stretch>
            <a:fillRect/>
          </a:stretch>
        </p:blipFill>
        <p:spPr bwMode="auto">
          <a:xfrm>
            <a:off x="4495800" y="438150"/>
            <a:ext cx="4010025" cy="3238500"/>
          </a:xfrm>
          <a:prstGeom prst="rect">
            <a:avLst/>
          </a:prstGeom>
          <a:noFill/>
          <a:ln w="57150">
            <a:solidFill>
              <a:srgbClr val="FFC000"/>
            </a:solidFill>
            <a:miter lim="800000"/>
            <a:headEnd/>
            <a:tailEnd/>
          </a:ln>
        </p:spPr>
      </p:pic>
      <p:pic>
        <p:nvPicPr>
          <p:cNvPr id="20485" name="Picture 6"/>
          <p:cNvPicPr>
            <a:picLocks noChangeAspect="1" noChangeArrowheads="1"/>
          </p:cNvPicPr>
          <p:nvPr/>
        </p:nvPicPr>
        <p:blipFill>
          <a:blip r:embed="rId3" cstate="email"/>
          <a:srcRect/>
          <a:stretch>
            <a:fillRect/>
          </a:stretch>
        </p:blipFill>
        <p:spPr bwMode="auto">
          <a:xfrm>
            <a:off x="5638800" y="4191000"/>
            <a:ext cx="2867025" cy="2152650"/>
          </a:xfrm>
          <a:prstGeom prst="rect">
            <a:avLst/>
          </a:prstGeom>
          <a:noFill/>
          <a:ln w="57150">
            <a:solidFill>
              <a:srgbClr val="FFC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Лоскутное одеяло</a:t>
            </a:r>
          </a:p>
        </p:txBody>
      </p:sp>
      <p:pic>
        <p:nvPicPr>
          <p:cNvPr id="21507" name="Picture 2" descr="N2 midnight sun.jpg">
            <a:hlinkClick r:id="rId2"/>
          </p:cNvPr>
          <p:cNvPicPr>
            <a:picLocks noGrp="1" noChangeAspect="1" noChangeArrowheads="1"/>
          </p:cNvPicPr>
          <p:nvPr>
            <p:ph idx="1"/>
          </p:nvPr>
        </p:nvPicPr>
        <p:blipFill>
          <a:blip r:embed="rId3" cstate="email"/>
          <a:srcRect/>
          <a:stretch>
            <a:fillRect/>
          </a:stretch>
        </p:blipFill>
        <p:spPr>
          <a:xfrm>
            <a:off x="2971800" y="3657600"/>
            <a:ext cx="2882900" cy="2743200"/>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rPr>
              <a:t>Шитьё из  лоскутов получило широкое распространение во второй половине XIX века с   появлением в продаже заграничного ситца.</a:t>
            </a:r>
          </a:p>
          <a:p>
            <a:pPr eaLnBrk="1" hangingPunct="1">
              <a:defRPr/>
            </a:pPr>
            <a:r>
              <a:rPr lang="ru-RU" sz="1800" dirty="0" smtClean="0">
                <a:effectLst/>
              </a:rPr>
              <a:t>К ткани во все времена относились очень бережно, каждый лоскуток у  умелой хозяйки шел в дело.</a:t>
            </a:r>
            <a:r>
              <a:rPr lang="ru-RU" sz="1800" b="1" dirty="0" smtClean="0">
                <a:effectLst/>
              </a:rPr>
              <a:t> </a:t>
            </a:r>
            <a:endParaRPr lang="ru-RU" sz="1800" dirty="0" smtClean="0"/>
          </a:p>
        </p:txBody>
      </p:sp>
      <p:pic>
        <p:nvPicPr>
          <p:cNvPr id="21509" name="Picture 6"/>
          <p:cNvPicPr>
            <a:picLocks noChangeAspect="1" noChangeArrowheads="1"/>
          </p:cNvPicPr>
          <p:nvPr/>
        </p:nvPicPr>
        <p:blipFill>
          <a:blip r:embed="rId4" cstate="email"/>
          <a:srcRect/>
          <a:stretch>
            <a:fillRect/>
          </a:stretch>
        </p:blipFill>
        <p:spPr bwMode="auto">
          <a:xfrm>
            <a:off x="5105400" y="779463"/>
            <a:ext cx="3352800" cy="3119437"/>
          </a:xfrm>
          <a:prstGeom prst="rect">
            <a:avLst/>
          </a:prstGeom>
          <a:noFill/>
          <a:ln w="57150">
            <a:solidFill>
              <a:srgbClr val="FFC000"/>
            </a:solidFill>
            <a:miter lim="800000"/>
            <a:headEnd/>
            <a:tailEnd/>
          </a:ln>
        </p:spPr>
      </p:pic>
      <p:sp>
        <p:nvSpPr>
          <p:cNvPr id="21510" name="Прямоугольник 3"/>
          <p:cNvSpPr>
            <a:spLocks noChangeArrowheads="1"/>
          </p:cNvSpPr>
          <p:nvPr/>
        </p:nvSpPr>
        <p:spPr bwMode="auto">
          <a:xfrm>
            <a:off x="6019800" y="4038600"/>
            <a:ext cx="2438400" cy="646113"/>
          </a:xfrm>
          <a:prstGeom prst="rect">
            <a:avLst/>
          </a:prstGeom>
          <a:noFill/>
          <a:ln w="9525">
            <a:noFill/>
            <a:miter lim="800000"/>
            <a:headEnd/>
            <a:tailEnd/>
          </a:ln>
        </p:spPr>
        <p:txBody>
          <a:bodyPr>
            <a:spAutoFit/>
          </a:bodyPr>
          <a:lstStyle/>
          <a:p>
            <a:r>
              <a:rPr lang="ru-RU" sz="1200"/>
              <a:t>Свадебное лоскутное одеяло "Сказочный цветок", автор Лобанова Татьяна, г. Иваново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eaLnBrk="1" hangingPunct="1">
              <a:defRPr/>
            </a:pPr>
            <a:r>
              <a:rPr lang="ru-RU" sz="3600" dirty="0" smtClean="0">
                <a:solidFill>
                  <a:srgbClr val="FFC000"/>
                </a:solidFill>
              </a:rPr>
              <a:t>Бисер</a:t>
            </a:r>
          </a:p>
        </p:txBody>
      </p:sp>
      <p:pic>
        <p:nvPicPr>
          <p:cNvPr id="4099" name="Picture 2"/>
          <p:cNvPicPr>
            <a:picLocks noGrp="1" noChangeAspect="1" noChangeArrowheads="1"/>
          </p:cNvPicPr>
          <p:nvPr>
            <p:ph idx="1"/>
          </p:nvPr>
        </p:nvPicPr>
        <p:blipFill>
          <a:blip r:embed="rId2" cstate="email"/>
          <a:srcRect/>
          <a:stretch>
            <a:fillRect/>
          </a:stretch>
        </p:blipFill>
        <p:spPr>
          <a:xfrm>
            <a:off x="5181600" y="457200"/>
            <a:ext cx="3282950" cy="3351213"/>
          </a:xfrm>
          <a:noFill/>
          <a:ln w="57150">
            <a:solidFill>
              <a:srgbClr val="FFC000"/>
            </a:solidFill>
            <a:miter lim="800000"/>
            <a:headEnd/>
            <a:tailEnd/>
          </a:ln>
        </p:spPr>
      </p:pic>
      <p:sp>
        <p:nvSpPr>
          <p:cNvPr id="5" name="Текст 4"/>
          <p:cNvSpPr>
            <a:spLocks noGrp="1"/>
          </p:cNvSpPr>
          <p:nvPr>
            <p:ph type="body" sz="half" idx="2"/>
          </p:nvPr>
        </p:nvSpPr>
        <p:spPr/>
        <p:txBody>
          <a:bodyPr/>
          <a:lstStyle/>
          <a:p>
            <a:pPr eaLnBrk="1" hangingPunct="1">
              <a:defRPr/>
            </a:pPr>
            <a:r>
              <a:rPr lang="ru-RU" sz="1800" dirty="0" smtClean="0">
                <a:effectLst/>
              </a:rPr>
              <a:t>Существует легенда о появлении бисера … Кусочки слюды, попавшие в костер бедуинов-кочевников, превратились в мелкие, прозрачные капли. </a:t>
            </a:r>
          </a:p>
          <a:p>
            <a:pPr eaLnBrk="1" hangingPunct="1">
              <a:defRPr/>
            </a:pPr>
            <a:r>
              <a:rPr lang="ru-RU" sz="1800" dirty="0" smtClean="0">
                <a:effectLst/>
              </a:rPr>
              <a:t> В 1754 году была открыта фабрика по производству бисера, стекляруса, стекла для мозаики. Особые старания приложил</a:t>
            </a:r>
          </a:p>
          <a:p>
            <a:pPr eaLnBrk="1" hangingPunct="1">
              <a:defRPr/>
            </a:pPr>
            <a:r>
              <a:rPr lang="ru-RU" sz="1800" dirty="0" smtClean="0">
                <a:effectLst/>
              </a:rPr>
              <a:t>           М.В. Ломоносов. </a:t>
            </a:r>
            <a:endParaRPr lang="ru-RU" sz="1800" dirty="0" smtClean="0"/>
          </a:p>
        </p:txBody>
      </p:sp>
      <p:pic>
        <p:nvPicPr>
          <p:cNvPr id="4101" name="Picture 3"/>
          <p:cNvPicPr>
            <a:picLocks noChangeAspect="1" noChangeArrowheads="1"/>
          </p:cNvPicPr>
          <p:nvPr/>
        </p:nvPicPr>
        <p:blipFill>
          <a:blip r:embed="rId3" cstate="email"/>
          <a:srcRect/>
          <a:stretch>
            <a:fillRect/>
          </a:stretch>
        </p:blipFill>
        <p:spPr bwMode="auto">
          <a:xfrm>
            <a:off x="3581400" y="3984625"/>
            <a:ext cx="3398838" cy="2536825"/>
          </a:xfrm>
          <a:prstGeom prst="rect">
            <a:avLst/>
          </a:prstGeom>
          <a:noFill/>
          <a:ln w="57150">
            <a:solidFill>
              <a:srgbClr val="FFC000"/>
            </a:solid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eaLnBrk="1" hangingPunct="1">
              <a:defRPr/>
            </a:pPr>
            <a:r>
              <a:rPr lang="ru-RU" sz="3600" dirty="0" err="1">
                <a:solidFill>
                  <a:srgbClr val="FFC000"/>
                </a:solidFill>
              </a:rPr>
              <a:t>К</a:t>
            </a:r>
            <a:r>
              <a:rPr lang="ru-RU" sz="3600" dirty="0" err="1" smtClean="0">
                <a:solidFill>
                  <a:srgbClr val="FFC000"/>
                </a:solidFill>
              </a:rPr>
              <a:t>осник</a:t>
            </a:r>
            <a:endParaRPr lang="ru-RU" sz="3600" dirty="0" smtClean="0">
              <a:solidFill>
                <a:srgbClr val="FFC000"/>
              </a:solidFill>
            </a:endParaRPr>
          </a:p>
        </p:txBody>
      </p:sp>
      <p:sp>
        <p:nvSpPr>
          <p:cNvPr id="10" name="Текст 9"/>
          <p:cNvSpPr>
            <a:spLocks noGrp="1"/>
          </p:cNvSpPr>
          <p:nvPr>
            <p:ph type="body" sz="half" idx="2"/>
          </p:nvPr>
        </p:nvSpPr>
        <p:spPr/>
        <p:txBody>
          <a:bodyPr/>
          <a:lstStyle/>
          <a:p>
            <a:pPr eaLnBrk="1" hangingPunct="1">
              <a:defRPr/>
            </a:pPr>
            <a:r>
              <a:rPr lang="ru-RU" sz="1800" dirty="0" err="1">
                <a:effectLst/>
              </a:rPr>
              <a:t>Накосник</a:t>
            </a:r>
            <a:r>
              <a:rPr lang="ru-RU" sz="1800" dirty="0">
                <a:effectLst/>
              </a:rPr>
              <a:t> (</a:t>
            </a:r>
            <a:r>
              <a:rPr lang="ru-RU" sz="1800" dirty="0" err="1">
                <a:effectLst/>
              </a:rPr>
              <a:t>косник</a:t>
            </a:r>
            <a:r>
              <a:rPr lang="ru-RU" sz="1800" dirty="0">
                <a:effectLst/>
              </a:rPr>
              <a:t>) - в XV-XVII веках в России украшение кос с помощью кусочка бересты или кожи, обтянутых дорогой тканью.</a:t>
            </a:r>
          </a:p>
          <a:p>
            <a:pPr eaLnBrk="1" hangingPunct="1">
              <a:defRPr/>
            </a:pPr>
            <a:r>
              <a:rPr lang="ru-RU" sz="1800" dirty="0" smtClean="0">
                <a:effectLst/>
              </a:rPr>
              <a:t> </a:t>
            </a:r>
            <a:r>
              <a:rPr lang="ru-RU" sz="1800" dirty="0">
                <a:effectLst/>
              </a:rPr>
              <a:t>Вид женского аксессуара для украшения девичьей косы и несущий функцию оберега девичьей чистоты, нравственного и физического здоровья невесты.</a:t>
            </a:r>
          </a:p>
          <a:p>
            <a:pPr eaLnBrk="1" hangingPunct="1">
              <a:defRPr/>
            </a:pPr>
            <a:endParaRPr lang="ru-RU" sz="1800" dirty="0" smtClean="0"/>
          </a:p>
        </p:txBody>
      </p:sp>
      <p:pic>
        <p:nvPicPr>
          <p:cNvPr id="22532" name="Picture 7" descr="GIM_3 (600x607, 109Kb)">
            <a:hlinkClick r:id="rId2"/>
          </p:cNvPr>
          <p:cNvPicPr>
            <a:picLocks noChangeAspect="1" noChangeArrowheads="1"/>
          </p:cNvPicPr>
          <p:nvPr/>
        </p:nvPicPr>
        <p:blipFill>
          <a:blip r:embed="rId3" cstate="email"/>
          <a:srcRect/>
          <a:stretch>
            <a:fillRect/>
          </a:stretch>
        </p:blipFill>
        <p:spPr bwMode="auto">
          <a:xfrm>
            <a:off x="4191000" y="3657600"/>
            <a:ext cx="3048000" cy="2805113"/>
          </a:xfrm>
          <a:prstGeom prst="rect">
            <a:avLst/>
          </a:prstGeom>
          <a:noFill/>
          <a:ln w="57150">
            <a:solidFill>
              <a:schemeClr val="hlink"/>
            </a:solidFill>
            <a:miter lim="800000"/>
            <a:headEnd/>
            <a:tailEnd/>
          </a:ln>
          <a:effectLst/>
        </p:spPr>
      </p:pic>
      <p:pic>
        <p:nvPicPr>
          <p:cNvPr id="22533" name="Picture 7"/>
          <p:cNvPicPr>
            <a:picLocks noChangeAspect="1" noChangeArrowheads="1"/>
          </p:cNvPicPr>
          <p:nvPr/>
        </p:nvPicPr>
        <p:blipFill>
          <a:blip r:embed="rId4" cstate="email"/>
          <a:srcRect/>
          <a:stretch>
            <a:fillRect/>
          </a:stretch>
        </p:blipFill>
        <p:spPr bwMode="auto">
          <a:xfrm>
            <a:off x="5562600" y="434975"/>
            <a:ext cx="2895600" cy="2754313"/>
          </a:xfrm>
          <a:prstGeom prst="rect">
            <a:avLst/>
          </a:prstGeom>
          <a:noFill/>
          <a:ln w="57150">
            <a:solidFill>
              <a:srgbClr val="FFC000"/>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ru-RU" sz="4000" b="1" dirty="0" smtClean="0">
                <a:solidFill>
                  <a:srgbClr val="FFC000"/>
                </a:solidFill>
                <a:effectLst/>
              </a:rPr>
              <a:t>«Край северный»</a:t>
            </a:r>
            <a:r>
              <a:rPr lang="ru-RU" sz="4000" dirty="0" smtClean="0">
                <a:solidFill>
                  <a:srgbClr val="FFC000"/>
                </a:solidFill>
                <a:effectLst/>
              </a:rPr>
              <a:t/>
            </a:r>
            <a:br>
              <a:rPr lang="ru-RU" sz="4000" dirty="0" smtClean="0">
                <a:solidFill>
                  <a:srgbClr val="FFC000"/>
                </a:solidFill>
                <a:effectLst/>
              </a:rPr>
            </a:br>
            <a:endParaRPr lang="ru-RU" sz="4000" dirty="0" smtClean="0">
              <a:solidFill>
                <a:srgbClr val="FFC000"/>
              </a:solidFill>
            </a:endParaRPr>
          </a:p>
        </p:txBody>
      </p:sp>
      <p:sp>
        <p:nvSpPr>
          <p:cNvPr id="4" name="Подзаголовок 3"/>
          <p:cNvSpPr>
            <a:spLocks noGrp="1"/>
          </p:cNvSpPr>
          <p:nvPr>
            <p:ph type="subTitle"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4400" b="1" dirty="0" smtClean="0">
                <a:solidFill>
                  <a:srgbClr val="FFC000"/>
                </a:solidFill>
                <a:effectLst/>
                <a:ea typeface="+mj-ea"/>
                <a:cs typeface="+mj-cs"/>
              </a:rPr>
              <a:t>IV</a:t>
            </a:r>
            <a:r>
              <a:rPr lang="ru-RU" sz="4400" b="1" dirty="0" smtClean="0">
                <a:solidFill>
                  <a:srgbClr val="FFC000"/>
                </a:solidFill>
                <a:effectLst/>
                <a:ea typeface="+mj-ea"/>
                <a:cs typeface="+mj-cs"/>
              </a:rPr>
              <a:t> </a:t>
            </a:r>
            <a:r>
              <a:rPr lang="ru-RU" sz="4400" b="1" dirty="0">
                <a:solidFill>
                  <a:srgbClr val="FFC000"/>
                </a:solidFill>
                <a:effectLst/>
                <a:ea typeface="+mj-ea"/>
                <a:cs typeface="+mj-cs"/>
              </a:rPr>
              <a:t>тур</a:t>
            </a:r>
            <a:endParaRPr lang="ru-RU" dirty="0" smtClean="0">
              <a:solidFill>
                <a:srgbClr val="FFC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effectLst/>
              </a:rPr>
              <a:t>Чорон</a:t>
            </a:r>
            <a:endParaRPr lang="ru-RU" sz="3600" dirty="0" smtClean="0">
              <a:solidFill>
                <a:srgbClr val="FFC000"/>
              </a:solidFill>
            </a:endParaRPr>
          </a:p>
        </p:txBody>
      </p:sp>
      <p:sp>
        <p:nvSpPr>
          <p:cNvPr id="18434" name="Rectangle 2"/>
          <p:cNvSpPr>
            <a:spLocks noGrp="1" noChangeArrowheads="1"/>
          </p:cNvSpPr>
          <p:nvPr>
            <p:ph type="body" sz="half" idx="2"/>
          </p:nvPr>
        </p:nvSpPr>
        <p:spPr>
          <a:xfrm>
            <a:off x="533400" y="1447800"/>
            <a:ext cx="3008313" cy="4691063"/>
          </a:xfrm>
        </p:spPr>
        <p:txBody>
          <a:bodyPr/>
          <a:lstStyle/>
          <a:p>
            <a:pPr eaLnBrk="1" hangingPunct="1">
              <a:lnSpc>
                <a:spcPct val="90000"/>
              </a:lnSpc>
              <a:defRPr/>
            </a:pPr>
            <a:endParaRPr lang="ru-RU" sz="900" dirty="0" smtClean="0"/>
          </a:p>
          <a:p>
            <a:pPr eaLnBrk="1" hangingPunct="1">
              <a:lnSpc>
                <a:spcPct val="90000"/>
              </a:lnSpc>
              <a:defRPr/>
            </a:pPr>
            <a:r>
              <a:rPr lang="ru-RU" sz="1800" dirty="0" smtClean="0">
                <a:effectLst/>
              </a:rPr>
              <a:t>Традиционный якутский сосуд из дерева или кости, украшенный резьбой</a:t>
            </a:r>
            <a:r>
              <a:rPr lang="ru-RU" sz="1800" b="1" dirty="0" smtClean="0">
                <a:effectLst/>
              </a:rPr>
              <a:t>.</a:t>
            </a:r>
            <a:endParaRPr lang="ru-RU" sz="1800" dirty="0" smtClean="0"/>
          </a:p>
        </p:txBody>
      </p:sp>
      <p:pic>
        <p:nvPicPr>
          <p:cNvPr id="24580" name="Picture 4" descr="ornament-2"/>
          <p:cNvPicPr>
            <a:picLocks noChangeAspect="1" noChangeArrowheads="1"/>
          </p:cNvPicPr>
          <p:nvPr/>
        </p:nvPicPr>
        <p:blipFill>
          <a:blip r:embed="rId2" cstate="email"/>
          <a:srcRect/>
          <a:stretch>
            <a:fillRect/>
          </a:stretch>
        </p:blipFill>
        <p:spPr bwMode="auto">
          <a:xfrm>
            <a:off x="3200400" y="2514600"/>
            <a:ext cx="2209800" cy="3905250"/>
          </a:xfrm>
          <a:prstGeom prst="rect">
            <a:avLst/>
          </a:prstGeom>
          <a:noFill/>
          <a:ln w="57150">
            <a:solidFill>
              <a:schemeClr val="hlink"/>
            </a:solidFill>
            <a:miter lim="800000"/>
            <a:headEnd/>
            <a:tailEnd/>
          </a:ln>
        </p:spPr>
      </p:pic>
      <p:pic>
        <p:nvPicPr>
          <p:cNvPr id="24581" name="Picture 7"/>
          <p:cNvPicPr>
            <a:picLocks noChangeAspect="1" noChangeArrowheads="1"/>
          </p:cNvPicPr>
          <p:nvPr/>
        </p:nvPicPr>
        <p:blipFill>
          <a:blip r:embed="rId3" cstate="email"/>
          <a:srcRect/>
          <a:stretch>
            <a:fillRect/>
          </a:stretch>
        </p:blipFill>
        <p:spPr bwMode="auto">
          <a:xfrm>
            <a:off x="5880100" y="457200"/>
            <a:ext cx="2514600" cy="3492500"/>
          </a:xfrm>
          <a:prstGeom prst="rect">
            <a:avLst/>
          </a:prstGeom>
          <a:noFill/>
          <a:ln w="57150">
            <a:solidFill>
              <a:srgbClr val="FFC000"/>
            </a:solidFill>
            <a:miter lim="800000"/>
            <a:headEnd/>
            <a:tailEnd/>
          </a:ln>
          <a:effectLst/>
        </p:spPr>
      </p:pic>
      <p:sp>
        <p:nvSpPr>
          <p:cNvPr id="24582" name="Прямоугольник 4"/>
          <p:cNvSpPr>
            <a:spLocks noChangeArrowheads="1"/>
          </p:cNvSpPr>
          <p:nvPr/>
        </p:nvSpPr>
        <p:spPr bwMode="auto">
          <a:xfrm>
            <a:off x="5915025" y="4114800"/>
            <a:ext cx="2514600" cy="461963"/>
          </a:xfrm>
          <a:prstGeom prst="rect">
            <a:avLst/>
          </a:prstGeom>
          <a:noFill/>
          <a:ln w="9525">
            <a:noFill/>
            <a:miter lim="800000"/>
            <a:headEnd/>
            <a:tailEnd/>
          </a:ln>
        </p:spPr>
        <p:txBody>
          <a:bodyPr>
            <a:spAutoFit/>
          </a:bodyPr>
          <a:lstStyle/>
          <a:p>
            <a:r>
              <a:rPr lang="ru-RU" sz="1200"/>
              <a:t>Бурцев М. Н. Чорон треногий. Дерево, резьба.</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Серебро</a:t>
            </a:r>
          </a:p>
        </p:txBody>
      </p:sp>
      <p:pic>
        <p:nvPicPr>
          <p:cNvPr id="25603" name="Picture 2" descr="Серьги с подвесками. Серебро, чернь, позолота.XIX в. II - половина. Женское нагрудное украшение."/>
          <p:cNvPicPr>
            <a:picLocks noGrp="1" noChangeAspect="1" noChangeArrowheads="1"/>
          </p:cNvPicPr>
          <p:nvPr>
            <p:ph idx="1"/>
          </p:nvPr>
        </p:nvPicPr>
        <p:blipFill>
          <a:blip r:embed="rId2" cstate="email"/>
          <a:srcRect/>
          <a:stretch>
            <a:fillRect/>
          </a:stretch>
        </p:blipFill>
        <p:spPr>
          <a:xfrm>
            <a:off x="3657600" y="1371600"/>
            <a:ext cx="2114550" cy="1981200"/>
          </a:xfrm>
          <a:noFill/>
          <a:ln w="57150">
            <a:solidFill>
              <a:schemeClr val="hlink"/>
            </a:solidFill>
            <a:miter lim="800000"/>
            <a:headEnd/>
            <a:tailEnd/>
          </a:ln>
        </p:spPr>
      </p:pic>
      <p:sp>
        <p:nvSpPr>
          <p:cNvPr id="3" name="Текст 2"/>
          <p:cNvSpPr>
            <a:spLocks noGrp="1"/>
          </p:cNvSpPr>
          <p:nvPr>
            <p:ph type="body" sz="half" idx="2"/>
          </p:nvPr>
        </p:nvSpPr>
        <p:spPr/>
        <p:txBody>
          <a:bodyPr/>
          <a:lstStyle/>
          <a:p>
            <a:pPr eaLnBrk="1" hangingPunct="1">
              <a:defRPr/>
            </a:pPr>
            <a:r>
              <a:rPr lang="ru-RU" sz="1800" dirty="0" smtClean="0">
                <a:effectLst/>
              </a:rPr>
              <a:t>Якутские кузнецы-ювелиры ценили этот металл с оттенком голубизны за его замечательные свойства: легко поддавался ковке, чеканке, резьбе, гравировке и вместе с тем был довольно твердым и весомым</a:t>
            </a:r>
            <a:r>
              <a:rPr lang="ru-RU" sz="1800" b="1" dirty="0" smtClean="0">
                <a:effectLst/>
              </a:rPr>
              <a:t>. </a:t>
            </a:r>
            <a:endParaRPr lang="ru-RU" sz="1800" dirty="0" smtClean="0"/>
          </a:p>
        </p:txBody>
      </p:sp>
      <p:pic>
        <p:nvPicPr>
          <p:cNvPr id="25605" name="Picture 3" descr="Илин кэлин кэбиhэр. Серебро, ковка, чеканка, гравировка. XIX в. Женское нагрудное украшение."/>
          <p:cNvPicPr>
            <a:picLocks noChangeAspect="1" noChangeArrowheads="1"/>
          </p:cNvPicPr>
          <p:nvPr>
            <p:ph sz="quarter" idx="4294967295"/>
          </p:nvPr>
        </p:nvPicPr>
        <p:blipFill>
          <a:blip r:embed="rId3" cstate="email"/>
          <a:srcRect/>
          <a:stretch>
            <a:fillRect/>
          </a:stretch>
        </p:blipFill>
        <p:spPr>
          <a:xfrm>
            <a:off x="6172200" y="381000"/>
            <a:ext cx="2286000" cy="2827338"/>
          </a:xfrm>
          <a:noFill/>
          <a:ln w="57150">
            <a:solidFill>
              <a:schemeClr val="hlink"/>
            </a:solidFill>
            <a:miter lim="800000"/>
            <a:headEnd/>
            <a:tailEnd/>
          </a:ln>
        </p:spPr>
      </p:pic>
      <p:pic>
        <p:nvPicPr>
          <p:cNvPr id="25606" name="Picture 4" descr="ornament-3"/>
          <p:cNvPicPr>
            <a:picLocks noChangeAspect="1" noChangeArrowheads="1"/>
          </p:cNvPicPr>
          <p:nvPr/>
        </p:nvPicPr>
        <p:blipFill>
          <a:blip r:embed="rId4" cstate="email"/>
          <a:srcRect/>
          <a:stretch>
            <a:fillRect/>
          </a:stretch>
        </p:blipFill>
        <p:spPr bwMode="auto">
          <a:xfrm>
            <a:off x="5181600" y="3549650"/>
            <a:ext cx="3324225" cy="2867025"/>
          </a:xfrm>
          <a:prstGeom prst="rect">
            <a:avLst/>
          </a:prstGeom>
          <a:noFill/>
          <a:ln w="57150">
            <a:solidFill>
              <a:schemeClr val="hlink"/>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3008313" cy="2209800"/>
          </a:xfrm>
        </p:spPr>
        <p:txBody>
          <a:bodyPr/>
          <a:lstStyle/>
          <a:p>
            <a:pPr eaLnBrk="1" hangingPunct="1">
              <a:defRPr/>
            </a:pPr>
            <a:r>
              <a:rPr lang="ru-RU" sz="3600" dirty="0" smtClean="0">
                <a:solidFill>
                  <a:srgbClr val="FFC000"/>
                </a:solidFill>
                <a:effectLst/>
              </a:rPr>
              <a:t>Бивень мамонта, резьба по кости</a:t>
            </a:r>
            <a:endParaRPr lang="ru-RU" sz="3600" dirty="0" smtClean="0">
              <a:solidFill>
                <a:srgbClr val="FFC000"/>
              </a:solidFill>
            </a:endParaRPr>
          </a:p>
        </p:txBody>
      </p:sp>
      <p:pic>
        <p:nvPicPr>
          <p:cNvPr id="26627" name="Picture 2" descr="С.Н.Пестерев. Школьники Севера. 1967."/>
          <p:cNvPicPr>
            <a:picLocks noGrp="1" noChangeAspect="1" noChangeArrowheads="1"/>
          </p:cNvPicPr>
          <p:nvPr>
            <p:ph idx="1"/>
          </p:nvPr>
        </p:nvPicPr>
        <p:blipFill>
          <a:blip r:embed="rId2" cstate="email"/>
          <a:srcRect/>
          <a:stretch>
            <a:fillRect/>
          </a:stretch>
        </p:blipFill>
        <p:spPr>
          <a:xfrm>
            <a:off x="2794000" y="4286250"/>
            <a:ext cx="2174875" cy="1600200"/>
          </a:xfrm>
          <a:noFill/>
          <a:ln w="57150">
            <a:solidFill>
              <a:schemeClr val="hlink"/>
            </a:solidFill>
            <a:miter lim="800000"/>
            <a:headEnd/>
            <a:tailEnd/>
          </a:ln>
        </p:spPr>
      </p:pic>
      <p:sp>
        <p:nvSpPr>
          <p:cNvPr id="3" name="Текст 2"/>
          <p:cNvSpPr>
            <a:spLocks noGrp="1"/>
          </p:cNvSpPr>
          <p:nvPr>
            <p:ph type="body" sz="half" idx="2"/>
          </p:nvPr>
        </p:nvSpPr>
        <p:spPr>
          <a:xfrm>
            <a:off x="457200" y="2362200"/>
            <a:ext cx="3008313" cy="3763963"/>
          </a:xfrm>
        </p:spPr>
        <p:txBody>
          <a:bodyPr/>
          <a:lstStyle/>
          <a:p>
            <a:pPr eaLnBrk="1" hangingPunct="1">
              <a:defRPr/>
            </a:pPr>
            <a:r>
              <a:rPr lang="ru-RU" sz="1800" dirty="0" smtClean="0">
                <a:effectLst/>
              </a:rPr>
              <a:t>С глубокой древности сохранились предметы быта, календари, наконечники стрел из этого прочного, красивого материала, который называли «голубой костью». </a:t>
            </a:r>
            <a:endParaRPr lang="ru-RU" sz="1800" dirty="0" smtClean="0"/>
          </a:p>
        </p:txBody>
      </p:sp>
      <p:pic>
        <p:nvPicPr>
          <p:cNvPr id="26629" name="Picture 4" descr="ornament-5"/>
          <p:cNvPicPr>
            <a:picLocks noChangeAspect="1" noChangeArrowheads="1"/>
          </p:cNvPicPr>
          <p:nvPr/>
        </p:nvPicPr>
        <p:blipFill>
          <a:blip r:embed="rId3" cstate="email"/>
          <a:srcRect/>
          <a:stretch>
            <a:fillRect/>
          </a:stretch>
        </p:blipFill>
        <p:spPr bwMode="auto">
          <a:xfrm>
            <a:off x="5257800" y="3200400"/>
            <a:ext cx="3324225" cy="2686050"/>
          </a:xfrm>
          <a:prstGeom prst="rect">
            <a:avLst/>
          </a:prstGeom>
          <a:noFill/>
          <a:ln w="57150">
            <a:solidFill>
              <a:schemeClr val="hlink"/>
            </a:solidFill>
            <a:miter lim="800000"/>
            <a:headEnd/>
            <a:tailEnd/>
          </a:ln>
        </p:spPr>
      </p:pic>
      <p:pic>
        <p:nvPicPr>
          <p:cNvPr id="26630" name="Picture 7"/>
          <p:cNvPicPr>
            <a:picLocks noChangeAspect="1" noChangeArrowheads="1"/>
          </p:cNvPicPr>
          <p:nvPr/>
        </p:nvPicPr>
        <p:blipFill>
          <a:blip r:embed="rId4" cstate="email"/>
          <a:srcRect/>
          <a:stretch>
            <a:fillRect/>
          </a:stretch>
        </p:blipFill>
        <p:spPr bwMode="auto">
          <a:xfrm>
            <a:off x="3500438" y="722313"/>
            <a:ext cx="5057775" cy="2249487"/>
          </a:xfrm>
          <a:prstGeom prst="rect">
            <a:avLst/>
          </a:prstGeom>
          <a:noFill/>
          <a:ln w="57150">
            <a:solidFill>
              <a:srgbClr val="FFC000"/>
            </a:solidFill>
            <a:miter lim="800000"/>
            <a:headEnd/>
            <a:tailEnd/>
          </a:ln>
          <a:effectLst/>
        </p:spPr>
      </p:pic>
      <p:sp>
        <p:nvSpPr>
          <p:cNvPr id="26631" name="Прямоугольник 3"/>
          <p:cNvSpPr>
            <a:spLocks noChangeArrowheads="1"/>
          </p:cNvSpPr>
          <p:nvPr/>
        </p:nvSpPr>
        <p:spPr bwMode="auto">
          <a:xfrm>
            <a:off x="3881438" y="76200"/>
            <a:ext cx="4572000" cy="646113"/>
          </a:xfrm>
          <a:prstGeom prst="rect">
            <a:avLst/>
          </a:prstGeom>
          <a:noFill/>
          <a:ln w="9525">
            <a:noFill/>
            <a:miter lim="800000"/>
            <a:headEnd/>
            <a:tailEnd/>
          </a:ln>
        </p:spPr>
        <p:txBody>
          <a:bodyPr>
            <a:spAutoFit/>
          </a:bodyPr>
          <a:lstStyle/>
          <a:p>
            <a:r>
              <a:rPr lang="ru-RU" sz="1200"/>
              <a:t>Родионов Г. Н. 1945 Рельеф из серии «Олонхо Ньургун Боотур Стремительный». 2007 Бивень мамонта, дерево, рельефная резьба. 16х55х9</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457200" y="273050"/>
            <a:ext cx="3008313" cy="1784350"/>
          </a:xfrm>
        </p:spPr>
        <p:txBody>
          <a:bodyPr/>
          <a:lstStyle/>
          <a:p>
            <a:pPr eaLnBrk="1" hangingPunct="1">
              <a:defRPr/>
            </a:pPr>
            <a:r>
              <a:rPr lang="ru-RU" sz="3600" dirty="0" smtClean="0">
                <a:solidFill>
                  <a:srgbClr val="FFC000"/>
                </a:solidFill>
              </a:rPr>
              <a:t>Конское убранство, </a:t>
            </a:r>
            <a:br>
              <a:rPr lang="ru-RU" sz="3600" dirty="0" smtClean="0">
                <a:solidFill>
                  <a:srgbClr val="FFC000"/>
                </a:solidFill>
              </a:rPr>
            </a:br>
            <a:r>
              <a:rPr lang="ru-RU" sz="3600" dirty="0" smtClean="0">
                <a:solidFill>
                  <a:srgbClr val="FFC000"/>
                </a:solidFill>
              </a:rPr>
              <a:t>чепрак</a:t>
            </a:r>
          </a:p>
        </p:txBody>
      </p:sp>
      <p:sp>
        <p:nvSpPr>
          <p:cNvPr id="27651" name="Прямоугольник 12"/>
          <p:cNvSpPr>
            <a:spLocks noChangeArrowheads="1"/>
          </p:cNvSpPr>
          <p:nvPr/>
        </p:nvSpPr>
        <p:spPr bwMode="auto">
          <a:xfrm>
            <a:off x="533400" y="2133600"/>
            <a:ext cx="2819400" cy="2308225"/>
          </a:xfrm>
          <a:prstGeom prst="rect">
            <a:avLst/>
          </a:prstGeom>
          <a:noFill/>
          <a:ln w="9525">
            <a:noFill/>
            <a:miter lim="800000"/>
            <a:headEnd/>
            <a:tailEnd/>
          </a:ln>
        </p:spPr>
        <p:txBody>
          <a:bodyPr>
            <a:spAutoFit/>
          </a:bodyPr>
          <a:lstStyle/>
          <a:p>
            <a:r>
              <a:rPr lang="ru-RU"/>
              <a:t> Конь был священен у якутов, символизировал собой небо, поэтому  женщины с особым изыском украшали конское убранство (чепраки, покрывала на седла).</a:t>
            </a:r>
          </a:p>
        </p:txBody>
      </p:sp>
      <p:pic>
        <p:nvPicPr>
          <p:cNvPr id="27652" name="Picture 6"/>
          <p:cNvPicPr>
            <a:picLocks noGrp="1" noChangeAspect="1" noChangeArrowheads="1"/>
          </p:cNvPicPr>
          <p:nvPr>
            <p:ph idx="1"/>
          </p:nvPr>
        </p:nvPicPr>
        <p:blipFill>
          <a:blip r:embed="rId2" cstate="email"/>
          <a:srcRect/>
          <a:stretch>
            <a:fillRect/>
          </a:stretch>
        </p:blipFill>
        <p:spPr>
          <a:xfrm>
            <a:off x="4433888" y="838200"/>
            <a:ext cx="4114800" cy="2811463"/>
          </a:xfrm>
          <a:noFill/>
          <a:ln w="57150">
            <a:solidFill>
              <a:srgbClr val="FFC000"/>
            </a:solidFill>
            <a:miter lim="800000"/>
            <a:headEnd/>
            <a:tailEnd/>
          </a:ln>
        </p:spPr>
      </p:pic>
      <p:sp>
        <p:nvSpPr>
          <p:cNvPr id="27653" name="Прямоугольник 3"/>
          <p:cNvSpPr>
            <a:spLocks noChangeArrowheads="1"/>
          </p:cNvSpPr>
          <p:nvPr/>
        </p:nvSpPr>
        <p:spPr bwMode="auto">
          <a:xfrm>
            <a:off x="3810000" y="304800"/>
            <a:ext cx="4572000" cy="4894263"/>
          </a:xfrm>
          <a:prstGeom prst="rect">
            <a:avLst/>
          </a:prstGeom>
          <a:noFill/>
          <a:ln w="9525">
            <a:noFill/>
            <a:miter lim="800000"/>
            <a:headEnd/>
            <a:tailEnd/>
          </a:ln>
        </p:spPr>
        <p:txBody>
          <a:bodyPr>
            <a:spAutoFit/>
          </a:bodyPr>
          <a:lstStyle/>
          <a:p>
            <a:r>
              <a:rPr lang="ru-RU" sz="1200"/>
              <a:t>       Макарова В. В. 1956 Комплект конского убранства:</a:t>
            </a:r>
          </a:p>
          <a:p>
            <a:r>
              <a:rPr lang="ru-RU" sz="1200"/>
              <a:t>        чепрак, кычимы. 2006 Сукно, вышивка.</a:t>
            </a:r>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a:p>
            <a:endParaRPr lang="ru-RU" sz="1200"/>
          </a:p>
        </p:txBody>
      </p:sp>
      <p:pic>
        <p:nvPicPr>
          <p:cNvPr id="27654" name="Picture 9"/>
          <p:cNvPicPr>
            <a:picLocks noChangeAspect="1" noChangeArrowheads="1"/>
          </p:cNvPicPr>
          <p:nvPr/>
        </p:nvPicPr>
        <p:blipFill>
          <a:blip r:embed="rId3" cstate="email"/>
          <a:srcRect/>
          <a:stretch>
            <a:fillRect/>
          </a:stretch>
        </p:blipFill>
        <p:spPr bwMode="auto">
          <a:xfrm>
            <a:off x="5448300" y="3852863"/>
            <a:ext cx="3100388" cy="2808287"/>
          </a:xfrm>
          <a:prstGeom prst="rect">
            <a:avLst/>
          </a:prstGeom>
          <a:noFill/>
          <a:ln w="57150">
            <a:solidFill>
              <a:srgbClr val="FFC000"/>
            </a:solidFill>
            <a:miter lim="800000"/>
            <a:headEnd/>
            <a:tailEnd/>
          </a:ln>
          <a:effectLst/>
        </p:spPr>
      </p:pic>
      <p:sp>
        <p:nvSpPr>
          <p:cNvPr id="27655" name="Прямоугольник 4"/>
          <p:cNvSpPr>
            <a:spLocks noChangeArrowheads="1"/>
          </p:cNvSpPr>
          <p:nvPr/>
        </p:nvSpPr>
        <p:spPr bwMode="auto">
          <a:xfrm>
            <a:off x="3733800" y="5091113"/>
            <a:ext cx="1714500" cy="1570037"/>
          </a:xfrm>
          <a:prstGeom prst="rect">
            <a:avLst/>
          </a:prstGeom>
          <a:noFill/>
          <a:ln w="9525">
            <a:noFill/>
            <a:miter lim="800000"/>
            <a:headEnd/>
            <a:tailEnd/>
          </a:ln>
        </p:spPr>
        <p:txBody>
          <a:bodyPr>
            <a:spAutoFit/>
          </a:bodyPr>
          <a:lstStyle/>
          <a:p>
            <a:r>
              <a:rPr lang="ru-RU" sz="1200"/>
              <a:t>Попова З. И. 1954</a:t>
            </a:r>
          </a:p>
          <a:p>
            <a:r>
              <a:rPr lang="ru-RU" sz="1200"/>
              <a:t> Комплект конского</a:t>
            </a:r>
          </a:p>
          <a:p>
            <a:r>
              <a:rPr lang="ru-RU" sz="1200"/>
              <a:t> убранства: чепрак,</a:t>
            </a:r>
          </a:p>
          <a:p>
            <a:r>
              <a:rPr lang="ru-RU" sz="1200"/>
              <a:t> кычимы, лэпсэ.</a:t>
            </a:r>
          </a:p>
          <a:p>
            <a:r>
              <a:rPr lang="ru-RU" sz="1200"/>
              <a:t> 2009 Сукно, </a:t>
            </a:r>
          </a:p>
          <a:p>
            <a:r>
              <a:rPr lang="en-US" sz="1200"/>
              <a:t> </a:t>
            </a:r>
            <a:r>
              <a:rPr lang="ru-RU" sz="1200"/>
              <a:t>металлические</a:t>
            </a:r>
            <a:endParaRPr lang="en-US" sz="1200"/>
          </a:p>
          <a:p>
            <a:r>
              <a:rPr lang="en-US" sz="1200"/>
              <a:t> </a:t>
            </a:r>
            <a:r>
              <a:rPr lang="ru-RU" sz="1200"/>
              <a:t>бляшки,</a:t>
            </a:r>
          </a:p>
          <a:p>
            <a:r>
              <a:rPr lang="ru-RU" sz="1200"/>
              <a:t> бисер, ровдуга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708150"/>
          </a:xfrm>
        </p:spPr>
        <p:txBody>
          <a:bodyPr/>
          <a:lstStyle/>
          <a:p>
            <a:pPr>
              <a:defRPr/>
            </a:pPr>
            <a:r>
              <a:rPr lang="ru-RU" sz="3600" dirty="0" smtClean="0">
                <a:solidFill>
                  <a:srgbClr val="FFC000"/>
                </a:solidFill>
              </a:rPr>
              <a:t>Коробка для рукоделия</a:t>
            </a:r>
            <a:endParaRPr lang="ru-RU" sz="3600" dirty="0">
              <a:solidFill>
                <a:srgbClr val="FFC000"/>
              </a:solidFill>
            </a:endParaRPr>
          </a:p>
        </p:txBody>
      </p:sp>
      <p:sp>
        <p:nvSpPr>
          <p:cNvPr id="4" name="Текст 3"/>
          <p:cNvSpPr>
            <a:spLocks noGrp="1"/>
          </p:cNvSpPr>
          <p:nvPr>
            <p:ph type="body" sz="half" idx="2"/>
          </p:nvPr>
        </p:nvSpPr>
        <p:spPr>
          <a:xfrm>
            <a:off x="457200" y="2057400"/>
            <a:ext cx="3008313" cy="4068763"/>
          </a:xfrm>
        </p:spPr>
        <p:txBody>
          <a:bodyPr/>
          <a:lstStyle/>
          <a:p>
            <a:pPr>
              <a:defRPr/>
            </a:pPr>
            <a:r>
              <a:rPr lang="ru-RU" sz="1800" dirty="0" smtClean="0">
                <a:effectLst/>
              </a:rPr>
              <a:t>Этот предмет </a:t>
            </a:r>
            <a:r>
              <a:rPr lang="ru-RU" sz="1800" dirty="0">
                <a:effectLst/>
              </a:rPr>
              <a:t>был обязательным в приданом якутской невесты и распространен повсеместно. Он мог быть круглой, квадратной формы, щедро украшенный орнаментом. Содержал все необходимое для выполнения мелких работ</a:t>
            </a:r>
            <a:r>
              <a:rPr lang="ru-RU" sz="1800" b="1" dirty="0">
                <a:effectLst/>
              </a:rPr>
              <a:t>. </a:t>
            </a:r>
            <a:endParaRPr lang="ru-RU" sz="1800" dirty="0"/>
          </a:p>
        </p:txBody>
      </p:sp>
      <p:pic>
        <p:nvPicPr>
          <p:cNvPr id="28676" name="Picture 2"/>
          <p:cNvPicPr>
            <a:picLocks noGrp="1" noChangeAspect="1" noChangeArrowheads="1"/>
          </p:cNvPicPr>
          <p:nvPr>
            <p:ph idx="1"/>
          </p:nvPr>
        </p:nvPicPr>
        <p:blipFill>
          <a:blip r:embed="rId2" cstate="email"/>
          <a:srcRect/>
          <a:stretch>
            <a:fillRect/>
          </a:stretch>
        </p:blipFill>
        <p:spPr>
          <a:xfrm>
            <a:off x="3810000" y="914400"/>
            <a:ext cx="4710113" cy="4471988"/>
          </a:xfrm>
          <a:noFill/>
          <a:ln w="57150">
            <a:solidFill>
              <a:srgbClr val="FFC000"/>
            </a:solidFill>
            <a:miter lim="800000"/>
            <a:headEnd/>
            <a:tailEnd/>
          </a:ln>
        </p:spPr>
      </p:pic>
      <p:sp>
        <p:nvSpPr>
          <p:cNvPr id="28677" name="Прямоугольник 4"/>
          <p:cNvSpPr>
            <a:spLocks noChangeArrowheads="1"/>
          </p:cNvSpPr>
          <p:nvPr/>
        </p:nvSpPr>
        <p:spPr bwMode="auto">
          <a:xfrm>
            <a:off x="4038600" y="228600"/>
            <a:ext cx="4572000" cy="461963"/>
          </a:xfrm>
          <a:prstGeom prst="rect">
            <a:avLst/>
          </a:prstGeom>
          <a:noFill/>
          <a:ln w="9525">
            <a:noFill/>
            <a:miter lim="800000"/>
            <a:headEnd/>
            <a:tailEnd/>
          </a:ln>
        </p:spPr>
        <p:txBody>
          <a:bodyPr>
            <a:spAutoFit/>
          </a:bodyPr>
          <a:lstStyle/>
          <a:p>
            <a:r>
              <a:rPr lang="ru-RU" sz="1200"/>
              <a:t>Васильева Е. В. 1940 Короб невесты. «Маллаах иЬит». 2006 Береста, конский волос. 46х40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ru-RU" sz="4000" b="1" dirty="0" smtClean="0">
                <a:solidFill>
                  <a:srgbClr val="FFC000"/>
                </a:solidFill>
                <a:effectLst/>
              </a:rPr>
              <a:t>« Мировое искусство»</a:t>
            </a:r>
            <a:r>
              <a:rPr lang="ru-RU" sz="4000" dirty="0" smtClean="0">
                <a:solidFill>
                  <a:srgbClr val="FFC000"/>
                </a:solidFill>
                <a:effectLst/>
              </a:rPr>
              <a:t/>
            </a:r>
            <a:br>
              <a:rPr lang="ru-RU" sz="4000" dirty="0" smtClean="0">
                <a:solidFill>
                  <a:srgbClr val="FFC000"/>
                </a:solidFill>
                <a:effectLst/>
              </a:rPr>
            </a:br>
            <a:endParaRPr lang="ru-RU" sz="4000" dirty="0" smtClean="0">
              <a:solidFill>
                <a:srgbClr val="FFC000"/>
              </a:solidFill>
            </a:endParaRPr>
          </a:p>
        </p:txBody>
      </p:sp>
      <p:sp>
        <p:nvSpPr>
          <p:cNvPr id="3" name="Подзаголовок 2"/>
          <p:cNvSpPr>
            <a:spLocks noGrp="1"/>
          </p:cNvSpPr>
          <p:nvPr>
            <p:ph type="subTitle"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4400" b="1" dirty="0" smtClean="0">
                <a:solidFill>
                  <a:srgbClr val="FFC000"/>
                </a:solidFill>
                <a:effectLst/>
                <a:ea typeface="+mj-ea"/>
                <a:cs typeface="+mj-cs"/>
              </a:rPr>
              <a:t>V </a:t>
            </a:r>
            <a:r>
              <a:rPr lang="ru-RU" sz="4400" b="1" dirty="0" smtClean="0">
                <a:solidFill>
                  <a:srgbClr val="FFC000"/>
                </a:solidFill>
                <a:effectLst/>
                <a:ea typeface="+mj-ea"/>
                <a:cs typeface="+mj-cs"/>
              </a:rPr>
              <a:t>тур</a:t>
            </a:r>
            <a:endParaRPr lang="ru-RU" dirty="0" smtClean="0">
              <a:solidFill>
                <a:srgbClr val="FFC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Батик</a:t>
            </a:r>
          </a:p>
        </p:txBody>
      </p:sp>
      <p:sp>
        <p:nvSpPr>
          <p:cNvPr id="22530" name="Rectangle 2"/>
          <p:cNvSpPr>
            <a:spLocks noGrp="1" noChangeArrowheads="1"/>
          </p:cNvSpPr>
          <p:nvPr>
            <p:ph idx="1"/>
          </p:nvPr>
        </p:nvSpPr>
        <p:spPr/>
        <p:txBody>
          <a:bodyPr/>
          <a:lstStyle/>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endParaRPr lang="ru-RU" sz="1000" dirty="0" smtClean="0"/>
          </a:p>
          <a:p>
            <a:pPr eaLnBrk="1" hangingPunct="1">
              <a:defRPr/>
            </a:pPr>
            <a:endParaRPr lang="ru-RU" sz="1000" dirty="0" smtClean="0"/>
          </a:p>
          <a:p>
            <a:pPr eaLnBrk="1" hangingPunct="1">
              <a:defRPr/>
            </a:pPr>
            <a:endParaRPr lang="ru-RU" sz="1000" dirty="0" smtClean="0"/>
          </a:p>
          <a:p>
            <a:pPr eaLnBrk="1" hangingPunct="1">
              <a:defRPr/>
            </a:pPr>
            <a:endParaRPr lang="ru-RU" sz="1000" dirty="0" smtClean="0"/>
          </a:p>
          <a:p>
            <a:pPr eaLnBrk="1" hangingPunct="1">
              <a:defRPr/>
            </a:pPr>
            <a:endParaRPr lang="ru-RU" sz="1000" dirty="0" smtClean="0"/>
          </a:p>
          <a:p>
            <a:pPr eaLnBrk="1" hangingPunct="1">
              <a:defRPr/>
            </a:pPr>
            <a:endParaRPr lang="ru-RU" sz="1000" dirty="0" smtClean="0"/>
          </a:p>
          <a:p>
            <a:pPr marL="0" indent="0" eaLnBrk="1" hangingPunct="1">
              <a:buFontTx/>
              <a:buNone/>
              <a:defRPr/>
            </a:pPr>
            <a:r>
              <a:rPr lang="en-US" sz="1000" dirty="0" smtClean="0"/>
              <a:t>                                             </a:t>
            </a:r>
            <a:r>
              <a:rPr lang="ru-RU" sz="1000" dirty="0" smtClean="0"/>
              <a:t>Гранат</a:t>
            </a:r>
            <a:br>
              <a:rPr lang="ru-RU" sz="1000" dirty="0" smtClean="0"/>
            </a:br>
            <a:r>
              <a:rPr lang="en-US" sz="1000" dirty="0" smtClean="0"/>
              <a:t>                                            </a:t>
            </a:r>
            <a:r>
              <a:rPr lang="ru-RU" sz="1000" dirty="0" smtClean="0"/>
              <a:t>(Автор — Ирина Бабаян</a:t>
            </a:r>
            <a:r>
              <a:rPr lang="en-US" sz="1000" dirty="0" smtClean="0"/>
              <a:t>)</a:t>
            </a:r>
            <a:r>
              <a:rPr lang="ru-RU" sz="1000" dirty="0" smtClean="0"/>
              <a:t> </a:t>
            </a:r>
          </a:p>
        </p:txBody>
      </p:sp>
      <p:pic>
        <p:nvPicPr>
          <p:cNvPr id="30724" name="Picture 3" descr="serebr_vek"/>
          <p:cNvPicPr>
            <a:picLocks noGrp="1" noChangeAspect="1" noChangeArrowheads="1"/>
          </p:cNvPicPr>
          <p:nvPr>
            <p:ph type="body" sz="half" idx="2"/>
          </p:nvPr>
        </p:nvPicPr>
        <p:blipFill>
          <a:blip r:embed="rId2" cstate="email"/>
          <a:srcRect/>
          <a:stretch>
            <a:fillRect/>
          </a:stretch>
        </p:blipFill>
        <p:spPr>
          <a:xfrm>
            <a:off x="5943600" y="457200"/>
            <a:ext cx="2665413" cy="3249613"/>
          </a:xfrm>
          <a:noFill/>
          <a:ln w="57150">
            <a:solidFill>
              <a:schemeClr val="hlink"/>
            </a:solidFill>
            <a:miter lim="800000"/>
            <a:headEnd/>
            <a:tailEnd/>
          </a:ln>
        </p:spPr>
      </p:pic>
      <p:pic>
        <p:nvPicPr>
          <p:cNvPr id="30725" name="Picture 4" descr="220px-Batik_painting">
            <a:hlinkClick r:id="rId3"/>
          </p:cNvPr>
          <p:cNvPicPr>
            <a:picLocks noChangeAspect="1" noChangeArrowheads="1"/>
          </p:cNvPicPr>
          <p:nvPr/>
        </p:nvPicPr>
        <p:blipFill>
          <a:blip r:embed="rId4" cstate="email"/>
          <a:srcRect/>
          <a:stretch>
            <a:fillRect/>
          </a:stretch>
        </p:blipFill>
        <p:spPr bwMode="auto">
          <a:xfrm>
            <a:off x="3581400" y="2057400"/>
            <a:ext cx="2095500" cy="3067050"/>
          </a:xfrm>
          <a:prstGeom prst="rect">
            <a:avLst/>
          </a:prstGeom>
          <a:noFill/>
          <a:ln w="57150">
            <a:solidFill>
              <a:schemeClr val="hlink"/>
            </a:solidFill>
            <a:miter lim="800000"/>
            <a:headEnd/>
            <a:tailEnd/>
          </a:ln>
        </p:spPr>
      </p:pic>
      <p:pic>
        <p:nvPicPr>
          <p:cNvPr id="30726" name="Picture 5" descr="Файл:Baticart1.jpg">
            <a:hlinkClick r:id="rId5"/>
          </p:cNvPr>
          <p:cNvPicPr>
            <a:picLocks noChangeAspect="1" noChangeArrowheads="1"/>
          </p:cNvPicPr>
          <p:nvPr/>
        </p:nvPicPr>
        <p:blipFill>
          <a:blip r:embed="rId6" cstate="email"/>
          <a:srcRect/>
          <a:stretch>
            <a:fillRect/>
          </a:stretch>
        </p:blipFill>
        <p:spPr bwMode="auto">
          <a:xfrm>
            <a:off x="7162800" y="4114800"/>
            <a:ext cx="1428750" cy="1905000"/>
          </a:xfrm>
          <a:prstGeom prst="rect">
            <a:avLst/>
          </a:prstGeom>
          <a:noFill/>
          <a:ln w="57150">
            <a:solidFill>
              <a:schemeClr val="hlink"/>
            </a:solidFill>
            <a:miter lim="800000"/>
            <a:headEnd/>
            <a:tailEnd/>
          </a:ln>
        </p:spPr>
      </p:pic>
      <p:sp>
        <p:nvSpPr>
          <p:cNvPr id="30727" name="Прямоугольник 2"/>
          <p:cNvSpPr>
            <a:spLocks noChangeArrowheads="1"/>
          </p:cNvSpPr>
          <p:nvPr/>
        </p:nvSpPr>
        <p:spPr bwMode="auto">
          <a:xfrm>
            <a:off x="533400" y="1447800"/>
            <a:ext cx="2895600" cy="3416300"/>
          </a:xfrm>
          <a:prstGeom prst="rect">
            <a:avLst/>
          </a:prstGeom>
          <a:noFill/>
          <a:ln w="9525">
            <a:noFill/>
            <a:miter lim="800000"/>
            <a:headEnd/>
            <a:tailEnd/>
          </a:ln>
        </p:spPr>
        <p:txBody>
          <a:bodyPr>
            <a:spAutoFit/>
          </a:bodyPr>
          <a:lstStyle/>
          <a:p>
            <a:r>
              <a:rPr lang="ru-RU"/>
              <a:t>Техника росписи ткани, пришедшая к нам из восточных стран – Индии, Китая. </a:t>
            </a:r>
          </a:p>
          <a:p>
            <a:r>
              <a:rPr lang="ru-RU"/>
              <a:t>Батик — </a:t>
            </a:r>
            <a:r>
              <a:rPr lang="ru-RU" i="1"/>
              <a:t>batik</a:t>
            </a:r>
            <a:r>
              <a:rPr lang="ru-RU"/>
              <a:t> — индонезийское слово. В переводе с индонезийского оно означает «капля воска». </a:t>
            </a:r>
            <a:r>
              <a:rPr lang="ru-RU" i="1"/>
              <a:t>Membatik</a:t>
            </a:r>
            <a:r>
              <a:rPr lang="ru-RU"/>
              <a:t> — рисовать, покрывать каплями, штриховать.</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Эрмитаж</a:t>
            </a:r>
          </a:p>
        </p:txBody>
      </p:sp>
      <p:sp>
        <p:nvSpPr>
          <p:cNvPr id="31747" name="Прямоугольник 5"/>
          <p:cNvSpPr>
            <a:spLocks noChangeArrowheads="1"/>
          </p:cNvSpPr>
          <p:nvPr/>
        </p:nvSpPr>
        <p:spPr bwMode="auto">
          <a:xfrm>
            <a:off x="381000" y="1503363"/>
            <a:ext cx="2895600" cy="4800600"/>
          </a:xfrm>
          <a:prstGeom prst="rect">
            <a:avLst/>
          </a:prstGeom>
          <a:noFill/>
          <a:ln w="9525">
            <a:noFill/>
            <a:miter lim="800000"/>
            <a:headEnd/>
            <a:tailEnd/>
          </a:ln>
        </p:spPr>
        <p:txBody>
          <a:bodyPr>
            <a:spAutoFit/>
          </a:bodyPr>
          <a:lstStyle/>
          <a:p>
            <a:r>
              <a:rPr lang="ru-RU"/>
              <a:t>Самая большая галерея мира находится в России и состоит из 322 залов, которые вмещают около 3 миллионов произведений искусства. Нынешнее здание дворца (пятое) построено в 1754—1762 годах итальянским архитектором Б. Ф. Растрелли в стиле пышного елизаветинского барокко с элементами французского рококо в интерьерах. </a:t>
            </a:r>
          </a:p>
        </p:txBody>
      </p:sp>
      <p:pic>
        <p:nvPicPr>
          <p:cNvPr id="31748" name="Picture 7"/>
          <p:cNvPicPr>
            <a:picLocks noGrp="1" noChangeAspect="1" noChangeArrowheads="1"/>
          </p:cNvPicPr>
          <p:nvPr>
            <p:ph idx="1"/>
          </p:nvPr>
        </p:nvPicPr>
        <p:blipFill>
          <a:blip r:embed="rId2" cstate="email"/>
          <a:srcRect/>
          <a:stretch>
            <a:fillRect/>
          </a:stretch>
        </p:blipFill>
        <p:spPr>
          <a:xfrm>
            <a:off x="4114800" y="795338"/>
            <a:ext cx="4532313" cy="1809750"/>
          </a:xfrm>
          <a:noFill/>
          <a:ln w="57150">
            <a:solidFill>
              <a:srgbClr val="FFC000"/>
            </a:solidFill>
            <a:miter lim="800000"/>
            <a:headEnd/>
            <a:tailEnd/>
          </a:ln>
        </p:spPr>
      </p:pic>
      <p:pic>
        <p:nvPicPr>
          <p:cNvPr id="31749" name="Picture 8"/>
          <p:cNvPicPr>
            <a:picLocks noChangeAspect="1" noChangeArrowheads="1"/>
          </p:cNvPicPr>
          <p:nvPr/>
        </p:nvPicPr>
        <p:blipFill>
          <a:blip r:embed="rId3" cstate="email"/>
          <a:srcRect/>
          <a:stretch>
            <a:fillRect/>
          </a:stretch>
        </p:blipFill>
        <p:spPr bwMode="auto">
          <a:xfrm>
            <a:off x="4114800" y="3211513"/>
            <a:ext cx="4532313" cy="1989137"/>
          </a:xfrm>
          <a:prstGeom prst="rect">
            <a:avLst/>
          </a:prstGeom>
          <a:noFill/>
          <a:ln w="57150">
            <a:solidFill>
              <a:srgbClr val="FFC000"/>
            </a:solid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defRPr/>
            </a:pPr>
            <a:r>
              <a:rPr lang="ru-RU" sz="3600" dirty="0" smtClean="0">
                <a:solidFill>
                  <a:srgbClr val="FFC000"/>
                </a:solidFill>
              </a:rPr>
              <a:t>Береста</a:t>
            </a:r>
          </a:p>
        </p:txBody>
      </p:sp>
      <p:sp>
        <p:nvSpPr>
          <p:cNvPr id="5" name="Текст 4"/>
          <p:cNvSpPr>
            <a:spLocks noGrp="1"/>
          </p:cNvSpPr>
          <p:nvPr>
            <p:ph type="body" sz="half" idx="2"/>
          </p:nvPr>
        </p:nvSpPr>
        <p:spPr/>
        <p:txBody>
          <a:bodyPr/>
          <a:lstStyle/>
          <a:p>
            <a:pPr eaLnBrk="1" hangingPunct="1">
              <a:defRPr/>
            </a:pPr>
            <a:r>
              <a:rPr lang="ru-RU" sz="1800" dirty="0" smtClean="0">
                <a:effectLst/>
              </a:rPr>
              <a:t>Легкий природный материал, почитаемый издавна для изготовления посуды и других изделий. Зайдя в крестьянский дом, можно было увидеть много утвари из этого материала, столь необходимой в хозяйстве: корзины, сумки, короба, туеса, солонки, плошки, ступни, </a:t>
            </a:r>
            <a:r>
              <a:rPr lang="ru-RU" sz="1800" dirty="0" err="1" smtClean="0">
                <a:effectLst/>
              </a:rPr>
              <a:t>брусочницы</a:t>
            </a:r>
            <a:r>
              <a:rPr lang="ru-RU" sz="1800" dirty="0" smtClean="0">
                <a:effectLst/>
              </a:rPr>
              <a:t>.</a:t>
            </a:r>
            <a:endParaRPr lang="ru-RU" sz="1800" dirty="0" smtClean="0"/>
          </a:p>
        </p:txBody>
      </p:sp>
      <p:pic>
        <p:nvPicPr>
          <p:cNvPr id="5124" name="Picture 3"/>
          <p:cNvPicPr>
            <a:picLocks noChangeAspect="1" noChangeArrowheads="1"/>
          </p:cNvPicPr>
          <p:nvPr/>
        </p:nvPicPr>
        <p:blipFill>
          <a:blip r:embed="rId2" cstate="email"/>
          <a:srcRect/>
          <a:stretch>
            <a:fillRect/>
          </a:stretch>
        </p:blipFill>
        <p:spPr bwMode="auto">
          <a:xfrm>
            <a:off x="5713413" y="609600"/>
            <a:ext cx="2819400" cy="2120900"/>
          </a:xfrm>
          <a:prstGeom prst="rect">
            <a:avLst/>
          </a:prstGeom>
          <a:noFill/>
          <a:ln w="57150">
            <a:solidFill>
              <a:srgbClr val="FFC000"/>
            </a:solidFill>
            <a:miter lim="800000"/>
            <a:headEnd/>
            <a:tailEnd/>
          </a:ln>
        </p:spPr>
      </p:pic>
      <p:pic>
        <p:nvPicPr>
          <p:cNvPr id="5125" name="Picture 4"/>
          <p:cNvPicPr>
            <a:picLocks noChangeAspect="1" noChangeArrowheads="1"/>
          </p:cNvPicPr>
          <p:nvPr/>
        </p:nvPicPr>
        <p:blipFill>
          <a:blip r:embed="rId3" cstate="email"/>
          <a:srcRect/>
          <a:stretch>
            <a:fillRect/>
          </a:stretch>
        </p:blipFill>
        <p:spPr bwMode="auto">
          <a:xfrm>
            <a:off x="4724400" y="3352800"/>
            <a:ext cx="3808413" cy="2855913"/>
          </a:xfrm>
          <a:prstGeom prst="rect">
            <a:avLst/>
          </a:prstGeom>
          <a:noFill/>
          <a:ln w="57150">
            <a:solidFill>
              <a:srgbClr val="FFC000"/>
            </a:solid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Витражи</a:t>
            </a:r>
          </a:p>
        </p:txBody>
      </p:sp>
      <p:sp>
        <p:nvSpPr>
          <p:cNvPr id="24578" name="Rectangle 2"/>
          <p:cNvSpPr>
            <a:spLocks noGrp="1" noChangeArrowheads="1"/>
          </p:cNvSpPr>
          <p:nvPr>
            <p:ph idx="1"/>
          </p:nvPr>
        </p:nvSpPr>
        <p:spPr/>
        <p:txBody>
          <a:bodyPr/>
          <a:lstStyle/>
          <a:p>
            <a:pPr marL="0" indent="0" eaLnBrk="1" hangingPunct="1">
              <a:buFontTx/>
              <a:buNone/>
              <a:defRPr/>
            </a:pPr>
            <a:r>
              <a:rPr lang="ru-RU" sz="1200" dirty="0" smtClean="0"/>
              <a:t>  </a:t>
            </a:r>
          </a:p>
        </p:txBody>
      </p:sp>
      <p:pic>
        <p:nvPicPr>
          <p:cNvPr id="32772" name="Picture 3" descr="220px-Nidaros_Cathedral_Trondheim_2005-08-22"/>
          <p:cNvPicPr>
            <a:picLocks noGrp="1" noChangeAspect="1" noChangeArrowheads="1"/>
          </p:cNvPicPr>
          <p:nvPr>
            <p:ph type="body" sz="half" idx="2"/>
          </p:nvPr>
        </p:nvPicPr>
        <p:blipFill>
          <a:blip r:embed="rId2" cstate="email"/>
          <a:srcRect/>
          <a:stretch>
            <a:fillRect/>
          </a:stretch>
        </p:blipFill>
        <p:spPr>
          <a:xfrm>
            <a:off x="6096000" y="381000"/>
            <a:ext cx="2641600" cy="3673475"/>
          </a:xfrm>
          <a:noFill/>
          <a:ln w="57150">
            <a:solidFill>
              <a:schemeClr val="hlink"/>
            </a:solidFill>
            <a:miter lim="800000"/>
            <a:headEnd/>
            <a:tailEnd/>
          </a:ln>
        </p:spPr>
      </p:pic>
      <p:sp>
        <p:nvSpPr>
          <p:cNvPr id="32773" name="Прямоугольник 2"/>
          <p:cNvSpPr>
            <a:spLocks noChangeArrowheads="1"/>
          </p:cNvSpPr>
          <p:nvPr/>
        </p:nvSpPr>
        <p:spPr bwMode="auto">
          <a:xfrm>
            <a:off x="457200" y="1447800"/>
            <a:ext cx="2971800" cy="4246563"/>
          </a:xfrm>
          <a:prstGeom prst="rect">
            <a:avLst/>
          </a:prstGeom>
          <a:noFill/>
          <a:ln w="9525">
            <a:noFill/>
            <a:miter lim="800000"/>
            <a:headEnd/>
            <a:tailEnd/>
          </a:ln>
        </p:spPr>
        <p:txBody>
          <a:bodyPr>
            <a:spAutoFit/>
          </a:bodyPr>
          <a:lstStyle/>
          <a:p>
            <a:r>
              <a:rPr lang="ru-RU"/>
              <a:t>Произведение декоративного искусства изобразительного или орнаментального характера из цветного стекла, рассчитанное на сквозное освещение и предназначенное для заполнения проёма, чаще всего оконного, в каком-либо архитектурном сооружении.</a:t>
            </a:r>
            <a:r>
              <a:rPr lang="ru-RU" b="1"/>
              <a:t> </a:t>
            </a:r>
            <a:r>
              <a:rPr lang="ru-RU"/>
              <a:t>Витраж (фр. </a:t>
            </a:r>
            <a:r>
              <a:rPr lang="fr-FR" i="1"/>
              <a:t>vitre</a:t>
            </a:r>
            <a:r>
              <a:rPr lang="ru-RU"/>
              <a:t> — оконное стекло, от лат.</a:t>
            </a:r>
            <a:r>
              <a:rPr lang="ru-RU" i="1"/>
              <a:t> vitrum</a:t>
            </a:r>
            <a:r>
              <a:rPr lang="ru-RU"/>
              <a:t> — стекло)</a:t>
            </a:r>
          </a:p>
        </p:txBody>
      </p:sp>
      <p:pic>
        <p:nvPicPr>
          <p:cNvPr id="32774" name="Picture 7"/>
          <p:cNvPicPr>
            <a:picLocks noChangeAspect="1" noChangeArrowheads="1"/>
          </p:cNvPicPr>
          <p:nvPr/>
        </p:nvPicPr>
        <p:blipFill>
          <a:blip r:embed="rId3" cstate="email"/>
          <a:srcRect/>
          <a:stretch>
            <a:fillRect/>
          </a:stretch>
        </p:blipFill>
        <p:spPr bwMode="auto">
          <a:xfrm>
            <a:off x="3505200" y="3962400"/>
            <a:ext cx="2511425" cy="2536825"/>
          </a:xfrm>
          <a:prstGeom prst="rect">
            <a:avLst/>
          </a:prstGeom>
          <a:noFill/>
          <a:ln w="57150">
            <a:solidFill>
              <a:srgbClr val="FFC000"/>
            </a:solid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pPr eaLnBrk="1" hangingPunct="1">
              <a:defRPr/>
            </a:pPr>
            <a:r>
              <a:rPr lang="ru-RU" sz="3600" dirty="0" smtClean="0">
                <a:solidFill>
                  <a:srgbClr val="FFC000"/>
                </a:solidFill>
              </a:rPr>
              <a:t>Скульптура</a:t>
            </a:r>
          </a:p>
        </p:txBody>
      </p:sp>
      <p:sp>
        <p:nvSpPr>
          <p:cNvPr id="7" name="Объект 6"/>
          <p:cNvSpPr>
            <a:spLocks noGrp="1"/>
          </p:cNvSpPr>
          <p:nvPr>
            <p:ph idx="1"/>
          </p:nvPr>
        </p:nvSpPr>
        <p:spPr/>
        <p:txBody>
          <a:bodyPr/>
          <a:lstStyle/>
          <a:p>
            <a:pPr eaLnBrk="1" hangingPunct="1">
              <a:defRPr/>
            </a:pPr>
            <a:r>
              <a:rPr lang="ru-RU" sz="1200" dirty="0">
                <a:effectLst/>
              </a:rPr>
              <a:t>«</a:t>
            </a:r>
            <a:r>
              <a:rPr lang="ru-RU" sz="1200" dirty="0" err="1">
                <a:effectLst/>
              </a:rPr>
              <a:t>Вене́ра</a:t>
            </a:r>
            <a:r>
              <a:rPr lang="ru-RU" sz="1200" dirty="0">
                <a:effectLst/>
              </a:rPr>
              <a:t> </a:t>
            </a:r>
            <a:r>
              <a:rPr lang="ru-RU" sz="1200" dirty="0" err="1">
                <a:effectLst/>
              </a:rPr>
              <a:t>Мило́сская</a:t>
            </a:r>
            <a:r>
              <a:rPr lang="ru-RU" sz="1200" dirty="0" smtClean="0">
                <a:effectLst/>
              </a:rPr>
              <a:t>»</a:t>
            </a:r>
            <a:r>
              <a:rPr lang="en-US" sz="1200" dirty="0" smtClean="0">
                <a:effectLst/>
              </a:rPr>
              <a:t> </a:t>
            </a:r>
            <a:r>
              <a:rPr lang="ru-RU" sz="1200" dirty="0" smtClean="0">
                <a:effectLst/>
              </a:rPr>
              <a:t>(Афродита </a:t>
            </a:r>
            <a:r>
              <a:rPr lang="ru-RU" sz="1200" dirty="0">
                <a:effectLst/>
              </a:rPr>
              <a:t>с острова </a:t>
            </a:r>
            <a:r>
              <a:rPr lang="ru-RU" sz="1200" dirty="0" err="1">
                <a:effectLst/>
              </a:rPr>
              <a:t>Ми́лос</a:t>
            </a:r>
            <a:r>
              <a:rPr lang="ru-RU" sz="1200" dirty="0">
                <a:effectLst/>
              </a:rPr>
              <a:t>) — знаменитая древнегреческая скульптура, созданная приблизительно между 130 и 100 годами до нашей эры. </a:t>
            </a:r>
            <a:endParaRPr lang="ru-RU" sz="1200" dirty="0" smtClean="0"/>
          </a:p>
        </p:txBody>
      </p:sp>
      <p:pic>
        <p:nvPicPr>
          <p:cNvPr id="33796" name="Picture 2" descr="Файл:Venus de Milo Louvre Ma399.jpg">
            <a:hlinkClick r:id="rId2"/>
          </p:cNvPr>
          <p:cNvPicPr>
            <a:picLocks noGrp="1" noChangeAspect="1" noChangeArrowheads="1"/>
          </p:cNvPicPr>
          <p:nvPr>
            <p:ph type="body" sz="half" idx="2"/>
          </p:nvPr>
        </p:nvPicPr>
        <p:blipFill>
          <a:blip r:embed="rId3" cstate="email"/>
          <a:srcRect/>
          <a:stretch>
            <a:fillRect/>
          </a:stretch>
        </p:blipFill>
        <p:spPr>
          <a:xfrm>
            <a:off x="6553200" y="973138"/>
            <a:ext cx="2081213" cy="5164137"/>
          </a:xfrm>
          <a:noFill/>
          <a:ln w="57150">
            <a:solidFill>
              <a:schemeClr val="hlink"/>
            </a:solidFill>
            <a:miter lim="800000"/>
            <a:headEnd/>
            <a:tailEnd/>
          </a:ln>
        </p:spPr>
      </p:pic>
      <p:sp>
        <p:nvSpPr>
          <p:cNvPr id="33797" name="Прямоугольник 1"/>
          <p:cNvSpPr>
            <a:spLocks noChangeArrowheads="1"/>
          </p:cNvSpPr>
          <p:nvPr/>
        </p:nvSpPr>
        <p:spPr bwMode="auto">
          <a:xfrm>
            <a:off x="533400" y="1524000"/>
            <a:ext cx="2971800" cy="2032000"/>
          </a:xfrm>
          <a:prstGeom prst="rect">
            <a:avLst/>
          </a:prstGeom>
          <a:noFill/>
          <a:ln w="9525">
            <a:noFill/>
            <a:miter lim="800000"/>
            <a:headEnd/>
            <a:tailEnd/>
          </a:ln>
        </p:spPr>
        <p:txBody>
          <a:bodyPr>
            <a:spAutoFit/>
          </a:bodyPr>
          <a:lstStyle/>
          <a:p>
            <a:r>
              <a:rPr lang="ru-RU"/>
              <a:t>Греки были великолепными творцами в литературе, архитектуре, но этим видом искусства греки овладели в совершенстве.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Джоконда</a:t>
            </a:r>
          </a:p>
        </p:txBody>
      </p:sp>
      <p:sp>
        <p:nvSpPr>
          <p:cNvPr id="26627" name="Rectangle 3"/>
          <p:cNvSpPr>
            <a:spLocks noGrp="1" noChangeArrowheads="1"/>
          </p:cNvSpPr>
          <p:nvPr>
            <p:ph idx="1"/>
          </p:nvPr>
        </p:nvSpPr>
        <p:spPr/>
        <p:txBody>
          <a:bodyPr/>
          <a:lstStyle/>
          <a:p>
            <a:pPr marL="0" indent="0" algn="r" eaLnBrk="1" hangingPunct="1">
              <a:buFontTx/>
              <a:buNone/>
              <a:defRPr/>
            </a:pPr>
            <a:r>
              <a:rPr lang="ru-RU" sz="1200" dirty="0" smtClean="0"/>
              <a:t>Мона Лиза </a:t>
            </a:r>
            <a:r>
              <a:rPr lang="en-US" sz="1200" b="1" dirty="0" smtClean="0"/>
              <a:t>(</a:t>
            </a:r>
            <a:r>
              <a:rPr lang="ru-RU" sz="1200" b="1" dirty="0" smtClean="0"/>
              <a:t> Джоконда)</a:t>
            </a:r>
          </a:p>
          <a:p>
            <a:pPr marL="0" indent="0" algn="r" eaLnBrk="1" hangingPunct="1">
              <a:buFontTx/>
              <a:buNone/>
              <a:defRPr/>
            </a:pPr>
            <a:r>
              <a:rPr lang="ru-RU" sz="1200" dirty="0" smtClean="0"/>
              <a:t>Леонардо да Винчи</a:t>
            </a:r>
          </a:p>
          <a:p>
            <a:pPr marL="0" indent="0" algn="r" eaLnBrk="1" hangingPunct="1">
              <a:buFontTx/>
              <a:buNone/>
              <a:defRPr/>
            </a:pPr>
            <a:r>
              <a:rPr lang="ru-RU" sz="1200" dirty="0" smtClean="0"/>
              <a:t> около 1503 г.</a:t>
            </a:r>
          </a:p>
        </p:txBody>
      </p:sp>
      <p:pic>
        <p:nvPicPr>
          <p:cNvPr id="34820" name="Picture 2" descr="Мона Лиза. Кто она?: Рис.1"/>
          <p:cNvPicPr>
            <a:picLocks noGrp="1" noChangeAspect="1" noChangeArrowheads="1"/>
          </p:cNvPicPr>
          <p:nvPr>
            <p:ph type="body" sz="half" idx="2"/>
          </p:nvPr>
        </p:nvPicPr>
        <p:blipFill>
          <a:blip r:embed="rId2" cstate="email"/>
          <a:srcRect/>
          <a:stretch>
            <a:fillRect/>
          </a:stretch>
        </p:blipFill>
        <p:spPr>
          <a:xfrm>
            <a:off x="5638800" y="1412875"/>
            <a:ext cx="3008313" cy="4645025"/>
          </a:xfrm>
          <a:noFill/>
          <a:ln w="57150">
            <a:solidFill>
              <a:schemeClr val="hlink"/>
            </a:solidFill>
            <a:miter lim="800000"/>
            <a:headEnd/>
            <a:tailEnd/>
          </a:ln>
        </p:spPr>
      </p:pic>
      <p:sp>
        <p:nvSpPr>
          <p:cNvPr id="3" name="Прямоугольник 2"/>
          <p:cNvSpPr/>
          <p:nvPr/>
        </p:nvSpPr>
        <p:spPr>
          <a:xfrm>
            <a:off x="457200" y="1412875"/>
            <a:ext cx="3048000" cy="2862263"/>
          </a:xfrm>
          <a:prstGeom prst="rect">
            <a:avLst/>
          </a:prstGeom>
        </p:spPr>
        <p:txBody>
          <a:bodyPr>
            <a:spAutoFit/>
          </a:bodyPr>
          <a:lstStyle/>
          <a:p>
            <a:pPr>
              <a:defRPr/>
            </a:pPr>
            <a:r>
              <a:rPr lang="ru-RU" b="1" dirty="0">
                <a:effectLst>
                  <a:outerShdw blurRad="50800" dist="38100" algn="tr" rotWithShape="0">
                    <a:prstClr val="black">
                      <a:alpha val="40000"/>
                    </a:prstClr>
                  </a:outerShdw>
                </a:effectLst>
                <a:latin typeface="Tahoma" pitchFamily="34" charset="0"/>
              </a:rPr>
              <a:t> </a:t>
            </a:r>
            <a:r>
              <a:rPr lang="ru-RU" dirty="0">
                <a:latin typeface="Tahoma" pitchFamily="34" charset="0"/>
              </a:rPr>
              <a:t>Мона Лиза (также известная как Джоконда) — портрет молодой женщины, написанный итальянским художником Леонардо да Винчи около 1503 года. Картина является одним из самых известных произведений живописи в мире</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eaLnBrk="1" hangingPunct="1">
              <a:defRPr/>
            </a:pPr>
            <a:r>
              <a:rPr lang="ru-RU" sz="3600" dirty="0" smtClean="0">
                <a:solidFill>
                  <a:srgbClr val="FFC000"/>
                </a:solidFill>
              </a:rPr>
              <a:t>Андрей Рублёв</a:t>
            </a:r>
          </a:p>
        </p:txBody>
      </p:sp>
      <p:sp>
        <p:nvSpPr>
          <p:cNvPr id="7" name="Текст 6"/>
          <p:cNvSpPr>
            <a:spLocks noGrp="1"/>
          </p:cNvSpPr>
          <p:nvPr>
            <p:ph type="body" sz="half" idx="2"/>
          </p:nvPr>
        </p:nvSpPr>
        <p:spPr/>
        <p:txBody>
          <a:bodyPr/>
          <a:lstStyle/>
          <a:p>
            <a:pPr eaLnBrk="1" hangingPunct="1">
              <a:defRPr/>
            </a:pPr>
            <a:r>
              <a:rPr lang="ru-RU" sz="1800" dirty="0" smtClean="0">
                <a:effectLst/>
              </a:rPr>
              <a:t>Автор известной алтарной иконы «Троица», известный русский иконописец, имя, ставшее символом Святой Руси, символом непостижимого древнерусского искусства, символом великого русского человека, каким он может и должен быть.</a:t>
            </a:r>
            <a:endParaRPr lang="ru-RU" sz="1800" dirty="0" smtClean="0"/>
          </a:p>
        </p:txBody>
      </p:sp>
      <p:sp>
        <p:nvSpPr>
          <p:cNvPr id="4" name="Прямоугольник 3"/>
          <p:cNvSpPr/>
          <p:nvPr/>
        </p:nvSpPr>
        <p:spPr>
          <a:xfrm>
            <a:off x="3810000" y="381000"/>
            <a:ext cx="4572000" cy="1274763"/>
          </a:xfrm>
          <a:prstGeom prst="rect">
            <a:avLst/>
          </a:prstGeom>
        </p:spPr>
        <p:txBody>
          <a:bodyPr>
            <a:spAutoFit/>
          </a:bodyPr>
          <a:lstStyle/>
          <a:p>
            <a:pPr algn="r">
              <a:spcBef>
                <a:spcPct val="20000"/>
              </a:spcBef>
              <a:buClr>
                <a:srgbClr val="FFCC00"/>
              </a:buClr>
              <a:buSzPct val="120000"/>
              <a:defRPr/>
            </a:pPr>
            <a:r>
              <a:rPr lang="ru-RU" sz="1200" b="1" kern="0" dirty="0">
                <a:solidFill>
                  <a:srgbClr val="FFFFFF"/>
                </a:solidFill>
                <a:effectLst>
                  <a:outerShdw blurRad="38100" dist="38100" dir="2700000" algn="tl">
                    <a:srgbClr val="000000"/>
                  </a:outerShdw>
                </a:effectLst>
                <a:latin typeface="Tahoma"/>
              </a:rPr>
              <a:t>«Троица»</a:t>
            </a:r>
            <a:r>
              <a:rPr lang="ru-RU" sz="1200" kern="0" dirty="0">
                <a:solidFill>
                  <a:srgbClr val="FFFFFF"/>
                </a:solidFill>
                <a:effectLst>
                  <a:outerShdw blurRad="38100" dist="38100" dir="2700000" algn="tl">
                    <a:srgbClr val="000000"/>
                  </a:outerShdw>
                </a:effectLst>
                <a:latin typeface="Tahoma"/>
              </a:rPr>
              <a:t> (</a:t>
            </a:r>
            <a:r>
              <a:rPr lang="ru-RU" sz="1200" i="1" kern="0" dirty="0">
                <a:solidFill>
                  <a:srgbClr val="FFFFFF"/>
                </a:solidFill>
                <a:effectLst>
                  <a:outerShdw blurRad="38100" dist="38100" dir="2700000" algn="tl">
                    <a:srgbClr val="000000"/>
                  </a:outerShdw>
                </a:effectLst>
                <a:latin typeface="Tahoma"/>
              </a:rPr>
              <a:t>«Гостеприимство Авраама»</a:t>
            </a:r>
            <a:r>
              <a:rPr lang="ru-RU" sz="1200" kern="0" dirty="0">
                <a:solidFill>
                  <a:srgbClr val="FFFFFF"/>
                </a:solidFill>
                <a:effectLst>
                  <a:outerShdw blurRad="38100" dist="38100" dir="2700000" algn="tl">
                    <a:srgbClr val="000000"/>
                  </a:outerShdw>
                </a:effectLst>
                <a:latin typeface="Tahoma"/>
              </a:rPr>
              <a:t>) </a:t>
            </a:r>
            <a:endParaRPr lang="en-US" sz="1200" kern="0" dirty="0">
              <a:solidFill>
                <a:srgbClr val="FFFFFF"/>
              </a:solidFill>
              <a:effectLst>
                <a:outerShdw blurRad="38100" dist="38100" dir="2700000" algn="tl">
                  <a:srgbClr val="000000"/>
                </a:outerShdw>
              </a:effectLst>
              <a:latin typeface="Tahoma"/>
            </a:endParaRPr>
          </a:p>
          <a:p>
            <a:pPr algn="r">
              <a:spcBef>
                <a:spcPct val="20000"/>
              </a:spcBef>
              <a:buClr>
                <a:srgbClr val="FFCC00"/>
              </a:buClr>
              <a:buSzPct val="120000"/>
              <a:defRPr/>
            </a:pPr>
            <a:r>
              <a:rPr lang="ru-RU" sz="1200" kern="0" dirty="0">
                <a:solidFill>
                  <a:srgbClr val="FFFFFF"/>
                </a:solidFill>
                <a:effectLst>
                  <a:outerShdw blurRad="38100" dist="38100" dir="2700000" algn="tl">
                    <a:srgbClr val="000000"/>
                  </a:outerShdw>
                </a:effectLst>
                <a:latin typeface="Tahoma"/>
              </a:rPr>
              <a:t>Андрей Рублёв, XV век</a:t>
            </a:r>
            <a:endParaRPr lang="ru-RU" sz="1200" dirty="0">
              <a:latin typeface="Tahoma" pitchFamily="34" charset="0"/>
            </a:endParaRPr>
          </a:p>
          <a:p>
            <a:pPr algn="r">
              <a:defRPr/>
            </a:pPr>
            <a:r>
              <a:rPr lang="ru-RU" sz="1200" dirty="0">
                <a:latin typeface="Tahoma" pitchFamily="34" charset="0"/>
              </a:rPr>
              <a:t>дерево, темпера. 142×114 см</a:t>
            </a:r>
          </a:p>
          <a:p>
            <a:pPr algn="r">
              <a:defRPr/>
            </a:pPr>
            <a:r>
              <a:rPr lang="ru-RU" sz="1200" dirty="0">
                <a:latin typeface="Tahoma" pitchFamily="34" charset="0"/>
              </a:rPr>
              <a:t>Государственная Третьяковская галерея, Москва</a:t>
            </a:r>
          </a:p>
          <a:p>
            <a:pPr>
              <a:defRPr/>
            </a:pPr>
            <a:r>
              <a:rPr lang="ru-RU" sz="1200" dirty="0">
                <a:latin typeface="Tahoma" pitchFamily="34" charset="0"/>
              </a:rPr>
              <a:t> </a:t>
            </a:r>
          </a:p>
          <a:p>
            <a:pPr marL="342900" indent="-342900">
              <a:spcBef>
                <a:spcPct val="20000"/>
              </a:spcBef>
              <a:buClr>
                <a:srgbClr val="FFCC00"/>
              </a:buClr>
              <a:buSzPct val="120000"/>
              <a:buFontTx/>
              <a:buChar char="•"/>
              <a:defRPr/>
            </a:pPr>
            <a:endParaRPr lang="ru-RU" sz="1200" kern="0" dirty="0">
              <a:solidFill>
                <a:srgbClr val="FFFFFF"/>
              </a:solidFill>
              <a:effectLst>
                <a:outerShdw blurRad="38100" dist="38100" dir="2700000" algn="tl">
                  <a:srgbClr val="000000"/>
                </a:outerShdw>
              </a:effectLst>
              <a:latin typeface="Tahoma"/>
            </a:endParaRPr>
          </a:p>
        </p:txBody>
      </p:sp>
      <p:pic>
        <p:nvPicPr>
          <p:cNvPr id="35845" name="Picture 6"/>
          <p:cNvPicPr>
            <a:picLocks noChangeAspect="1" noChangeArrowheads="1"/>
          </p:cNvPicPr>
          <p:nvPr/>
        </p:nvPicPr>
        <p:blipFill>
          <a:blip r:embed="rId2" cstate="email"/>
          <a:srcRect/>
          <a:stretch>
            <a:fillRect/>
          </a:stretch>
        </p:blipFill>
        <p:spPr bwMode="auto">
          <a:xfrm>
            <a:off x="5105400" y="1787525"/>
            <a:ext cx="3671888" cy="4572000"/>
          </a:xfrm>
          <a:prstGeom prst="rect">
            <a:avLst/>
          </a:prstGeom>
          <a:noFill/>
          <a:ln w="57150">
            <a:solidFill>
              <a:srgbClr val="FFC000"/>
            </a:solid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defRPr/>
            </a:pPr>
            <a:r>
              <a:rPr lang="ru-RU" sz="3600" dirty="0" smtClean="0">
                <a:solidFill>
                  <a:srgbClr val="FFC000"/>
                </a:solidFill>
              </a:rPr>
              <a:t>Напёрсток</a:t>
            </a:r>
          </a:p>
        </p:txBody>
      </p:sp>
      <p:sp>
        <p:nvSpPr>
          <p:cNvPr id="5" name="Текст 4"/>
          <p:cNvSpPr>
            <a:spLocks noGrp="1"/>
          </p:cNvSpPr>
          <p:nvPr>
            <p:ph type="body" sz="half" idx="2"/>
          </p:nvPr>
        </p:nvSpPr>
        <p:spPr/>
        <p:txBody>
          <a:bodyPr/>
          <a:lstStyle/>
          <a:p>
            <a:pPr eaLnBrk="1" hangingPunct="1">
              <a:defRPr/>
            </a:pPr>
            <a:r>
              <a:rPr lang="ru-RU" sz="1800" dirty="0" smtClean="0">
                <a:effectLst/>
              </a:rPr>
              <a:t>Название этого приспособления для шитья и  рукоделия произошло от устаревшего названия пальцев</a:t>
            </a:r>
            <a:r>
              <a:rPr lang="ru-RU" sz="1800" b="1" dirty="0" smtClean="0">
                <a:effectLst/>
              </a:rPr>
              <a:t>. </a:t>
            </a:r>
            <a:r>
              <a:rPr lang="ru-RU" sz="1800" dirty="0" smtClean="0">
                <a:effectLst/>
              </a:rPr>
              <a:t>Древнейшие сохранившиеся напёрстки сделаны из золота, бронзы и серебра.</a:t>
            </a:r>
            <a:endParaRPr lang="ru-RU" sz="1800" dirty="0" smtClean="0"/>
          </a:p>
        </p:txBody>
      </p:sp>
      <p:pic>
        <p:nvPicPr>
          <p:cNvPr id="6148" name="Picture 2"/>
          <p:cNvPicPr>
            <a:picLocks noChangeAspect="1" noChangeArrowheads="1"/>
          </p:cNvPicPr>
          <p:nvPr/>
        </p:nvPicPr>
        <p:blipFill>
          <a:blip r:embed="rId2" cstate="email"/>
          <a:srcRect/>
          <a:stretch>
            <a:fillRect/>
          </a:stretch>
        </p:blipFill>
        <p:spPr bwMode="auto">
          <a:xfrm>
            <a:off x="6010275" y="593725"/>
            <a:ext cx="2482850" cy="2590800"/>
          </a:xfrm>
          <a:prstGeom prst="rect">
            <a:avLst/>
          </a:prstGeom>
          <a:noFill/>
          <a:ln w="57150">
            <a:solidFill>
              <a:srgbClr val="FFC000"/>
            </a:solidFill>
            <a:miter lim="800000"/>
            <a:headEnd/>
            <a:tailEnd/>
          </a:ln>
        </p:spPr>
      </p:pic>
      <p:pic>
        <p:nvPicPr>
          <p:cNvPr id="6149" name="Picture 3"/>
          <p:cNvPicPr>
            <a:picLocks noChangeAspect="1" noChangeArrowheads="1"/>
          </p:cNvPicPr>
          <p:nvPr/>
        </p:nvPicPr>
        <p:blipFill>
          <a:blip r:embed="rId3" cstate="email"/>
          <a:srcRect/>
          <a:stretch>
            <a:fillRect/>
          </a:stretch>
        </p:blipFill>
        <p:spPr bwMode="auto">
          <a:xfrm>
            <a:off x="3124200" y="3502025"/>
            <a:ext cx="2181225" cy="2424113"/>
          </a:xfrm>
          <a:prstGeom prst="rect">
            <a:avLst/>
          </a:prstGeom>
          <a:noFill/>
          <a:ln w="57150">
            <a:solidFill>
              <a:srgbClr val="FFC000"/>
            </a:solidFill>
            <a:miter lim="800000"/>
            <a:headEnd/>
            <a:tailEnd/>
          </a:ln>
        </p:spPr>
      </p:pic>
      <p:pic>
        <p:nvPicPr>
          <p:cNvPr id="6150" name="Picture 4"/>
          <p:cNvPicPr>
            <a:picLocks noChangeAspect="1" noChangeArrowheads="1"/>
          </p:cNvPicPr>
          <p:nvPr/>
        </p:nvPicPr>
        <p:blipFill>
          <a:blip r:embed="rId4" cstate="email"/>
          <a:srcRect/>
          <a:stretch>
            <a:fillRect/>
          </a:stretch>
        </p:blipFill>
        <p:spPr bwMode="auto">
          <a:xfrm>
            <a:off x="5632450" y="3846513"/>
            <a:ext cx="2860675" cy="2079625"/>
          </a:xfrm>
          <a:prstGeom prst="rect">
            <a:avLst/>
          </a:prstGeom>
          <a:noFill/>
          <a:ln w="57150">
            <a:solidFill>
              <a:srgbClr val="FFC000"/>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defRPr/>
            </a:pPr>
            <a:r>
              <a:rPr lang="ru-RU" sz="3600" dirty="0" smtClean="0">
                <a:solidFill>
                  <a:srgbClr val="FFC000"/>
                </a:solidFill>
              </a:rPr>
              <a:t>Пяльцы</a:t>
            </a:r>
          </a:p>
        </p:txBody>
      </p:sp>
      <p:sp>
        <p:nvSpPr>
          <p:cNvPr id="4" name="Объект 3"/>
          <p:cNvSpPr>
            <a:spLocks noGrp="1"/>
          </p:cNvSpPr>
          <p:nvPr>
            <p:ph idx="1"/>
          </p:nvPr>
        </p:nvSpPr>
        <p:spPr>
          <a:xfrm>
            <a:off x="3581400" y="304800"/>
            <a:ext cx="5111750" cy="5853113"/>
          </a:xfrm>
        </p:spPr>
        <p:txBody>
          <a:bodyPr/>
          <a:lstStyle/>
          <a:p>
            <a:pPr marL="0" indent="0" algn="r" eaLnBrk="1" hangingPunct="1">
              <a:buFontTx/>
              <a:buNone/>
              <a:defRPr/>
            </a:pPr>
            <a:r>
              <a:rPr lang="ru-RU" dirty="0" smtClean="0"/>
              <a:t>                       </a:t>
            </a:r>
            <a:endParaRPr lang="ru-RU" sz="1200" dirty="0" smtClean="0"/>
          </a:p>
        </p:txBody>
      </p:sp>
      <p:sp>
        <p:nvSpPr>
          <p:cNvPr id="5" name="Текст 4"/>
          <p:cNvSpPr>
            <a:spLocks noGrp="1"/>
          </p:cNvSpPr>
          <p:nvPr>
            <p:ph type="body" sz="half" idx="2"/>
          </p:nvPr>
        </p:nvSpPr>
        <p:spPr/>
        <p:txBody>
          <a:bodyPr/>
          <a:lstStyle/>
          <a:p>
            <a:pPr eaLnBrk="1" hangingPunct="1">
              <a:defRPr/>
            </a:pPr>
            <a:r>
              <a:rPr lang="ru-RU" sz="1800" dirty="0" smtClean="0">
                <a:effectLst/>
              </a:rPr>
              <a:t>Слово Пяльцы произошло от слова пялить — растягивать, распинать, туго натягивать. В свою очередь слов пялить происходит от пяло «рама, на которую напяливается кожа». Ранее пяльцы делали из дерева, кости, в том числе слоновой.</a:t>
            </a:r>
            <a:endParaRPr lang="ru-RU" sz="1800" dirty="0" smtClean="0"/>
          </a:p>
        </p:txBody>
      </p:sp>
      <p:pic>
        <p:nvPicPr>
          <p:cNvPr id="7173" name="Picture 2"/>
          <p:cNvPicPr>
            <a:picLocks noChangeAspect="1" noChangeArrowheads="1"/>
          </p:cNvPicPr>
          <p:nvPr/>
        </p:nvPicPr>
        <p:blipFill>
          <a:blip r:embed="rId2" cstate="email"/>
          <a:srcRect/>
          <a:stretch>
            <a:fillRect/>
          </a:stretch>
        </p:blipFill>
        <p:spPr bwMode="auto">
          <a:xfrm>
            <a:off x="6162675" y="4584700"/>
            <a:ext cx="2319338" cy="1743075"/>
          </a:xfrm>
          <a:prstGeom prst="rect">
            <a:avLst/>
          </a:prstGeom>
          <a:noFill/>
          <a:ln w="57150">
            <a:solidFill>
              <a:srgbClr val="FFC000"/>
            </a:solidFill>
            <a:miter lim="800000"/>
            <a:headEnd/>
            <a:tailEnd/>
          </a:ln>
        </p:spPr>
      </p:pic>
      <p:pic>
        <p:nvPicPr>
          <p:cNvPr id="7174" name="Picture 3"/>
          <p:cNvPicPr>
            <a:picLocks noChangeAspect="1" noChangeArrowheads="1"/>
          </p:cNvPicPr>
          <p:nvPr/>
        </p:nvPicPr>
        <p:blipFill>
          <a:blip r:embed="rId3" cstate="email"/>
          <a:srcRect/>
          <a:stretch>
            <a:fillRect/>
          </a:stretch>
        </p:blipFill>
        <p:spPr bwMode="auto">
          <a:xfrm>
            <a:off x="3429000" y="4003675"/>
            <a:ext cx="1852613" cy="2324100"/>
          </a:xfrm>
          <a:prstGeom prst="rect">
            <a:avLst/>
          </a:prstGeom>
          <a:noFill/>
          <a:ln w="57150">
            <a:solidFill>
              <a:srgbClr val="FFC000"/>
            </a:solidFill>
            <a:miter lim="800000"/>
            <a:headEnd/>
            <a:tailEnd/>
          </a:ln>
        </p:spPr>
      </p:pic>
      <p:pic>
        <p:nvPicPr>
          <p:cNvPr id="7175" name="Picture 4"/>
          <p:cNvPicPr>
            <a:picLocks noChangeAspect="1" noChangeArrowheads="1"/>
          </p:cNvPicPr>
          <p:nvPr/>
        </p:nvPicPr>
        <p:blipFill>
          <a:blip r:embed="rId4" cstate="email"/>
          <a:srcRect/>
          <a:stretch>
            <a:fillRect/>
          </a:stretch>
        </p:blipFill>
        <p:spPr bwMode="auto">
          <a:xfrm>
            <a:off x="5768975" y="457200"/>
            <a:ext cx="2713038" cy="3821113"/>
          </a:xfrm>
          <a:prstGeom prst="rect">
            <a:avLst/>
          </a:prstGeom>
          <a:noFill/>
          <a:ln w="57150">
            <a:solidFill>
              <a:srgbClr val="FFC000"/>
            </a:solidFill>
            <a:miter lim="800000"/>
            <a:headEnd/>
            <a:tailEnd/>
          </a:ln>
        </p:spPr>
      </p:pic>
      <p:sp>
        <p:nvSpPr>
          <p:cNvPr id="7176" name="Прямоугольник 1"/>
          <p:cNvSpPr>
            <a:spLocks noChangeArrowheads="1"/>
          </p:cNvSpPr>
          <p:nvPr/>
        </p:nvSpPr>
        <p:spPr bwMode="auto">
          <a:xfrm>
            <a:off x="4114800" y="381000"/>
            <a:ext cx="1447800" cy="1754188"/>
          </a:xfrm>
          <a:prstGeom prst="rect">
            <a:avLst/>
          </a:prstGeom>
          <a:noFill/>
          <a:ln w="9525">
            <a:noFill/>
            <a:miter lim="800000"/>
            <a:headEnd/>
            <a:tailEnd/>
          </a:ln>
        </p:spPr>
        <p:txBody>
          <a:bodyPr>
            <a:spAutoFit/>
          </a:bodyPr>
          <a:lstStyle/>
          <a:p>
            <a:r>
              <a:rPr lang="ru-RU" sz="1200"/>
              <a:t>Мадам Помпадур</a:t>
            </a:r>
            <a:r>
              <a:rPr lang="en-US" sz="1200"/>
              <a:t> </a:t>
            </a:r>
            <a:r>
              <a:rPr lang="ru-RU" sz="1200"/>
              <a:t>за                                                 вышиванием</a:t>
            </a:r>
          </a:p>
          <a:p>
            <a:r>
              <a:rPr lang="fr-FR" sz="1200"/>
              <a:t> (National Gallery, London) * Date: 1763-64 * Painter: François-Hubert Drouais</a:t>
            </a:r>
            <a:endParaRPr lang="ru-RU" sz="1200"/>
          </a:p>
          <a:p>
            <a:endParaRPr lang="ru-RU"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hangingPunct="1">
              <a:defRPr/>
            </a:pPr>
            <a:r>
              <a:rPr lang="ru-RU" sz="3600" dirty="0" smtClean="0">
                <a:solidFill>
                  <a:srgbClr val="FFC000"/>
                </a:solidFill>
              </a:rPr>
              <a:t>Багет</a:t>
            </a:r>
          </a:p>
        </p:txBody>
      </p:sp>
      <p:sp>
        <p:nvSpPr>
          <p:cNvPr id="5" name="Текст 4"/>
          <p:cNvSpPr>
            <a:spLocks noGrp="1"/>
          </p:cNvSpPr>
          <p:nvPr>
            <p:ph type="body" sz="half" idx="2"/>
          </p:nvPr>
        </p:nvSpPr>
        <p:spPr/>
        <p:txBody>
          <a:bodyPr/>
          <a:lstStyle/>
          <a:p>
            <a:pPr eaLnBrk="1" hangingPunct="1">
              <a:defRPr/>
            </a:pPr>
            <a:r>
              <a:rPr lang="ru-RU" sz="1800" dirty="0" smtClean="0">
                <a:effectLst/>
              </a:rPr>
              <a:t>Для того чтобы картина удачно смотрелась, ей недостаточно иметь высокую художественную ценность. Она должна хорошо вписываться в окружающий интерьер. И основная роль в этом лежит на оформлении картины – на багетной рамке.</a:t>
            </a:r>
          </a:p>
          <a:p>
            <a:pPr eaLnBrk="1" hangingPunct="1">
              <a:defRPr/>
            </a:pPr>
            <a:r>
              <a:rPr lang="ru-RU" sz="1800" dirty="0" smtClean="0">
                <a:effectLst/>
              </a:rPr>
              <a:t>Багетная рамка – это рамка из деревянных планок с фигурно вырезанным профилем.</a:t>
            </a:r>
            <a:endParaRPr lang="ru-RU" sz="1800" dirty="0" smtClean="0"/>
          </a:p>
        </p:txBody>
      </p:sp>
      <p:pic>
        <p:nvPicPr>
          <p:cNvPr id="8196" name="Picture 2"/>
          <p:cNvPicPr>
            <a:picLocks noChangeAspect="1" noChangeArrowheads="1"/>
          </p:cNvPicPr>
          <p:nvPr/>
        </p:nvPicPr>
        <p:blipFill>
          <a:blip r:embed="rId2" cstate="email"/>
          <a:srcRect/>
          <a:stretch>
            <a:fillRect/>
          </a:stretch>
        </p:blipFill>
        <p:spPr bwMode="auto">
          <a:xfrm>
            <a:off x="5519738" y="533400"/>
            <a:ext cx="2971800" cy="3848100"/>
          </a:xfrm>
          <a:prstGeom prst="rect">
            <a:avLst/>
          </a:prstGeom>
          <a:noFill/>
          <a:ln w="57150">
            <a:solidFill>
              <a:srgbClr val="FFC000"/>
            </a:solidFill>
            <a:miter lim="800000"/>
            <a:headEnd/>
            <a:tailEnd/>
          </a:ln>
        </p:spPr>
      </p:pic>
      <p:pic>
        <p:nvPicPr>
          <p:cNvPr id="8197" name="Picture 3"/>
          <p:cNvPicPr>
            <a:picLocks noChangeAspect="1" noChangeArrowheads="1"/>
          </p:cNvPicPr>
          <p:nvPr/>
        </p:nvPicPr>
        <p:blipFill>
          <a:blip r:embed="rId3" cstate="email"/>
          <a:srcRect/>
          <a:stretch>
            <a:fillRect/>
          </a:stretch>
        </p:blipFill>
        <p:spPr bwMode="auto">
          <a:xfrm>
            <a:off x="3657600" y="4457700"/>
            <a:ext cx="2519363" cy="1905000"/>
          </a:xfrm>
          <a:prstGeom prst="rect">
            <a:avLst/>
          </a:prstGeom>
          <a:noFill/>
          <a:ln w="57150">
            <a:solidFill>
              <a:srgbClr val="FFC000"/>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Баклуши</a:t>
            </a:r>
          </a:p>
        </p:txBody>
      </p:sp>
      <p:sp>
        <p:nvSpPr>
          <p:cNvPr id="4" name="Текст 3"/>
          <p:cNvSpPr>
            <a:spLocks noGrp="1"/>
          </p:cNvSpPr>
          <p:nvPr>
            <p:ph type="body" sz="half" idx="2"/>
          </p:nvPr>
        </p:nvSpPr>
        <p:spPr/>
        <p:txBody>
          <a:bodyPr/>
          <a:lstStyle/>
          <a:p>
            <a:pPr eaLnBrk="1" hangingPunct="1">
              <a:defRPr/>
            </a:pPr>
            <a:r>
              <a:rPr lang="ru-RU" sz="1800" dirty="0" smtClean="0">
                <a:effectLst/>
              </a:rPr>
              <a:t>Известные на Руси мастера по вырезанию ложек назывались ложкарями, заготовки</a:t>
            </a:r>
          </a:p>
          <a:p>
            <a:pPr eaLnBrk="1" hangingPunct="1">
              <a:defRPr/>
            </a:pPr>
            <a:r>
              <a:rPr lang="ru-RU" sz="1800" dirty="0" smtClean="0">
                <a:effectLst/>
              </a:rPr>
              <a:t>для ложек -  баклуши готовили подмастерья, раскалывали чурбан на куски – дело  несложное, поэтому появилось переносное значение «бить баклуши».</a:t>
            </a:r>
            <a:endParaRPr lang="ru-RU" sz="1800" dirty="0" smtClean="0"/>
          </a:p>
        </p:txBody>
      </p:sp>
      <p:pic>
        <p:nvPicPr>
          <p:cNvPr id="9220" name="Picture 6"/>
          <p:cNvPicPr>
            <a:picLocks noChangeAspect="1" noChangeArrowheads="1"/>
          </p:cNvPicPr>
          <p:nvPr/>
        </p:nvPicPr>
        <p:blipFill>
          <a:blip r:embed="rId2" cstate="email"/>
          <a:srcRect/>
          <a:stretch>
            <a:fillRect/>
          </a:stretch>
        </p:blipFill>
        <p:spPr bwMode="auto">
          <a:xfrm>
            <a:off x="5029200" y="762000"/>
            <a:ext cx="3452813" cy="2590800"/>
          </a:xfrm>
          <a:prstGeom prst="rect">
            <a:avLst/>
          </a:prstGeom>
          <a:noFill/>
          <a:ln w="57150">
            <a:solidFill>
              <a:srgbClr val="FFC000"/>
            </a:solidFill>
            <a:miter lim="800000"/>
            <a:headEnd/>
            <a:tailEnd/>
          </a:ln>
          <a:effectLst/>
        </p:spPr>
      </p:pic>
      <p:pic>
        <p:nvPicPr>
          <p:cNvPr id="9221" name="Picture 7"/>
          <p:cNvPicPr>
            <a:picLocks noChangeAspect="1" noChangeArrowheads="1"/>
          </p:cNvPicPr>
          <p:nvPr/>
        </p:nvPicPr>
        <p:blipFill>
          <a:blip r:embed="rId3" cstate="email"/>
          <a:srcRect/>
          <a:stretch>
            <a:fillRect/>
          </a:stretch>
        </p:blipFill>
        <p:spPr bwMode="auto">
          <a:xfrm>
            <a:off x="3733800" y="3810000"/>
            <a:ext cx="3914775" cy="2514600"/>
          </a:xfrm>
          <a:prstGeom prst="rect">
            <a:avLst/>
          </a:prstGeom>
          <a:noFill/>
          <a:ln w="57150">
            <a:solidFill>
              <a:srgbClr val="FFC000"/>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sz="quarter"/>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ru-RU" sz="4000" b="1" dirty="0" smtClean="0">
                <a:solidFill>
                  <a:srgbClr val="FFC000"/>
                </a:solidFill>
                <a:effectLst/>
              </a:rPr>
              <a:t>« Русь мастеровая»</a:t>
            </a:r>
            <a:r>
              <a:rPr lang="ru-RU" sz="4000" dirty="0" smtClean="0">
                <a:solidFill>
                  <a:srgbClr val="FFC000"/>
                </a:solidFill>
                <a:effectLst/>
              </a:rPr>
              <a:t/>
            </a:r>
            <a:br>
              <a:rPr lang="ru-RU" sz="4000" dirty="0" smtClean="0">
                <a:solidFill>
                  <a:srgbClr val="FFC000"/>
                </a:solidFill>
                <a:effectLst/>
              </a:rPr>
            </a:br>
            <a:endParaRPr lang="ru-RU" sz="4000" dirty="0" smtClean="0">
              <a:solidFill>
                <a:srgbClr val="FFC000"/>
              </a:solidFill>
            </a:endParaRPr>
          </a:p>
        </p:txBody>
      </p:sp>
      <p:sp>
        <p:nvSpPr>
          <p:cNvPr id="4" name="Подзаголовок 3"/>
          <p:cNvSpPr>
            <a:spLocks noGrp="1"/>
          </p:cNvSpPr>
          <p:nvPr>
            <p:ph type="subTitle" sz="quarter" idx="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eaLnBrk="1" hangingPunct="1">
              <a:defRPr/>
            </a:pPr>
            <a:r>
              <a:rPr lang="en-US" sz="4000" b="1" dirty="0" smtClean="0">
                <a:solidFill>
                  <a:srgbClr val="FFC000"/>
                </a:solidFill>
              </a:rPr>
              <a:t>II </a:t>
            </a:r>
            <a:r>
              <a:rPr lang="ru-RU" sz="4000" b="1" dirty="0" smtClean="0">
                <a:solidFill>
                  <a:srgbClr val="FFC000"/>
                </a:solidFill>
              </a:rPr>
              <a:t>тур</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eaLnBrk="1" hangingPunct="1">
              <a:defRPr/>
            </a:pPr>
            <a:r>
              <a:rPr lang="ru-RU" sz="3600" dirty="0" smtClean="0">
                <a:solidFill>
                  <a:srgbClr val="FFC000"/>
                </a:solidFill>
              </a:rPr>
              <a:t>Жемчуг</a:t>
            </a:r>
          </a:p>
        </p:txBody>
      </p:sp>
      <p:sp>
        <p:nvSpPr>
          <p:cNvPr id="4" name="Текст 3"/>
          <p:cNvSpPr>
            <a:spLocks noGrp="1"/>
          </p:cNvSpPr>
          <p:nvPr>
            <p:ph type="body" sz="half" idx="2"/>
          </p:nvPr>
        </p:nvSpPr>
        <p:spPr/>
        <p:txBody>
          <a:bodyPr/>
          <a:lstStyle/>
          <a:p>
            <a:pPr eaLnBrk="1" hangingPunct="1">
              <a:defRPr/>
            </a:pPr>
            <a:r>
              <a:rPr lang="ru-RU" sz="1800" dirty="0" smtClean="0">
                <a:effectLst/>
              </a:rPr>
              <a:t>На Руси речной жемчуг носили даже девочки крестьянского сословия. В старину его добычей занимались и на Ангаре, правда в незначительных количествах. Как отмечали знающие люди, жемчуг водился во всех реках, куда в избытке заходила на нерест рыба. Ангарский жемчуг был мельче морского, но весьма ценился по красоте. </a:t>
            </a:r>
            <a:endParaRPr lang="ru-RU" sz="1800" dirty="0" smtClean="0"/>
          </a:p>
        </p:txBody>
      </p:sp>
      <p:pic>
        <p:nvPicPr>
          <p:cNvPr id="11268" name="Picture 2" descr="Неизвестная Россия: ангарский жемчуг"/>
          <p:cNvPicPr>
            <a:picLocks noGrp="1" noChangeAspect="1" noChangeArrowheads="1"/>
          </p:cNvPicPr>
          <p:nvPr>
            <p:ph idx="1"/>
          </p:nvPr>
        </p:nvPicPr>
        <p:blipFill>
          <a:blip r:embed="rId2" cstate="email"/>
          <a:srcRect/>
          <a:stretch>
            <a:fillRect/>
          </a:stretch>
        </p:blipFill>
        <p:spPr>
          <a:xfrm>
            <a:off x="4205288" y="838200"/>
            <a:ext cx="1571625" cy="1571625"/>
          </a:xfrm>
          <a:noFill/>
          <a:ln w="57150">
            <a:solidFill>
              <a:srgbClr val="FFC000"/>
            </a:solidFill>
            <a:miter lim="800000"/>
            <a:headEnd/>
            <a:tailEnd/>
          </a:ln>
        </p:spPr>
      </p:pic>
      <p:pic>
        <p:nvPicPr>
          <p:cNvPr id="11269" name="Picture 6" descr="220px-White_pearl_necklace">
            <a:hlinkClick r:id="rId3"/>
          </p:cNvPr>
          <p:cNvPicPr>
            <a:picLocks noChangeAspect="1" noChangeArrowheads="1"/>
          </p:cNvPicPr>
          <p:nvPr/>
        </p:nvPicPr>
        <p:blipFill>
          <a:blip r:embed="rId4" cstate="email"/>
          <a:srcRect/>
          <a:stretch>
            <a:fillRect/>
          </a:stretch>
        </p:blipFill>
        <p:spPr bwMode="auto">
          <a:xfrm>
            <a:off x="3733800" y="3429000"/>
            <a:ext cx="2095500" cy="2790825"/>
          </a:xfrm>
          <a:prstGeom prst="rect">
            <a:avLst/>
          </a:prstGeom>
          <a:noFill/>
          <a:ln w="57150">
            <a:solidFill>
              <a:srgbClr val="FFC000"/>
            </a:solidFill>
            <a:miter lim="800000"/>
            <a:headEnd/>
            <a:tailEnd/>
          </a:ln>
        </p:spPr>
      </p:pic>
      <p:pic>
        <p:nvPicPr>
          <p:cNvPr id="11270" name="Picture 3" descr="240px-Maria_Fyodorovna_%28Kramskoj%2C_1880s%29">
            <a:hlinkClick r:id="rId5"/>
          </p:cNvPr>
          <p:cNvPicPr>
            <a:picLocks noChangeAspect="1" noChangeArrowheads="1"/>
          </p:cNvPicPr>
          <p:nvPr/>
        </p:nvPicPr>
        <p:blipFill>
          <a:blip r:embed="rId6" cstate="email"/>
          <a:srcRect/>
          <a:stretch>
            <a:fillRect/>
          </a:stretch>
        </p:blipFill>
        <p:spPr bwMode="auto">
          <a:xfrm>
            <a:off x="6235700" y="533400"/>
            <a:ext cx="2286000" cy="2686050"/>
          </a:xfrm>
          <a:prstGeom prst="rect">
            <a:avLst/>
          </a:prstGeom>
          <a:noFill/>
          <a:ln w="57150">
            <a:solidFill>
              <a:srgbClr val="FFC000"/>
            </a:solidFill>
            <a:miter lim="800000"/>
            <a:headEnd/>
            <a:tailEnd/>
          </a:ln>
        </p:spPr>
      </p:pic>
      <p:sp>
        <p:nvSpPr>
          <p:cNvPr id="11271" name="Прямоугольник 7"/>
          <p:cNvSpPr>
            <a:spLocks noChangeArrowheads="1"/>
          </p:cNvSpPr>
          <p:nvPr/>
        </p:nvSpPr>
        <p:spPr bwMode="auto">
          <a:xfrm>
            <a:off x="6121400" y="3352800"/>
            <a:ext cx="2514600" cy="1200150"/>
          </a:xfrm>
          <a:prstGeom prst="rect">
            <a:avLst/>
          </a:prstGeom>
          <a:noFill/>
          <a:ln w="9525">
            <a:noFill/>
            <a:miter lim="800000"/>
            <a:headEnd/>
            <a:tailEnd/>
          </a:ln>
        </p:spPr>
        <p:txBody>
          <a:bodyPr>
            <a:spAutoFit/>
          </a:bodyPr>
          <a:lstStyle/>
          <a:p>
            <a:r>
              <a:rPr lang="ru-RU" sz="1200"/>
              <a:t>Портрет </a:t>
            </a:r>
            <a:r>
              <a:rPr lang="ru-RU" sz="1200" i="1"/>
              <a:t>императрицы</a:t>
            </a:r>
            <a:r>
              <a:rPr lang="ru-RU" sz="1200"/>
              <a:t> </a:t>
            </a:r>
            <a:r>
              <a:rPr lang="ru-RU" sz="1200" i="1">
                <a:hlinkClick r:id="rId7" tooltip="Мария Фёдоровна (жена Александра III)"/>
              </a:rPr>
              <a:t>Марии Федоровны</a:t>
            </a:r>
            <a:r>
              <a:rPr lang="ru-RU" sz="1200"/>
              <a:t> </a:t>
            </a:r>
            <a:r>
              <a:rPr lang="ru-RU" sz="1200" i="1"/>
              <a:t>в жемчужном уборе</a:t>
            </a:r>
            <a:r>
              <a:rPr lang="ru-RU" sz="1200"/>
              <a:t> работы </a:t>
            </a:r>
            <a:r>
              <a:rPr lang="ru-RU" sz="1200">
                <a:hlinkClick r:id="rId8" tooltip="Крамской, Иван Николаевич"/>
              </a:rPr>
              <a:t>Ивана Крамского</a:t>
            </a:r>
            <a:endParaRPr lang="en-US" sz="1200"/>
          </a:p>
          <a:p>
            <a:r>
              <a:rPr lang="ru-RU" sz="1200"/>
              <a:t> (1880-е гг.)</a:t>
            </a:r>
            <a:br>
              <a:rPr lang="ru-RU" sz="1200"/>
            </a:br>
            <a:r>
              <a:rPr lang="ru-RU" sz="1200"/>
              <a:t>Санкт-Петербург, </a:t>
            </a:r>
            <a:r>
              <a:rPr lang="ru-RU" sz="1200">
                <a:hlinkClick r:id="rId9" tooltip="Государственный Эрмитаж"/>
              </a:rPr>
              <a:t>Государственный Эрмитаж</a:t>
            </a:r>
            <a:endParaRPr lang="ru-RU" sz="1200"/>
          </a:p>
        </p:txBody>
      </p:sp>
    </p:spTree>
  </p:cSld>
  <p:clrMapOvr>
    <a:masterClrMapping/>
  </p:clrMapOvr>
</p:sld>
</file>

<file path=ppt/theme/theme1.xml><?xml version="1.0" encoding="utf-8"?>
<a:theme xmlns:a="http://schemas.openxmlformats.org/drawingml/2006/main" name="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333</TotalTime>
  <Words>1221</Words>
  <Application>Microsoft Office PowerPoint</Application>
  <PresentationFormat>Экран (4:3)</PresentationFormat>
  <Paragraphs>148</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Tahoma</vt:lpstr>
      <vt:lpstr>Arial</vt:lpstr>
      <vt:lpstr>Wingdings</vt:lpstr>
      <vt:lpstr>Calibri</vt:lpstr>
      <vt:lpstr>Океан</vt:lpstr>
      <vt:lpstr> «Мастера и подмастерья» </vt:lpstr>
      <vt:lpstr>Бисер</vt:lpstr>
      <vt:lpstr>Береста</vt:lpstr>
      <vt:lpstr>Напёрсток</vt:lpstr>
      <vt:lpstr>Пяльцы</vt:lpstr>
      <vt:lpstr>Багет</vt:lpstr>
      <vt:lpstr>Баклуши</vt:lpstr>
      <vt:lpstr>« Русь мастеровая» </vt:lpstr>
      <vt:lpstr>Жемчуг</vt:lpstr>
      <vt:lpstr>Хохлома</vt:lpstr>
      <vt:lpstr>Кружева</vt:lpstr>
      <vt:lpstr>Павлово-посадские платки</vt:lpstr>
      <vt:lpstr>Матрёшка</vt:lpstr>
      <vt:lpstr>Дымковская игрушка</vt:lpstr>
      <vt:lpstr>Палехская миниатюра</vt:lpstr>
      <vt:lpstr>Гжель</vt:lpstr>
      <vt:lpstr>   «Не красна изба углами…» </vt:lpstr>
      <vt:lpstr>Прялка</vt:lpstr>
      <vt:lpstr>Лоскутное одеяло</vt:lpstr>
      <vt:lpstr>Косник</vt:lpstr>
      <vt:lpstr>«Край северный» </vt:lpstr>
      <vt:lpstr>Чорон</vt:lpstr>
      <vt:lpstr>Серебро</vt:lpstr>
      <vt:lpstr>Бивень мамонта, резьба по кости</vt:lpstr>
      <vt:lpstr>Конское убранство,  чепрак</vt:lpstr>
      <vt:lpstr>Коробка для рукоделия</vt:lpstr>
      <vt:lpstr>« Мировое искусство» </vt:lpstr>
      <vt:lpstr>Батик</vt:lpstr>
      <vt:lpstr>Эрмитаж</vt:lpstr>
      <vt:lpstr>Витражи</vt:lpstr>
      <vt:lpstr>Скульптура</vt:lpstr>
      <vt:lpstr>Джоконда</vt:lpstr>
      <vt:lpstr>Андрей Рублёв</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revaz</cp:lastModifiedBy>
  <cp:revision>33</cp:revision>
  <cp:lastPrinted>1601-01-01T00:00:00Z</cp:lastPrinted>
  <dcterms:created xsi:type="dcterms:W3CDTF">1601-01-01T00:00:00Z</dcterms:created>
  <dcterms:modified xsi:type="dcterms:W3CDTF">2013-03-09T20:00:24Z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