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0" r:id="rId2"/>
    <p:sldId id="291" r:id="rId3"/>
    <p:sldId id="292" r:id="rId4"/>
    <p:sldId id="290" r:id="rId5"/>
    <p:sldId id="293" r:id="rId6"/>
    <p:sldId id="299" r:id="rId7"/>
    <p:sldId id="298" r:id="rId8"/>
    <p:sldId id="297" r:id="rId9"/>
    <p:sldId id="296" r:id="rId10"/>
    <p:sldId id="264" r:id="rId11"/>
    <p:sldId id="295" r:id="rId12"/>
    <p:sldId id="263" r:id="rId13"/>
    <p:sldId id="271" r:id="rId14"/>
    <p:sldId id="272" r:id="rId15"/>
    <p:sldId id="273" r:id="rId16"/>
    <p:sldId id="275" r:id="rId17"/>
    <p:sldId id="276" r:id="rId18"/>
    <p:sldId id="287" r:id="rId19"/>
    <p:sldId id="288" r:id="rId20"/>
    <p:sldId id="284" r:id="rId21"/>
    <p:sldId id="285" r:id="rId22"/>
    <p:sldId id="286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98" d="100"/>
          <a:sy n="98" d="100"/>
        </p:scale>
        <p:origin x="-2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A5627B1-C91C-4C59-9F71-A7D80D21B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6B88-6160-497E-855D-E20243119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EBAC-8FF6-442C-8508-FED1DEB38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9C6C-C176-4FFC-A3A3-7099313CB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A3F8-DDDB-49C4-ACBE-08E145A58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1677-F9BA-46A2-96F9-F018245A3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83A0-85EE-46E6-A0F2-79255E06F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FB9F-1633-4E0B-A838-1A0A3DF88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88DC3-4BC8-4C80-9E9A-E7EBB56FA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3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78E5-1C93-456A-AF33-9679732C9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C5D3-425A-4072-8764-8C93D993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F70352-CB10-4B59-9E38-CD75F3FAB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6" r:id="rId2"/>
    <p:sldLayoutId id="2147483742" r:id="rId3"/>
    <p:sldLayoutId id="2147483737" r:id="rId4"/>
    <p:sldLayoutId id="2147483738" r:id="rId5"/>
    <p:sldLayoutId id="2147483739" r:id="rId6"/>
    <p:sldLayoutId id="2147483743" r:id="rId7"/>
    <p:sldLayoutId id="2147483744" r:id="rId8"/>
    <p:sldLayoutId id="2147483745" r:id="rId9"/>
    <p:sldLayoutId id="2147483740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chemeClr val="accent2">
                    <a:lumMod val="50000"/>
                  </a:schemeClr>
                </a:solidFill>
              </a:rPr>
              <a:t>Тема урока</a:t>
            </a:r>
            <a:endParaRPr lang="ru-RU" sz="6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5" descr="http://murana.ru/_pics/685/maternity-leav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3" y="2667000"/>
            <a:ext cx="2971800" cy="33718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2819400" y="1447800"/>
            <a:ext cx="5867400" cy="3124200"/>
          </a:xfrm>
          <a:prstGeom prst="flowChartPunchedTap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sz="3600" b="1" dirty="0">
                <a:solidFill>
                  <a:srgbClr val="FF0000"/>
                </a:solidFill>
              </a:rPr>
              <a:t>Усыновление (удочерение).</a:t>
            </a:r>
          </a:p>
          <a:p>
            <a:pPr algn="ctr">
              <a:buFont typeface="Arial" charset="0"/>
              <a:buNone/>
              <a:defRPr/>
            </a:pPr>
            <a:r>
              <a:rPr lang="ru-RU" sz="3600" b="1" dirty="0">
                <a:solidFill>
                  <a:srgbClr val="FF0000"/>
                </a:solidFill>
              </a:rPr>
              <a:t>Опека и попечительство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3308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733800" y="533400"/>
            <a:ext cx="5029200" cy="3810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Сохранение тайны усыновления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52400" y="2133600"/>
            <a:ext cx="4648200" cy="182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Тайна усыновления ребенка охраняется законом. Сохранять тайну усыновления ребенка обязаны:</a:t>
            </a:r>
          </a:p>
          <a:p>
            <a:pPr algn="ctr" eaLnBrk="0" hangingPunct="0">
              <a:buFont typeface="Arial" charset="0"/>
              <a:buChar char="•"/>
              <a:defRPr/>
            </a:pPr>
            <a:r>
              <a:rPr lang="ru-RU" sz="1400" b="1" dirty="0"/>
              <a:t> судьи, вынесшие решение об усыновлении ребенка;</a:t>
            </a:r>
          </a:p>
          <a:p>
            <a:pPr algn="ctr" eaLnBrk="0" hangingPunct="0">
              <a:buFont typeface="Arial" charset="0"/>
              <a:buChar char="•"/>
              <a:defRPr/>
            </a:pPr>
            <a:r>
              <a:rPr lang="ru-RU" sz="1400" b="1" dirty="0"/>
              <a:t>Должностные лица, осуществившие государственную регистрацию усыновления;</a:t>
            </a:r>
          </a:p>
          <a:p>
            <a:pPr algn="ctr" eaLnBrk="0" hangingPunct="0">
              <a:buFont typeface="Arial" charset="0"/>
              <a:buChar char="•"/>
              <a:defRPr/>
            </a:pPr>
            <a:r>
              <a:rPr lang="ru-RU" sz="1400" b="1" dirty="0"/>
              <a:t> лица, иным образом осведомленные об усыновлении </a:t>
            </a:r>
            <a:r>
              <a:rPr lang="en-US" sz="1400" b="1" dirty="0"/>
              <a:t>(</a:t>
            </a:r>
            <a:r>
              <a:rPr lang="ru-RU" sz="1400" b="1" dirty="0"/>
              <a:t>п. 1 ст. 139 СК РФ</a:t>
            </a:r>
            <a:r>
              <a:rPr lang="en-US" sz="1400" b="1" dirty="0"/>
              <a:t>)</a:t>
            </a:r>
            <a:endParaRPr lang="ru-RU" sz="1400" b="1" dirty="0"/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152400" y="4114800"/>
            <a:ext cx="4648200" cy="2590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По просьбе усыновителя усыновленному ребенку могут быть изменены ИМЯ, ОТЧЕСТВО и ФАМИЛИЯ. Изменение фамилии, имени и отчества усыновленного ребенка, достигшего возраста 10 лет, возможно только с его согласия. Об изменении фамилии, имени и отчества усыновленного ребенка указывается в решении суда о его усыновлении </a:t>
            </a:r>
          </a:p>
          <a:p>
            <a:pPr algn="ctr" eaLnBrk="0" hangingPunct="0">
              <a:defRPr/>
            </a:pPr>
            <a:r>
              <a:rPr lang="en-US" sz="1600" b="1" dirty="0"/>
              <a:t>(</a:t>
            </a:r>
            <a:r>
              <a:rPr lang="ru-RU" sz="1600" b="1" dirty="0"/>
              <a:t>ст. 134 СК РФ</a:t>
            </a:r>
            <a:r>
              <a:rPr lang="en-US" sz="1600" b="1" dirty="0"/>
              <a:t>)</a:t>
            </a:r>
            <a:endParaRPr lang="ru-RU" sz="1600" b="1" dirty="0"/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4953000" y="1676400"/>
            <a:ext cx="4038600" cy="2438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По просьбе усыновителя могут быть изменены дата рождения усыновленного ребенка, но не более чем на три месяца </a:t>
            </a:r>
            <a:r>
              <a:rPr lang="en-US" sz="1600" b="1" dirty="0"/>
              <a:t>(</a:t>
            </a:r>
            <a:r>
              <a:rPr lang="ru-RU" sz="1600" b="1" dirty="0"/>
              <a:t>только при усыновлении ребенка в возрасте до года</a:t>
            </a:r>
            <a:r>
              <a:rPr lang="en-US" sz="1600" b="1" dirty="0"/>
              <a:t>)</a:t>
            </a:r>
            <a:r>
              <a:rPr lang="ru-RU" sz="1600" b="1" dirty="0"/>
              <a:t>, а также место его рождения. Об изменениях даты и </a:t>
            </a:r>
            <a:r>
              <a:rPr lang="en-US" sz="1600" b="1" dirty="0"/>
              <a:t>(</a:t>
            </a:r>
            <a:r>
              <a:rPr lang="ru-RU" sz="1600" b="1" dirty="0"/>
              <a:t>или</a:t>
            </a:r>
            <a:r>
              <a:rPr lang="en-US" sz="1600" b="1" dirty="0"/>
              <a:t>)</a:t>
            </a:r>
            <a:r>
              <a:rPr lang="ru-RU" sz="1600" b="1" dirty="0"/>
              <a:t> места рождения усыновленного ребенка указывается в решении суда о его усыновлении </a:t>
            </a:r>
            <a:r>
              <a:rPr lang="en-US" sz="1600" b="1" dirty="0"/>
              <a:t>(</a:t>
            </a:r>
            <a:r>
              <a:rPr lang="ru-RU" sz="1600" b="1" dirty="0"/>
              <a:t>ст. 135 СК РФ</a:t>
            </a:r>
            <a:r>
              <a:rPr lang="en-US" sz="1600" b="1" dirty="0"/>
              <a:t>)</a:t>
            </a:r>
            <a:endParaRPr lang="ru-RU" sz="1600" b="1" dirty="0"/>
          </a:p>
        </p:txBody>
      </p:sp>
      <p:sp>
        <p:nvSpPr>
          <p:cNvPr id="17415" name="Прямоугольник 6"/>
          <p:cNvSpPr>
            <a:spLocks noChangeArrowheads="1"/>
          </p:cNvSpPr>
          <p:nvPr/>
        </p:nvSpPr>
        <p:spPr bwMode="auto">
          <a:xfrm>
            <a:off x="5029200" y="4267200"/>
            <a:ext cx="39624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По просьбе усыновителей суд может принять решение о записи усыновителей в книге записей рождений в качестве родителей усыновленного ими ребенка </a:t>
            </a:r>
            <a:r>
              <a:rPr lang="en-US" sz="1600" b="1" dirty="0"/>
              <a:t>(</a:t>
            </a:r>
            <a:r>
              <a:rPr lang="ru-RU" sz="1600" b="1" dirty="0"/>
              <a:t>в отношении усыновленного ребенка, достигшего возраста 10 лет, необходимо его согласие</a:t>
            </a:r>
            <a:r>
              <a:rPr lang="en-US" sz="1600" b="1" dirty="0"/>
              <a:t>)</a:t>
            </a:r>
            <a:r>
              <a:rPr lang="ru-RU" sz="1600" b="1" dirty="0"/>
              <a:t> </a:t>
            </a:r>
          </a:p>
          <a:p>
            <a:pPr algn="ctr" eaLnBrk="0" hangingPunct="0">
              <a:defRPr/>
            </a:pPr>
            <a:r>
              <a:rPr lang="en-US" sz="1600" b="1" dirty="0"/>
              <a:t>(</a:t>
            </a:r>
            <a:r>
              <a:rPr lang="ru-RU" sz="1600" b="1" dirty="0"/>
              <a:t>ст. 136 СК РФ</a:t>
            </a:r>
            <a:r>
              <a:rPr lang="en-US" sz="1600" b="1" dirty="0"/>
              <a:t>)</a:t>
            </a:r>
            <a:endParaRPr lang="ru-RU" sz="1600" b="1" dirty="0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743200" cy="1981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67600" y="152400"/>
            <a:ext cx="13716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Слайд № 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Прекращение усыновления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286000" y="1371600"/>
            <a:ext cx="5105400" cy="5334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b="1"/>
              <a:t>Отмена усыновления ребенка</a:t>
            </a:r>
          </a:p>
          <a:p>
            <a:pPr algn="ctr" eaLnBrk="0" hangingPunct="0">
              <a:defRPr/>
            </a:pPr>
            <a:r>
              <a:rPr lang="ru-RU" sz="1400" b="1"/>
              <a:t>Ст. 140 СК РФ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2362200" y="2019300"/>
            <a:ext cx="2476500" cy="647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Производится в судебном порядке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2362200" y="2895600"/>
            <a:ext cx="34290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Дело об отмене усыновления ребенка рассматривается с участием прокурора и органа опеки и попечительства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2514600" y="3962400"/>
            <a:ext cx="32766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Усыновление прекращается со дня вступления в законную силу решения суда об отмене усыновления ребенка</a:t>
            </a: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4953000" y="5181600"/>
            <a:ext cx="3886200" cy="1447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Суд в течение 3 дней со дня вступления в законную силу решения суда об отмене усыновления ребенка направляет выписку из этого решения в орган загса по месту государственной регистрации усыновления</a:t>
            </a: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798513" y="1703388"/>
            <a:ext cx="1524000" cy="99060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52400" y="1638300"/>
            <a:ext cx="2133600" cy="209550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381000" y="1638300"/>
            <a:ext cx="1905000" cy="316230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3886200" y="4953000"/>
            <a:ext cx="1066800" cy="137160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62175"/>
            <a:ext cx="2827040" cy="27146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391400" y="381000"/>
            <a:ext cx="1447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Слайд № 11</a:t>
            </a:r>
          </a:p>
        </p:txBody>
      </p:sp>
    </p:spTree>
    <p:extLst>
      <p:ext uri="{BB962C8B-B14F-4D97-AF65-F5344CB8AC3E}">
        <p14:creationId xmlns:p14="http://schemas.microsoft.com/office/powerpoint/2010/main" val="36769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676400" y="457200"/>
            <a:ext cx="5715000" cy="6858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b="1" dirty="0"/>
              <a:t>Основания к отмене усыновления ребенка</a:t>
            </a:r>
          </a:p>
          <a:p>
            <a:pPr algn="ctr" eaLnBrk="0" hangingPunct="0">
              <a:defRPr/>
            </a:pPr>
            <a:r>
              <a:rPr lang="ru-RU" b="1" dirty="0"/>
              <a:t>Ст. 141 СК РФ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533400" y="1371600"/>
            <a:ext cx="32766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Уклонение усыновителей от выполнения возложенных на них обязанностей родителей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33400" y="2514600"/>
            <a:ext cx="31242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Злоупотребление усыновителей родительскими правами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533400" y="3505200"/>
            <a:ext cx="31242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Жестокое обращение усыновителей с усыновленным ребенком</a:t>
            </a: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533400" y="4572000"/>
            <a:ext cx="3048000" cy="8191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Хронический алкоголизм или наркомания усыновителей</a:t>
            </a: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533400" y="5486400"/>
            <a:ext cx="30480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Другие основания исходя из интересов ребенка и с учетом мнения ребенка</a:t>
            </a: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6780212" y="1447800"/>
            <a:ext cx="2135187" cy="1676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Лица обладающие правом требовать отмены усыновления ребенка </a:t>
            </a:r>
            <a:r>
              <a:rPr lang="en-US" sz="1600" b="1" dirty="0"/>
              <a:t>(</a:t>
            </a:r>
            <a:r>
              <a:rPr lang="ru-RU" sz="1600" b="1" dirty="0"/>
              <a:t>ст. 142 СК РФ</a:t>
            </a:r>
            <a:r>
              <a:rPr lang="en-US" sz="1600" b="1" dirty="0"/>
              <a:t>)</a:t>
            </a:r>
            <a:endParaRPr lang="ru-RU" sz="1600" b="1" dirty="0"/>
          </a:p>
        </p:txBody>
      </p:sp>
      <p:sp>
        <p:nvSpPr>
          <p:cNvPr id="19465" name="Прямоугольник 8"/>
          <p:cNvSpPr>
            <a:spLocks noChangeArrowheads="1"/>
          </p:cNvSpPr>
          <p:nvPr/>
        </p:nvSpPr>
        <p:spPr bwMode="auto">
          <a:xfrm>
            <a:off x="6629400" y="3962400"/>
            <a:ext cx="2286000" cy="2362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родители ребенка;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усыновители ребенка;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усыновленный ребенок достигший возраста 14 лет;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орган опеки и попечительства;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прокурор</a:t>
            </a:r>
          </a:p>
          <a:p>
            <a:pPr algn="ctr" eaLnBrk="0" hangingPunct="0">
              <a:buFontTx/>
              <a:buChar char="-"/>
              <a:defRPr/>
            </a:pPr>
            <a:endParaRPr lang="ru-RU" sz="1600" dirty="0"/>
          </a:p>
        </p:txBody>
      </p:sp>
      <p:sp>
        <p:nvSpPr>
          <p:cNvPr id="19466" name="Прямоугольник 9"/>
          <p:cNvSpPr>
            <a:spLocks noChangeArrowheads="1"/>
          </p:cNvSpPr>
          <p:nvPr/>
        </p:nvSpPr>
        <p:spPr bwMode="auto">
          <a:xfrm>
            <a:off x="3810000" y="2514600"/>
            <a:ext cx="2743200" cy="3124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Отмена усыновления недопустима, если к моменту предъявления требования об отмене усыновления усыновленный ребенок достиг совершеннолетия </a:t>
            </a:r>
            <a:r>
              <a:rPr lang="en-US" sz="1600" b="1" dirty="0"/>
              <a:t>(</a:t>
            </a:r>
            <a:r>
              <a:rPr lang="ru-RU" sz="1600" b="1" dirty="0"/>
              <a:t>ст. 144 СК РФ</a:t>
            </a:r>
            <a:r>
              <a:rPr lang="en-US" sz="1600" b="1" dirty="0"/>
              <a:t>)</a:t>
            </a:r>
            <a:r>
              <a:rPr lang="ru-RU" sz="1600" b="1" dirty="0"/>
              <a:t>. </a:t>
            </a:r>
            <a:r>
              <a:rPr lang="ru-RU" sz="1600" b="1" u="sng" dirty="0"/>
              <a:t>Исключение</a:t>
            </a:r>
            <a:r>
              <a:rPr lang="ru-RU" sz="1600" b="1" dirty="0"/>
              <a:t>: наличие согласия усыновителя, усыновленного и его кровных родителей</a:t>
            </a:r>
          </a:p>
        </p:txBody>
      </p:sp>
      <p:cxnSp>
        <p:nvCxnSpPr>
          <p:cNvPr id="19485" name="Соединительная линия уступом 15"/>
          <p:cNvCxnSpPr>
            <a:cxnSpLocks noChangeShapeType="1"/>
          </p:cNvCxnSpPr>
          <p:nvPr/>
        </p:nvCxnSpPr>
        <p:spPr bwMode="auto">
          <a:xfrm rot="10800000" flipV="1">
            <a:off x="533400" y="800100"/>
            <a:ext cx="1143000" cy="1028700"/>
          </a:xfrm>
          <a:prstGeom prst="bentConnector3">
            <a:avLst>
              <a:gd name="adj1" fmla="val 12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6" name="Shape 17"/>
          <p:cNvCxnSpPr>
            <a:cxnSpLocks noChangeShapeType="1"/>
          </p:cNvCxnSpPr>
          <p:nvPr/>
        </p:nvCxnSpPr>
        <p:spPr bwMode="auto">
          <a:xfrm rot="16200000" flipH="1">
            <a:off x="-114300" y="2247900"/>
            <a:ext cx="1066800" cy="2286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7" name="Shape 19"/>
          <p:cNvCxnSpPr>
            <a:cxnSpLocks noChangeShapeType="1"/>
          </p:cNvCxnSpPr>
          <p:nvPr/>
        </p:nvCxnSpPr>
        <p:spPr bwMode="auto">
          <a:xfrm rot="16200000" flipH="1">
            <a:off x="-133350" y="3257550"/>
            <a:ext cx="1104900" cy="2286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8" name="Shape 21"/>
          <p:cNvCxnSpPr>
            <a:cxnSpLocks noChangeShapeType="1"/>
          </p:cNvCxnSpPr>
          <p:nvPr/>
        </p:nvCxnSpPr>
        <p:spPr bwMode="auto">
          <a:xfrm rot="16200000" flipH="1">
            <a:off x="-128588" y="4319588"/>
            <a:ext cx="1095375" cy="2286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9" name="Shape 23"/>
          <p:cNvCxnSpPr>
            <a:cxnSpLocks noChangeShapeType="1"/>
          </p:cNvCxnSpPr>
          <p:nvPr/>
        </p:nvCxnSpPr>
        <p:spPr bwMode="auto">
          <a:xfrm rot="16200000" flipH="1">
            <a:off x="-95250" y="5276850"/>
            <a:ext cx="1028700" cy="2286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Стрелка вниз 1"/>
          <p:cNvSpPr/>
          <p:nvPr/>
        </p:nvSpPr>
        <p:spPr>
          <a:xfrm>
            <a:off x="4714875" y="1181100"/>
            <a:ext cx="933450" cy="16383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391400" y="3124200"/>
            <a:ext cx="914400" cy="10968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53200" y="1143000"/>
            <a:ext cx="1219200" cy="41379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67600" y="228600"/>
            <a:ext cx="14478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Слайд № 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838200" y="1752600"/>
            <a:ext cx="7620000" cy="1524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just" eaLnBrk="0" hangingPunct="0">
              <a:defRPr/>
            </a:pPr>
            <a:r>
              <a:rPr lang="ru-RU" sz="1600" b="1" dirty="0"/>
              <a:t>Опека и попечительство над несовершеннолетними детьми, оставшимися без попечения родителей, - одна из правовых форм защиты их личных и имущественных прав и интересов, а также обеспечения их содержания  воспитания и образования.</a:t>
            </a:r>
          </a:p>
          <a:p>
            <a:pPr algn="just" eaLnBrk="0" hangingPunct="0">
              <a:defRPr/>
            </a:pPr>
            <a:r>
              <a:rPr lang="ru-RU" sz="1600" b="1" dirty="0"/>
              <a:t>При установлении опеки и попечительства учитывается возраст несовершеннолетних детей.</a:t>
            </a:r>
          </a:p>
          <a:p>
            <a:pPr algn="just" eaLnBrk="0" hangingPunct="0">
              <a:defRPr/>
            </a:pPr>
            <a:endParaRPr lang="ru-RU" sz="1600" dirty="0"/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124200" y="3657600"/>
            <a:ext cx="5334000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just" eaLnBrk="0" hangingPunct="0">
              <a:defRPr/>
            </a:pPr>
            <a:r>
              <a:rPr lang="ru-RU" sz="1600" b="1" dirty="0"/>
              <a:t>ОПЕКА устанавливается над малолетними детьми, к которым в силу п.1 ст. 28 ГК РФ относятся несовершеннолетние, не достигшие четырнадцати лет</a:t>
            </a: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3124200" y="5257800"/>
            <a:ext cx="5334000" cy="1066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r>
              <a:rPr lang="ru-RU" sz="1600" b="1" dirty="0"/>
              <a:t>ПОПЕЧИТЕЛЬСТВО устанавливается над несовершеннолетними в возрасте от четырнадцати до восемнадцати лет </a:t>
            </a:r>
            <a:r>
              <a:rPr lang="en-US" sz="1600" b="1" dirty="0"/>
              <a:t>(</a:t>
            </a:r>
            <a:r>
              <a:rPr lang="ru-RU" sz="1600" b="1" dirty="0"/>
              <a:t>п. 1 ст. 33 ГК РФ</a:t>
            </a:r>
            <a:r>
              <a:rPr lang="en-US" sz="1600" b="1" dirty="0"/>
              <a:t>)</a:t>
            </a:r>
            <a:endParaRPr lang="ru-RU" sz="1600" b="1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838200" y="457200"/>
            <a:ext cx="7391400" cy="914400"/>
          </a:xfrm>
          <a:prstGeom prst="star4">
            <a:avLst>
              <a:gd name="adj" fmla="val 50000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</a:rPr>
              <a:t>Опека и попечительство над несовершеннолетними детьми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2667000" cy="2819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67600" y="228600"/>
            <a:ext cx="14478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Слайд № 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981200" y="609600"/>
            <a:ext cx="4953000" cy="8382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Опека или попечительство устанавливаются над детьми, если</a:t>
            </a:r>
          </a:p>
          <a:p>
            <a:pPr algn="ctr" eaLnBrk="0" hangingPunct="0">
              <a:defRPr/>
            </a:pPr>
            <a:r>
              <a:rPr lang="en-US" sz="1600" dirty="0"/>
              <a:t>(</a:t>
            </a:r>
            <a:r>
              <a:rPr lang="ru-RU" sz="1600" dirty="0"/>
              <a:t>ст. 145 СК РФ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981200" y="2057400"/>
            <a:ext cx="4953000" cy="1219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eaLnBrk="0" hangingPunct="0">
              <a:buFontTx/>
              <a:buChar char="-"/>
              <a:defRPr/>
            </a:pPr>
            <a:r>
              <a:rPr lang="ru-RU" sz="1600" dirty="0"/>
              <a:t> </a:t>
            </a:r>
            <a:r>
              <a:rPr lang="ru-RU" sz="1600" b="1" dirty="0"/>
              <a:t>дети остались без попечения родителей;</a:t>
            </a:r>
          </a:p>
          <a:p>
            <a:pPr eaLnBrk="0" hangingPunct="0">
              <a:buFontTx/>
              <a:buChar char="-"/>
              <a:defRPr/>
            </a:pPr>
            <a:r>
              <a:rPr lang="ru-RU" sz="1600" b="1" dirty="0"/>
              <a:t> в целях содержания, воспитания и образования детей, а также для защиты их прав и интересов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28600" y="3810000"/>
            <a:ext cx="3048000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ОПЕКА устанавливается над  детьми, не достигшими возраста четырнадцати лет</a:t>
            </a: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5638800" y="3810000"/>
            <a:ext cx="3352800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ПОПЕЧИТЕЛЬСТВО устанавливается над детьми в возрасте от четырнадцати до восемнадцати лет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14800" y="1447800"/>
            <a:ext cx="762000" cy="609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143000" y="2286000"/>
            <a:ext cx="838200" cy="160020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934200" y="2286000"/>
            <a:ext cx="838200" cy="152400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09" y="4114800"/>
            <a:ext cx="1966913" cy="2590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67600" y="228600"/>
            <a:ext cx="1447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Слайд № 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52400" y="1828800"/>
            <a:ext cx="1981200" cy="1143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Могут назначаться только совершеннолетние дееспособные лица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2667000" y="1676400"/>
            <a:ext cx="2590800" cy="472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Учитывается при назначении: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нравственные и иные личные качества опекуна </a:t>
            </a:r>
            <a:r>
              <a:rPr lang="en-US" sz="1600" b="1" dirty="0"/>
              <a:t>(</a:t>
            </a:r>
            <a:r>
              <a:rPr lang="ru-RU" sz="1600" b="1" dirty="0"/>
              <a:t>попечителя</a:t>
            </a:r>
            <a:r>
              <a:rPr lang="en-US" sz="1600" b="1" dirty="0"/>
              <a:t>)</a:t>
            </a:r>
            <a:r>
              <a:rPr lang="ru-RU" sz="1600" b="1" dirty="0"/>
              <a:t>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способность к выполнению обязанностей опекуна </a:t>
            </a:r>
            <a:r>
              <a:rPr lang="en-US" sz="1600" b="1" dirty="0"/>
              <a:t>(</a:t>
            </a:r>
            <a:r>
              <a:rPr lang="ru-RU" sz="1600" b="1" dirty="0"/>
              <a:t>попечителя</a:t>
            </a:r>
            <a:r>
              <a:rPr lang="en-US" sz="1600" b="1" dirty="0"/>
              <a:t>)</a:t>
            </a:r>
            <a:r>
              <a:rPr lang="ru-RU" sz="1600" b="1" dirty="0"/>
              <a:t>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отношение между опекуном </a:t>
            </a:r>
            <a:r>
              <a:rPr lang="en-US" sz="1600" b="1" dirty="0"/>
              <a:t>(</a:t>
            </a:r>
            <a:r>
              <a:rPr lang="ru-RU" sz="1600" b="1" dirty="0"/>
              <a:t>попечителем</a:t>
            </a:r>
            <a:r>
              <a:rPr lang="en-US" sz="1600" b="1" dirty="0"/>
              <a:t>)</a:t>
            </a:r>
            <a:r>
              <a:rPr lang="ru-RU" sz="1600" b="1" dirty="0"/>
              <a:t> и ребенком;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отношение к ребенку членов семьи опекуна </a:t>
            </a:r>
            <a:r>
              <a:rPr lang="en-US" sz="1600" b="1" dirty="0"/>
              <a:t>(</a:t>
            </a:r>
            <a:r>
              <a:rPr lang="ru-RU" sz="1600" b="1" dirty="0"/>
              <a:t>попечителя</a:t>
            </a:r>
            <a:r>
              <a:rPr lang="en-US" sz="1600" b="1" dirty="0"/>
              <a:t>)</a:t>
            </a:r>
            <a:r>
              <a:rPr lang="ru-RU" sz="1600" b="1" dirty="0"/>
              <a:t>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по возможности – желание самого ребенка</a:t>
            </a:r>
          </a:p>
        </p:txBody>
      </p:sp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5410200" y="1676399"/>
            <a:ext cx="3429000" cy="472439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Не могут быть назначены опекунами </a:t>
            </a:r>
            <a:r>
              <a:rPr lang="en-US" sz="1600" b="1" dirty="0"/>
              <a:t>(</a:t>
            </a:r>
            <a:r>
              <a:rPr lang="ru-RU" sz="1600" b="1" dirty="0"/>
              <a:t>попечителями</a:t>
            </a:r>
            <a:r>
              <a:rPr lang="en-US" sz="1600" b="1" dirty="0"/>
              <a:t>)</a:t>
            </a:r>
            <a:r>
              <a:rPr lang="ru-RU" sz="1600" b="1" dirty="0"/>
              <a:t>: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лица, лишенные родительских прав;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лица, больные хроническим алкоголизмом и наркоманией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лица, отстраненные от выполнения обязанностей опекунов </a:t>
            </a:r>
            <a:r>
              <a:rPr lang="en-US" sz="1600" b="1" dirty="0"/>
              <a:t>(</a:t>
            </a:r>
            <a:r>
              <a:rPr lang="ru-RU" sz="1600" b="1" dirty="0"/>
              <a:t>попечителей</a:t>
            </a:r>
            <a:r>
              <a:rPr lang="en-US" sz="1600" b="1" dirty="0"/>
              <a:t>)</a:t>
            </a:r>
            <a:r>
              <a:rPr lang="ru-RU" sz="1600" b="1" dirty="0"/>
              <a:t>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лица, ограниченные в родительских правах;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бывшие усыновители, если усыновление отменено по их вине;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600" b="1" dirty="0"/>
              <a:t> лица, которые по состоянию здоровья не могут осуществлять обязанности по воспитанию ребенка</a:t>
            </a:r>
          </a:p>
          <a:p>
            <a:pPr algn="ctr" eaLnBrk="0" hangingPunct="0">
              <a:buFontTx/>
              <a:buChar char="-"/>
              <a:defRPr/>
            </a:pP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1295400" y="304799"/>
            <a:ext cx="6172200" cy="685799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Опекуны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попечители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ru-RU" b="1" dirty="0">
                <a:solidFill>
                  <a:schemeClr val="tx1"/>
                </a:solidFill>
              </a:rPr>
              <a:t> детей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ст. 146 СК РФ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81000" y="647700"/>
            <a:ext cx="1143000" cy="125730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010400" y="762000"/>
            <a:ext cx="1524000" cy="163830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505200" y="990600"/>
            <a:ext cx="1371600" cy="1219200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2362200" cy="30479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67600" y="304800"/>
            <a:ext cx="13716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Слайд № 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7391400" y="363538"/>
            <a:ext cx="15240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r>
              <a:rPr lang="ru-RU" sz="1400" dirty="0"/>
              <a:t>Слайд № 16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914400" y="1295400"/>
            <a:ext cx="6019800" cy="1371600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1. Изобразить в виде схемы «Права и обязанности опекунов и попечителей несовершеннолетних детей, опираясь на ст. 150 Семейного кодекса РФ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314700" cy="2857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20688"/>
            <a:ext cx="2160240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ЗАДАНИЕ: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7467600" y="457200"/>
            <a:ext cx="13716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r>
              <a:rPr lang="ru-RU" sz="1400" dirty="0"/>
              <a:t>Слайд </a:t>
            </a:r>
            <a:r>
              <a:rPr lang="en-US" sz="1400" dirty="0"/>
              <a:t> </a:t>
            </a:r>
            <a:r>
              <a:rPr lang="ru-RU" sz="1400" dirty="0"/>
              <a:t>№</a:t>
            </a:r>
            <a:r>
              <a:rPr lang="en-US" sz="1400" dirty="0"/>
              <a:t> 1</a:t>
            </a:r>
            <a:r>
              <a:rPr lang="ru-RU" sz="1400" dirty="0"/>
              <a:t>7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247900" y="873125"/>
            <a:ext cx="4648200" cy="8382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b="1" dirty="0"/>
              <a:t>Права и обязанности опекуна </a:t>
            </a:r>
            <a:r>
              <a:rPr lang="en-US" b="1" dirty="0"/>
              <a:t>(</a:t>
            </a:r>
            <a:r>
              <a:rPr lang="ru-RU" b="1" dirty="0"/>
              <a:t>попечителя</a:t>
            </a:r>
            <a:r>
              <a:rPr lang="en-US" b="1" dirty="0"/>
              <a:t>)</a:t>
            </a:r>
            <a:r>
              <a:rPr lang="ru-RU" b="1" dirty="0"/>
              <a:t> ребенка </a:t>
            </a:r>
          </a:p>
          <a:p>
            <a:pPr algn="ctr" eaLnBrk="0" hangingPunct="0">
              <a:defRPr/>
            </a:pPr>
            <a:r>
              <a:rPr lang="ru-RU" b="1" dirty="0"/>
              <a:t>Ст. 150 СК РФ</a:t>
            </a: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381000" y="1828800"/>
            <a:ext cx="3276600" cy="1752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Вправе и обязан воспитывать ребенка, находящегося под опекой </a:t>
            </a:r>
            <a:r>
              <a:rPr lang="en-US" sz="1600" b="1" dirty="0"/>
              <a:t>(</a:t>
            </a:r>
            <a:r>
              <a:rPr lang="ru-RU" sz="1600" b="1" dirty="0"/>
              <a:t>попечительством</a:t>
            </a:r>
            <a:r>
              <a:rPr lang="en-US" sz="1600" b="1" dirty="0"/>
              <a:t>)</a:t>
            </a:r>
            <a:r>
              <a:rPr lang="ru-RU" sz="1600" b="1" dirty="0"/>
              <a:t>, заботиться о его здоровье, физическом, психическом, духовном и нравственном развитии</a:t>
            </a:r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5410200" y="1828800"/>
            <a:ext cx="3581400" cy="1600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Вправе требовать по суду возврата ребенка, находящегося под опекой </a:t>
            </a:r>
            <a:r>
              <a:rPr lang="en-US" sz="1600" b="1" dirty="0"/>
              <a:t>(</a:t>
            </a:r>
            <a:r>
              <a:rPr lang="ru-RU" sz="1600" b="1" dirty="0"/>
              <a:t>попечительством</a:t>
            </a:r>
            <a:r>
              <a:rPr lang="en-US" sz="1600" b="1" dirty="0"/>
              <a:t>)</a:t>
            </a:r>
            <a:r>
              <a:rPr lang="ru-RU" sz="1600" b="1" dirty="0"/>
              <a:t>, от любых лиц, удерживающих у себя ребенка без законных оснований</a:t>
            </a:r>
          </a:p>
        </p:txBody>
      </p:sp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341064" y="3810000"/>
            <a:ext cx="2667000" cy="2590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Вправе самостоятельно определять способы воспитания ребенка, находящегося под опекой </a:t>
            </a:r>
            <a:r>
              <a:rPr lang="en-US" sz="1600" b="1" dirty="0"/>
              <a:t>(</a:t>
            </a:r>
            <a:r>
              <a:rPr lang="ru-RU" sz="1600" b="1" dirty="0"/>
              <a:t>попечительством</a:t>
            </a:r>
            <a:r>
              <a:rPr lang="en-US" sz="1600" b="1" dirty="0"/>
              <a:t>)</a:t>
            </a:r>
            <a:r>
              <a:rPr lang="ru-RU" sz="1600" b="1" dirty="0"/>
              <a:t>, с учетом мнения ребенка и рекомендаций органа опеки и попечительства</a:t>
            </a:r>
          </a:p>
        </p:txBody>
      </p:sp>
      <p:sp>
        <p:nvSpPr>
          <p:cNvPr id="24583" name="Прямоугольник 6"/>
          <p:cNvSpPr>
            <a:spLocks noChangeArrowheads="1"/>
          </p:cNvSpPr>
          <p:nvPr/>
        </p:nvSpPr>
        <p:spPr bwMode="auto">
          <a:xfrm>
            <a:off x="3352800" y="4038600"/>
            <a:ext cx="2438400" cy="2590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С учетом мнения ребенка вправе выбирать образовательное учреждение и формы и обязан обеспечить получение ребенком основного общего образования и создать условия</a:t>
            </a:r>
          </a:p>
        </p:txBody>
      </p:sp>
      <p:sp>
        <p:nvSpPr>
          <p:cNvPr id="24584" name="Прямоугольник 7"/>
          <p:cNvSpPr>
            <a:spLocks noChangeArrowheads="1"/>
          </p:cNvSpPr>
          <p:nvPr/>
        </p:nvSpPr>
        <p:spPr bwMode="auto">
          <a:xfrm>
            <a:off x="6324600" y="3657600"/>
            <a:ext cx="2286000" cy="297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Не вправе препятствовать общению ребенка с его родителями и другими близкими родственниками </a:t>
            </a:r>
            <a:r>
              <a:rPr lang="en-US" sz="1600" b="1" dirty="0"/>
              <a:t>(</a:t>
            </a:r>
            <a:r>
              <a:rPr lang="ru-RU" sz="1600" b="1" dirty="0"/>
              <a:t>за исключением случаев, когда такое общение не отвечает интересам ребенка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2" name="Счетверенная стрелка 1"/>
          <p:cNvSpPr/>
          <p:nvPr/>
        </p:nvSpPr>
        <p:spPr>
          <a:xfrm>
            <a:off x="3763963" y="1828800"/>
            <a:ext cx="1600200" cy="2514600"/>
          </a:xfrm>
          <a:prstGeom prst="quad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609600" y="1219200"/>
            <a:ext cx="7772400" cy="3733800"/>
          </a:xfrm>
          <a:prstGeom prst="irregularSeal2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Немного статистики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67600" y="304800"/>
            <a:ext cx="14478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Слайд № 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43799" cy="4648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400" y="609600"/>
            <a:ext cx="7696200" cy="838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Число детей, находящихся под опекой (попечительством) в Санкт-Петербурге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67600" y="228600"/>
            <a:ext cx="1447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Слайд № 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500" y="571500"/>
            <a:ext cx="8229600" cy="20955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Проверочная работа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перечислить формы устройства детей, оставшихся без попечения родителей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опираясь на ст. 123 СК РФ</a:t>
            </a:r>
            <a:endParaRPr lang="ru-RU" sz="1800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3429000"/>
            <a:ext cx="8229600" cy="2697163"/>
          </a:xfrm>
          <a:prstGeom prst="rect">
            <a:avLst/>
          </a:prstGeom>
        </p:spPr>
        <p:txBody>
          <a:bodyPr/>
          <a:lstStyle>
            <a:lvl1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3.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4.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315200" y="285750"/>
            <a:ext cx="1524000" cy="323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r>
              <a:rPr lang="ru-RU" sz="1400" dirty="0"/>
              <a:t>Слайд № 2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86200" cy="3200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8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086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533400"/>
            <a:ext cx="86106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В Санкт-Петербурге функции регионального оператора государственного банка данных о детях, оставшихся без попечения родителей, выполняет Комитет по социальной политике.</a:t>
            </a:r>
          </a:p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По данным Комитета по социальной политике, на 01.01.11 в указанном банке данных зарегистрированы сведения о 3253 детях, проживающих на территории Санкт-Петербурга, подлежащих устройству в семьи. В сравнении с 2007 годом число таких детей уменьшилось в 1,5 раза.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2209799"/>
            <a:ext cx="7620000" cy="45720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Число детей, состоящих на учете в государственном региональном банке данных о детях, оставшихся без попечения родителей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67600" y="228600"/>
            <a:ext cx="14478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Слайд №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457200"/>
            <a:ext cx="6629400" cy="1066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Соотношение детей-сирот и детей, оставшихся без попечения родителей, устроенных в учреждения, на воспитание в семьи и возвращенных родителям, от количества выявленных и учтенных за год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5962"/>
            <a:ext cx="7086600" cy="388143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91400" y="228600"/>
            <a:ext cx="1524000" cy="228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Слайд № 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362200"/>
            <a:ext cx="6319837" cy="37338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00200" y="762000"/>
            <a:ext cx="6705600" cy="1143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Соотношение российского и международного усыновления в Санкт-Петербурге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91400" y="331788"/>
            <a:ext cx="1601788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Слайд № 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33400" y="609600"/>
            <a:ext cx="3962400" cy="4572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Домашнее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задание: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533400" y="1295400"/>
            <a:ext cx="8382000" cy="3810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defRPr/>
            </a:pPr>
            <a:r>
              <a:rPr lang="ru-RU" sz="1600" b="1" dirty="0"/>
              <a:t>1. Учебник </a:t>
            </a:r>
            <a:r>
              <a:rPr lang="ru-RU" sz="1600" b="1" dirty="0" smtClean="0"/>
              <a:t>- </a:t>
            </a:r>
            <a:r>
              <a:rPr lang="ru-RU" sz="1600" b="1" dirty="0" err="1" smtClean="0"/>
              <a:t>Гомола</a:t>
            </a:r>
            <a:r>
              <a:rPr lang="ru-RU" sz="1600" b="1" dirty="0" smtClean="0"/>
              <a:t> </a:t>
            </a:r>
            <a:r>
              <a:rPr lang="ru-RU" sz="1600" b="1" dirty="0"/>
              <a:t>А.И. Семейное право: Учебник для СПО.- Академия, 2008</a:t>
            </a: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533400" y="1905000"/>
            <a:ext cx="8382000" cy="10668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defRPr/>
            </a:pPr>
            <a:r>
              <a:rPr lang="ru-RU" sz="1600" b="1" dirty="0"/>
              <a:t>2. </a:t>
            </a:r>
            <a:r>
              <a:rPr lang="ru-RU" sz="1600" b="1"/>
              <a:t>Проект </a:t>
            </a:r>
            <a:r>
              <a:rPr lang="ru-RU" sz="1600" b="1" smtClean="0"/>
              <a:t>«К </a:t>
            </a:r>
            <a:r>
              <a:rPr lang="ru-RU" sz="1600" b="1" dirty="0"/>
              <a:t>новой семье» – что вам известно о нем?</a:t>
            </a:r>
          </a:p>
          <a:p>
            <a:pPr algn="just" eaLnBrk="0" hangingPunct="0">
              <a:defRPr/>
            </a:pPr>
            <a:endParaRPr lang="ru-RU" sz="1600" b="1" dirty="0"/>
          </a:p>
          <a:p>
            <a:pPr algn="just" eaLnBrk="0" hangingPunct="0">
              <a:defRPr/>
            </a:pPr>
            <a:r>
              <a:rPr lang="ru-RU" sz="1600" b="1" dirty="0"/>
              <a:t>3. Какие школы приемных родителей существуют в Санкт-Петербурге? Для чего они создаются?</a:t>
            </a: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533400" y="3276600"/>
            <a:ext cx="8382000" cy="6096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defRPr/>
            </a:pPr>
            <a:r>
              <a:rPr lang="ru-RU" sz="1600" b="1" dirty="0"/>
              <a:t>4. Изобразите в табличной форме -</a:t>
            </a:r>
          </a:p>
          <a:p>
            <a:pPr algn="just" eaLnBrk="0" hangingPunct="0">
              <a:defRPr/>
            </a:pPr>
            <a:r>
              <a:rPr lang="ru-RU" sz="1600" b="1" dirty="0"/>
              <a:t>ПЕРЕЧЕНЬ ОСНОВНЫХ ДОКУМЕНТОВ ДЛЯ УСЫНОВЛЕНИЯ</a:t>
            </a: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67600" y="381000"/>
            <a:ext cx="144780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r>
              <a:rPr lang="ru-RU" sz="1400" dirty="0"/>
              <a:t>Слайд № 23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5105400" cy="28765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Проверка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Формы устройства детей, оставшихся без попечения родителей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опираясь на ст. 123 СК РФ</a:t>
            </a:r>
            <a:endParaRPr lang="ru-RU" sz="1800" b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14338" y="1338263"/>
            <a:ext cx="8229600" cy="4754562"/>
          </a:xfrm>
          <a:prstGeom prst="rect">
            <a:avLst/>
          </a:prstGeom>
        </p:spPr>
        <p:txBody>
          <a:bodyPr/>
          <a:lstStyle>
            <a:lvl1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5AE53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48058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mtClean="0"/>
          </a:p>
          <a:p>
            <a:endParaRPr 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467600" y="285750"/>
            <a:ext cx="1390650" cy="323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r>
              <a:rPr lang="ru-RU" sz="1400" dirty="0"/>
              <a:t>Слайд № 3</a:t>
            </a:r>
          </a:p>
        </p:txBody>
      </p:sp>
      <p:sp>
        <p:nvSpPr>
          <p:cNvPr id="5" name="Пятно 2 4"/>
          <p:cNvSpPr/>
          <p:nvPr/>
        </p:nvSpPr>
        <p:spPr>
          <a:xfrm>
            <a:off x="214313" y="1219200"/>
            <a:ext cx="5424487" cy="2514600"/>
          </a:xfrm>
          <a:prstGeom prst="irregularSeal2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</a:rPr>
              <a:t>1. Передача на воспитание в семью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усыновление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удочерение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4876800" y="1066800"/>
            <a:ext cx="3981450" cy="220980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</a:rPr>
              <a:t>2. Передача в приемную семью</a:t>
            </a:r>
          </a:p>
        </p:txBody>
      </p:sp>
      <p:sp>
        <p:nvSpPr>
          <p:cNvPr id="7" name="Пятно 1 6"/>
          <p:cNvSpPr/>
          <p:nvPr/>
        </p:nvSpPr>
        <p:spPr>
          <a:xfrm>
            <a:off x="304800" y="3276600"/>
            <a:ext cx="4572000" cy="1752600"/>
          </a:xfrm>
          <a:prstGeom prst="irregularSeal1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</a:rPr>
              <a:t>3. Передача под опеку или попечительство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3505200" y="2743200"/>
            <a:ext cx="5486400" cy="2819399"/>
          </a:xfrm>
          <a:prstGeom prst="irregularSeal2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</a:rPr>
              <a:t>4. Устройство в учреждения для детей-сирот или детей, оставшихся без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5274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0"/>
          <p:cNvSpPr>
            <a:spLocks noChangeShapeType="1"/>
          </p:cNvSpPr>
          <p:nvPr/>
        </p:nvSpPr>
        <p:spPr bwMode="auto">
          <a:xfrm flipV="1">
            <a:off x="-68263" y="6978650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7" name="Прямоугольник 16"/>
          <p:cNvSpPr>
            <a:spLocks noChangeArrowheads="1"/>
          </p:cNvSpPr>
          <p:nvPr/>
        </p:nvSpPr>
        <p:spPr bwMode="auto">
          <a:xfrm>
            <a:off x="381000" y="1066800"/>
            <a:ext cx="35814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Лица, признанные судом недееспособными или ограниченно дееспособными</a:t>
            </a:r>
          </a:p>
        </p:txBody>
      </p:sp>
      <p:sp>
        <p:nvSpPr>
          <p:cNvPr id="11268" name="Прямоугольник 17"/>
          <p:cNvSpPr>
            <a:spLocks noChangeArrowheads="1"/>
          </p:cNvSpPr>
          <p:nvPr/>
        </p:nvSpPr>
        <p:spPr bwMode="auto">
          <a:xfrm>
            <a:off x="4876800" y="1066800"/>
            <a:ext cx="38862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Лица, отстраненные от обязанностей опекуна (попечителя) за ненадлежащее выполнение возложенных на него законом обязанностей</a:t>
            </a:r>
          </a:p>
        </p:txBody>
      </p:sp>
      <p:sp>
        <p:nvSpPr>
          <p:cNvPr id="11269" name="Прямоугольник 18"/>
          <p:cNvSpPr>
            <a:spLocks noChangeArrowheads="1"/>
          </p:cNvSpPr>
          <p:nvPr/>
        </p:nvSpPr>
        <p:spPr bwMode="auto">
          <a:xfrm>
            <a:off x="2336494" y="300210"/>
            <a:ext cx="5105400" cy="53799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могут быть усыновителями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Ст. 127 СК РФ</a:t>
            </a:r>
          </a:p>
        </p:txBody>
      </p:sp>
      <p:sp>
        <p:nvSpPr>
          <p:cNvPr id="11270" name="Прямоугольник 19"/>
          <p:cNvSpPr>
            <a:spLocks noChangeArrowheads="1"/>
          </p:cNvSpPr>
          <p:nvPr/>
        </p:nvSpPr>
        <p:spPr bwMode="auto">
          <a:xfrm>
            <a:off x="381000" y="2133600"/>
            <a:ext cx="35814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Супруги, один из которых признан судом неспособным или ограниченно дееспособным</a:t>
            </a:r>
          </a:p>
        </p:txBody>
      </p:sp>
      <p:sp>
        <p:nvSpPr>
          <p:cNvPr id="11271" name="Прямоугольник 20"/>
          <p:cNvSpPr>
            <a:spLocks noChangeArrowheads="1"/>
          </p:cNvSpPr>
          <p:nvPr/>
        </p:nvSpPr>
        <p:spPr bwMode="auto">
          <a:xfrm flipH="1">
            <a:off x="4876800" y="2209800"/>
            <a:ext cx="38862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Бывшие усыновители, если усыновление отменено судом по их вине</a:t>
            </a:r>
          </a:p>
        </p:txBody>
      </p:sp>
      <p:sp>
        <p:nvSpPr>
          <p:cNvPr id="11272" name="Прямоугольник 21"/>
          <p:cNvSpPr>
            <a:spLocks noChangeArrowheads="1"/>
          </p:cNvSpPr>
          <p:nvPr/>
        </p:nvSpPr>
        <p:spPr bwMode="auto">
          <a:xfrm>
            <a:off x="419100" y="3124200"/>
            <a:ext cx="35052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Лица, лишенные по суду родительских прав или ограниченные судом в родительских правах</a:t>
            </a:r>
          </a:p>
        </p:txBody>
      </p:sp>
      <p:sp>
        <p:nvSpPr>
          <p:cNvPr id="11273" name="Прямоугольник 22"/>
          <p:cNvSpPr>
            <a:spLocks noChangeArrowheads="1"/>
          </p:cNvSpPr>
          <p:nvPr/>
        </p:nvSpPr>
        <p:spPr bwMode="auto">
          <a:xfrm>
            <a:off x="4876800" y="3276600"/>
            <a:ext cx="38862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Лица, которые по состоянию здоровья не могут осуществлять родительские права</a:t>
            </a:r>
          </a:p>
        </p:txBody>
      </p:sp>
      <p:sp>
        <p:nvSpPr>
          <p:cNvPr id="11274" name="Прямоугольник 23"/>
          <p:cNvSpPr>
            <a:spLocks noChangeArrowheads="1"/>
          </p:cNvSpPr>
          <p:nvPr/>
        </p:nvSpPr>
        <p:spPr bwMode="auto">
          <a:xfrm>
            <a:off x="381000" y="4191000"/>
            <a:ext cx="35814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Лица, которые не имеют дохода, обеспечивающего усыновляемому прожиточный минимум</a:t>
            </a:r>
          </a:p>
        </p:txBody>
      </p:sp>
      <p:sp>
        <p:nvSpPr>
          <p:cNvPr id="11275" name="Прямоугольник 24"/>
          <p:cNvSpPr>
            <a:spLocks noChangeArrowheads="1"/>
          </p:cNvSpPr>
          <p:nvPr/>
        </p:nvSpPr>
        <p:spPr bwMode="auto">
          <a:xfrm>
            <a:off x="4953000" y="4267200"/>
            <a:ext cx="38100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Лица, имеющие на момент усыновления судимость за умышленное преступление против жизни и здоровья граждан</a:t>
            </a:r>
          </a:p>
        </p:txBody>
      </p:sp>
      <p:sp>
        <p:nvSpPr>
          <p:cNvPr id="11276" name="Прямоугольник 25"/>
          <p:cNvSpPr>
            <a:spLocks noChangeArrowheads="1"/>
          </p:cNvSpPr>
          <p:nvPr/>
        </p:nvSpPr>
        <p:spPr bwMode="auto">
          <a:xfrm>
            <a:off x="381000" y="5105400"/>
            <a:ext cx="35814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Лица не имеющие постоянного места жительства</a:t>
            </a:r>
          </a:p>
        </p:txBody>
      </p:sp>
      <p:sp>
        <p:nvSpPr>
          <p:cNvPr id="11277" name="Прямоугольник 26"/>
          <p:cNvSpPr>
            <a:spLocks noChangeArrowheads="1"/>
          </p:cNvSpPr>
          <p:nvPr/>
        </p:nvSpPr>
        <p:spPr bwMode="auto">
          <a:xfrm>
            <a:off x="4953000" y="5562600"/>
            <a:ext cx="38100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Лица, проживающие в жилых помещениях, не отвечающих санитарным или техническим правилам и нормам</a:t>
            </a:r>
          </a:p>
        </p:txBody>
      </p:sp>
      <p:sp>
        <p:nvSpPr>
          <p:cNvPr id="11278" name="Прямоугольник 27"/>
          <p:cNvSpPr>
            <a:spLocks noChangeArrowheads="1"/>
          </p:cNvSpPr>
          <p:nvPr/>
        </p:nvSpPr>
        <p:spPr bwMode="auto">
          <a:xfrm>
            <a:off x="419100" y="5867400"/>
            <a:ext cx="35433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Лица, не состоящие между собой в браке, не могут быть усыновителями одного и того же ребенка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67600" y="300210"/>
            <a:ext cx="1524000" cy="309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Слайд № 4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971800" y="838200"/>
            <a:ext cx="457200" cy="228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72200" y="838200"/>
            <a:ext cx="647700" cy="228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685800" y="2133600"/>
            <a:ext cx="1828800" cy="1447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Разница в возрасте между усыновителем и усыновляемым ребенком</a:t>
            </a:r>
          </a:p>
          <a:p>
            <a:pPr algn="ctr" eaLnBrk="0" hangingPunct="0">
              <a:defRPr/>
            </a:pPr>
            <a:r>
              <a:rPr lang="ru-RU" sz="1400" b="1" dirty="0"/>
              <a:t>Ст. 128 СК РФ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743200" y="2133600"/>
            <a:ext cx="1981200" cy="1600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200" b="1" dirty="0"/>
              <a:t>Согласие родителей, опекунов, попечителей, приемных родителей, руководителей учреждений в которых находятся дети ст. 129, 131 СК РФ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876800" y="2133600"/>
            <a:ext cx="1600200" cy="1600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Согласие усыновляемого ребенка, достигшего 10 лет ст. 132 СК РФ</a:t>
            </a: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6705600" y="2133600"/>
            <a:ext cx="16002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Согласие супруга усыновителя ст. 133 СК РФ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066800" y="3886200"/>
            <a:ext cx="72390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Разница в возрасте между усыновителем, не состоящим в браке, и усыновляемым должна быть не менее 16 лет</a:t>
            </a: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066800" y="4648200"/>
            <a:ext cx="72390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По уважительным причинам разница в возрасте может быть сокращена судом</a:t>
            </a: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1066800" y="5410200"/>
            <a:ext cx="72390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При усыновлении ребенка отчимом </a:t>
            </a:r>
            <a:r>
              <a:rPr lang="en-US" sz="1600" b="1" dirty="0"/>
              <a:t>(</a:t>
            </a:r>
            <a:r>
              <a:rPr lang="ru-RU" sz="1600" b="1" dirty="0"/>
              <a:t>мачехой</a:t>
            </a:r>
            <a:r>
              <a:rPr lang="en-US" sz="1600" b="1" dirty="0"/>
              <a:t>)</a:t>
            </a:r>
            <a:r>
              <a:rPr lang="ru-RU" sz="1600" b="1" dirty="0"/>
              <a:t> наличие разницы в возрасте не требуется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2400"/>
            <a:ext cx="3162300" cy="1981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3787966" y="533400"/>
            <a:ext cx="4876800" cy="914400"/>
          </a:xfrm>
          <a:prstGeom prst="ellipse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Условия усыновления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05700" y="304800"/>
            <a:ext cx="14097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Слайд № 5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791200" y="1600200"/>
            <a:ext cx="1295400" cy="6766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914400" y="1828800"/>
            <a:ext cx="3886200" cy="1752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b="1" dirty="0"/>
              <a:t>В письменном заявлении, нотариально удостоверенном или заверенном руководителем детского учреждения либо органом опеки и попечительства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4953000" y="1828800"/>
            <a:ext cx="3429000" cy="107076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b="1" dirty="0"/>
              <a:t>Непосредственно в суде при производстве усыновления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057400" y="1417638"/>
            <a:ext cx="1524000" cy="57120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248400" y="1417638"/>
            <a:ext cx="1219200" cy="41116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3900" y="609600"/>
            <a:ext cx="7962900" cy="8080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Для усыновления ребенка необходимо согласие его родителей, выраженное ст. 129 СК РФ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90601" y="3642519"/>
            <a:ext cx="7391399" cy="1386681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</a:rPr>
              <a:t>Родители вправе отозвать данное ими согласие на усыновление ребенка до вынесения решения суда о его усыновлении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990601" y="5181600"/>
            <a:ext cx="7391399" cy="1219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</a:rPr>
              <a:t>Родители могут дать согласие на усыновление ребенка конкретным лицом либо без указания конкретного лица</a:t>
            </a: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723900" y="1417638"/>
            <a:ext cx="800100" cy="4449762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153400" y="1524000"/>
            <a:ext cx="914400" cy="274320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67600" y="304800"/>
            <a:ext cx="1447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Слайд № 6</a:t>
            </a:r>
          </a:p>
        </p:txBody>
      </p:sp>
    </p:spTree>
    <p:extLst>
      <p:ext uri="{BB962C8B-B14F-4D97-AF65-F5344CB8AC3E}">
        <p14:creationId xmlns:p14="http://schemas.microsoft.com/office/powerpoint/2010/main" val="20224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2209800" y="1676400"/>
            <a:ext cx="42672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Не требуется согласие родителей ребенка на его усыновление, если они</a:t>
            </a:r>
          </a:p>
          <a:p>
            <a:pPr algn="ctr" eaLnBrk="0" hangingPunct="0">
              <a:defRPr/>
            </a:pPr>
            <a:r>
              <a:rPr lang="ru-RU" sz="1600" b="1" dirty="0"/>
              <a:t>Ст. 130 СК РФ</a:t>
            </a:r>
          </a:p>
          <a:p>
            <a:pPr algn="ctr" eaLnBrk="0" hangingPunct="0">
              <a:defRPr/>
            </a:pPr>
            <a:endParaRPr lang="ru-RU" sz="1600" b="1" dirty="0"/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457200" y="2743200"/>
            <a:ext cx="32766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600" b="1" dirty="0"/>
              <a:t>Неизвестны или признаны судом безвестно отсутствующими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876800" y="2743200"/>
            <a:ext cx="3352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b="1" dirty="0"/>
              <a:t>Лишены судом родительских прав</a:t>
            </a: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457200" y="4419600"/>
            <a:ext cx="25908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2000" b="1" dirty="0"/>
              <a:t>Признаны судом недееспособными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5638800" y="4191000"/>
            <a:ext cx="3276600" cy="2057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b="1" dirty="0"/>
              <a:t>По причинам, признанным судом неуважительными, более 6 месяцев не проживают совместно с ребенком и уклоняются от его воспитания и содержания</a:t>
            </a:r>
          </a:p>
        </p:txBody>
      </p:sp>
      <p:cxnSp>
        <p:nvCxnSpPr>
          <p:cNvPr id="7" name="Shape 27"/>
          <p:cNvCxnSpPr>
            <a:cxnSpLocks noChangeShapeType="1"/>
          </p:cNvCxnSpPr>
          <p:nvPr/>
        </p:nvCxnSpPr>
        <p:spPr bwMode="auto">
          <a:xfrm rot="16200000" flipH="1">
            <a:off x="4286250" y="2495550"/>
            <a:ext cx="647700" cy="5334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2057400" y="609600"/>
            <a:ext cx="5791200" cy="838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Усыновление детей без согласия родителей</a:t>
            </a: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>
            <a:off x="3733800" y="2438400"/>
            <a:ext cx="1143000" cy="1066800"/>
          </a:xfrm>
          <a:prstGeom prst="leftRigh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638300" y="3505200"/>
            <a:ext cx="1257300" cy="914400"/>
          </a:xfrm>
          <a:prstGeom prst="downArrow">
            <a:avLst>
              <a:gd name="adj1" fmla="val 50000"/>
              <a:gd name="adj2" fmla="val 430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867400" y="3429000"/>
            <a:ext cx="1447800" cy="762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286000" cy="2819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67600" y="304800"/>
            <a:ext cx="13716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Слайд № 7</a:t>
            </a:r>
          </a:p>
        </p:txBody>
      </p:sp>
    </p:spTree>
    <p:extLst>
      <p:ext uri="{BB962C8B-B14F-4D97-AF65-F5344CB8AC3E}">
        <p14:creationId xmlns:p14="http://schemas.microsoft.com/office/powerpoint/2010/main" val="24004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2057400" y="2705100"/>
            <a:ext cx="6096000" cy="8001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b="1" dirty="0"/>
              <a:t>Согласие усыновляемого ребенка на усыновление</a:t>
            </a:r>
            <a:br>
              <a:rPr lang="ru-RU" b="1" dirty="0"/>
            </a:br>
            <a:r>
              <a:rPr lang="ru-RU" b="1" dirty="0"/>
              <a:t>ст. 132 СК РФ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133600" y="4000500"/>
            <a:ext cx="5181600" cy="7239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b="1" dirty="0"/>
              <a:t>Для усыновления ребенка, достигшего возраста 10 лет, необходимо его согласие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685801" y="5257800"/>
            <a:ext cx="6934200" cy="1295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b="1" dirty="0"/>
              <a:t>Если до подачи заявления об усыновлении ребенок проживал в семье усыновителя и считает его своим родителем, усыновление может быть произведено без получения согласия усыновляемого ребенка</a:t>
            </a:r>
          </a:p>
        </p:txBody>
      </p:sp>
      <p:sp>
        <p:nvSpPr>
          <p:cNvPr id="5" name="Овал 4"/>
          <p:cNvSpPr/>
          <p:nvPr/>
        </p:nvSpPr>
        <p:spPr>
          <a:xfrm>
            <a:off x="2971800" y="1066800"/>
            <a:ext cx="5867400" cy="9144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Согласие ребенка на усыновление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590800" cy="20574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гнутая влево стрелка 6"/>
          <p:cNvSpPr/>
          <p:nvPr/>
        </p:nvSpPr>
        <p:spPr>
          <a:xfrm>
            <a:off x="762000" y="2895600"/>
            <a:ext cx="1295400" cy="165735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467600" y="3505200"/>
            <a:ext cx="1447800" cy="205740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5200" y="457200"/>
            <a:ext cx="1447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Слайд № 8</a:t>
            </a:r>
          </a:p>
        </p:txBody>
      </p:sp>
    </p:spTree>
    <p:extLst>
      <p:ext uri="{BB962C8B-B14F-4D97-AF65-F5344CB8AC3E}">
        <p14:creationId xmlns:p14="http://schemas.microsoft.com/office/powerpoint/2010/main" val="33640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609600" y="2971800"/>
            <a:ext cx="3581400" cy="1371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Усыновленные дети </a:t>
            </a:r>
            <a:r>
              <a:rPr lang="en-US" sz="1400" b="1" dirty="0"/>
              <a:t>(</a:t>
            </a:r>
            <a:r>
              <a:rPr lang="ru-RU" sz="1400" b="1" dirty="0"/>
              <a:t>их потомство</a:t>
            </a:r>
            <a:r>
              <a:rPr lang="en-US" sz="1400" b="1" dirty="0"/>
              <a:t>)</a:t>
            </a:r>
            <a:r>
              <a:rPr lang="ru-RU" sz="1400" b="1" dirty="0"/>
              <a:t>  и усыновители </a:t>
            </a:r>
            <a:r>
              <a:rPr lang="en-US" sz="1400" b="1" dirty="0"/>
              <a:t>(</a:t>
            </a:r>
            <a:r>
              <a:rPr lang="ru-RU" sz="1400" b="1" dirty="0"/>
              <a:t>их родственники</a:t>
            </a:r>
            <a:r>
              <a:rPr lang="en-US" sz="1400" b="1" dirty="0"/>
              <a:t>)</a:t>
            </a:r>
            <a:r>
              <a:rPr lang="ru-RU" sz="1400" b="1" dirty="0"/>
              <a:t> приравниваются в личных неимущественных и имущественных правах и обязанностях к родственникам по происхождению</a:t>
            </a: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4876800" y="2590800"/>
            <a:ext cx="3810000" cy="1600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Личные неимущественные и имущественные права и обязанности могут быть сохранены по желанию матери, если усыновитель – мужчина, или по желанию отца, если усыновитель - женщина</a:t>
            </a: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609600" y="4724400"/>
            <a:ext cx="3505200" cy="1371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Усыновленные дети утрачивают личные неимущественные и имущественные права и освобождаются от обязанностей по отношению к своим родителям </a:t>
            </a:r>
            <a:r>
              <a:rPr lang="en-US" sz="1400" b="1" dirty="0"/>
              <a:t>(</a:t>
            </a:r>
            <a:r>
              <a:rPr lang="ru-RU" sz="1400" b="1" dirty="0"/>
              <a:t>родственникам</a:t>
            </a:r>
            <a:r>
              <a:rPr lang="en-US" sz="1400" b="1" dirty="0"/>
              <a:t>)</a:t>
            </a:r>
            <a:endParaRPr lang="ru-RU" sz="1400" b="1" dirty="0"/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4876800" y="4495800"/>
            <a:ext cx="3810000" cy="2133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 eaLnBrk="0" hangingPunct="0">
              <a:defRPr/>
            </a:pPr>
            <a:r>
              <a:rPr lang="ru-RU" sz="1400" b="1" dirty="0"/>
              <a:t>Если один из родителей усыновленного ребенка умер, то по просьбе родителей умершего родителя </a:t>
            </a:r>
            <a:r>
              <a:rPr lang="en-US" sz="1400" b="1" dirty="0"/>
              <a:t>(</a:t>
            </a:r>
            <a:r>
              <a:rPr lang="ru-RU" sz="1400" b="1" dirty="0"/>
              <a:t>дедушки или бабушки ребенка</a:t>
            </a:r>
            <a:r>
              <a:rPr lang="en-US" sz="1400" b="1" dirty="0"/>
              <a:t>)</a:t>
            </a:r>
            <a:r>
              <a:rPr lang="ru-RU" sz="1400" b="1" dirty="0"/>
              <a:t> могут быть сохранены личные неимущественные и имущественные права и обязанности по отношению к родственникам умершего родителя, если этого требуют интересы ребенка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1066800"/>
            <a:ext cx="4267200" cy="1295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Правовые последствия усыновления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 Ст. 137 СК РФ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6" y="551761"/>
            <a:ext cx="2838450" cy="22955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91400" y="381000"/>
            <a:ext cx="1447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Слайд № 9</a:t>
            </a:r>
          </a:p>
        </p:txBody>
      </p:sp>
    </p:spTree>
    <p:extLst>
      <p:ext uri="{BB962C8B-B14F-4D97-AF65-F5344CB8AC3E}">
        <p14:creationId xmlns:p14="http://schemas.microsoft.com/office/powerpoint/2010/main" val="34644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курс усыновление удочерение ПРЕЗЕНТАЦИ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конкурс усыновление удочерение ПРЕЗЕНТАЦИЯ</Template>
  <TotalTime>115</TotalTime>
  <Words>1702</Words>
  <Application>Microsoft Office PowerPoint</Application>
  <PresentationFormat>Экран (4:3)</PresentationFormat>
  <Paragraphs>160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конкурс усыновление удочерение 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omispb</dc:creator>
  <cp:lastModifiedBy>omispb</cp:lastModifiedBy>
  <cp:revision>11</cp:revision>
  <cp:lastPrinted>1601-01-01T00:00:00Z</cp:lastPrinted>
  <dcterms:created xsi:type="dcterms:W3CDTF">2012-11-30T08:57:54Z</dcterms:created>
  <dcterms:modified xsi:type="dcterms:W3CDTF">2012-12-06T12:34:32Z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