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1" r:id="rId24"/>
    <p:sldId id="282" r:id="rId25"/>
    <p:sldId id="283" r:id="rId2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CCFF33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93" autoAdjust="0"/>
  </p:normalViewPr>
  <p:slideViewPr>
    <p:cSldViewPr>
      <p:cViewPr>
        <p:scale>
          <a:sx n="66" d="100"/>
          <a:sy n="66" d="100"/>
        </p:scale>
        <p:origin x="-79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9E7250-CAE9-43AE-A8FE-0F4742380CC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677B9-7DAB-47A9-973A-98514C9D9ED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1A520D-B710-4222-AF47-4B9EF31943B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72150-347B-4094-BB17-4831278F828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60E1B9-BBC2-47CE-857F-4F4D8024A30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1E9E15-B1B4-4FA1-A20E-AC076CA533D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9435AB-0670-4EE6-B972-98A8F6BC63A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CC2FF3-3A40-4C89-BDFF-179D6302E88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F80F39-45E6-4E0A-BD7B-B30115C4898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6F3545-184C-408A-8BB0-30884BAB738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C546DE-79D9-49B1-B159-C3AFDBC5A66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960DAC8-D24E-4327-9F84-C911DC2A8032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81000" y="2130425"/>
            <a:ext cx="8534400" cy="1470025"/>
          </a:xfrm>
        </p:spPr>
        <p:txBody>
          <a:bodyPr/>
          <a:lstStyle/>
          <a:p>
            <a:r>
              <a:rPr lang="ru-RU" b="1">
                <a:solidFill>
                  <a:srgbClr val="6600FF"/>
                </a:solidFill>
              </a:rPr>
              <a:t/>
            </a:r>
            <a:br>
              <a:rPr lang="ru-RU" b="1">
                <a:solidFill>
                  <a:srgbClr val="6600FF"/>
                </a:solidFill>
              </a:rPr>
            </a:br>
            <a:r>
              <a:rPr lang="ru-RU" b="1">
                <a:solidFill>
                  <a:srgbClr val="6600FF"/>
                </a:solidFill>
              </a:rPr>
              <a:t/>
            </a:r>
            <a:br>
              <a:rPr lang="ru-RU" b="1">
                <a:solidFill>
                  <a:srgbClr val="6600FF"/>
                </a:solidFill>
              </a:rPr>
            </a:br>
            <a:r>
              <a:rPr lang="ru-RU">
                <a:solidFill>
                  <a:srgbClr val="CC0000"/>
                </a:solidFill>
              </a:rPr>
              <a:t>Беседа </a:t>
            </a:r>
            <a:br>
              <a:rPr lang="ru-RU">
                <a:solidFill>
                  <a:srgbClr val="CC0000"/>
                </a:solidFill>
              </a:rPr>
            </a:br>
            <a:r>
              <a:rPr lang="ru-RU" b="1">
                <a:solidFill>
                  <a:srgbClr val="CC0000"/>
                </a:solidFill>
              </a:rPr>
              <a:t>«</a:t>
            </a:r>
            <a:r>
              <a:rPr lang="ru-RU" b="1" u="sng">
                <a:solidFill>
                  <a:srgbClr val="CC0000"/>
                </a:solidFill>
              </a:rPr>
              <a:t>Толерантность и права</a:t>
            </a:r>
            <a:r>
              <a:rPr lang="ru-RU" b="1">
                <a:solidFill>
                  <a:srgbClr val="CC0000"/>
                </a:solidFill>
              </a:rPr>
              <a:t>»</a:t>
            </a:r>
            <a:br>
              <a:rPr lang="ru-RU" b="1">
                <a:solidFill>
                  <a:srgbClr val="CC0000"/>
                </a:solidFill>
              </a:rPr>
            </a:br>
            <a:r>
              <a:rPr lang="ru-RU" b="1">
                <a:solidFill>
                  <a:srgbClr val="6600FF"/>
                </a:solidFill>
              </a:rPr>
              <a:t/>
            </a:r>
            <a:br>
              <a:rPr lang="ru-RU" b="1">
                <a:solidFill>
                  <a:srgbClr val="6600FF"/>
                </a:solidFill>
              </a:rPr>
            </a:br>
            <a:endParaRPr lang="ru-RU" b="1">
              <a:solidFill>
                <a:srgbClr val="6600FF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411413" y="4652963"/>
            <a:ext cx="6400800" cy="1223962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buFontTx/>
              <a:buNone/>
            </a:pPr>
            <a:r>
              <a:rPr lang="ru-RU" sz="2400" i="1">
                <a:solidFill>
                  <a:schemeClr val="accent2"/>
                </a:solidFill>
                <a:latin typeface="Times New Roman" pitchFamily="18" charset="0"/>
              </a:rPr>
              <a:t>Выполнила работу </a:t>
            </a:r>
          </a:p>
          <a:p>
            <a:pPr marL="0" indent="0" algn="ctr">
              <a:lnSpc>
                <a:spcPct val="90000"/>
              </a:lnSpc>
              <a:buFontTx/>
              <a:buNone/>
            </a:pPr>
            <a:r>
              <a:rPr lang="ru-RU" sz="2400" i="1">
                <a:solidFill>
                  <a:schemeClr val="accent2"/>
                </a:solidFill>
              </a:rPr>
              <a:t>Еркина Ольга Витальевна</a:t>
            </a:r>
          </a:p>
          <a:p>
            <a:pPr marL="0" indent="0" algn="ctr">
              <a:lnSpc>
                <a:spcPct val="90000"/>
              </a:lnSpc>
              <a:buFontTx/>
              <a:buNone/>
            </a:pPr>
            <a:r>
              <a:rPr lang="ru-RU" sz="2400" i="1">
                <a:solidFill>
                  <a:schemeClr val="accent2"/>
                </a:solidFill>
                <a:latin typeface="Times New Roman" pitchFamily="18" charset="0"/>
              </a:rPr>
              <a:t>учитель начальных классов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>
                <a:solidFill>
                  <a:srgbClr val="0000CC"/>
                </a:solidFill>
              </a:rPr>
              <a:t>       Ты поссорился со своей сестрой…</a:t>
            </a:r>
          </a:p>
          <a:p>
            <a:pPr lvl="1"/>
            <a:r>
              <a:rPr lang="ru-RU" sz="3200">
                <a:solidFill>
                  <a:srgbClr val="0000CC"/>
                </a:solidFill>
              </a:rPr>
              <a:t>Ты пытаешься объясниться с ней…</a:t>
            </a:r>
          </a:p>
          <a:p>
            <a:pPr lvl="1"/>
            <a:r>
              <a:rPr lang="ru-RU" sz="3200">
                <a:solidFill>
                  <a:srgbClr val="0000CC"/>
                </a:solidFill>
              </a:rPr>
              <a:t>Ты обижаешься и мстишь ей за это…</a:t>
            </a:r>
          </a:p>
          <a:p>
            <a:pPr>
              <a:buFontTx/>
              <a:buNone/>
            </a:pPr>
            <a:endParaRPr lang="ru-RU">
              <a:solidFill>
                <a:srgbClr val="0000CC"/>
              </a:solidFill>
            </a:endParaRPr>
          </a:p>
          <a:p>
            <a:pPr>
              <a:buFontTx/>
              <a:buNone/>
            </a:pPr>
            <a:r>
              <a:rPr lang="ru-RU">
                <a:solidFill>
                  <a:srgbClr val="0000CC"/>
                </a:solidFill>
              </a:rPr>
              <a:t>                    Как вы поступите? </a:t>
            </a: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629400" y="45720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ru-RU"/>
              <a:t>     </a:t>
            </a:r>
            <a:r>
              <a:rPr lang="ru-RU">
                <a:solidFill>
                  <a:srgbClr val="0000CC"/>
                </a:solidFill>
              </a:rPr>
              <a:t>Тебе не хочется идти на прогулку со своими родными…</a:t>
            </a:r>
          </a:p>
          <a:p>
            <a:pPr marL="609600" indent="-609600"/>
            <a:r>
              <a:rPr lang="ru-RU">
                <a:solidFill>
                  <a:srgbClr val="0000CC"/>
                </a:solidFill>
              </a:rPr>
              <a:t>Ты устраиваешь истерику, чтобы не идти гулять…</a:t>
            </a:r>
          </a:p>
          <a:p>
            <a:pPr marL="609600" indent="-609600"/>
            <a:r>
              <a:rPr lang="ru-RU">
                <a:solidFill>
                  <a:srgbClr val="0000CC"/>
                </a:solidFill>
              </a:rPr>
              <a:t>Ты идешь с ними гулять, чтобы они были довольны…</a:t>
            </a:r>
          </a:p>
          <a:p>
            <a:pPr marL="609600" indent="-609600">
              <a:buFontTx/>
              <a:buNone/>
            </a:pPr>
            <a:endParaRPr lang="ru-RU">
              <a:solidFill>
                <a:srgbClr val="0000CC"/>
              </a:solidFill>
            </a:endParaRPr>
          </a:p>
          <a:p>
            <a:pPr marL="609600" indent="-609600">
              <a:buFontTx/>
              <a:buNone/>
            </a:pPr>
            <a:r>
              <a:rPr lang="ru-RU">
                <a:solidFill>
                  <a:srgbClr val="0000CC"/>
                </a:solidFill>
              </a:rPr>
              <a:t>                  Как вы поступите? </a:t>
            </a: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781800" y="48006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981075"/>
            <a:ext cx="8229600" cy="5145088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ru-RU">
                <a:solidFill>
                  <a:srgbClr val="990000"/>
                </a:solidFill>
              </a:rPr>
              <a:t>        </a:t>
            </a:r>
            <a:r>
              <a:rPr lang="ru-RU" b="1">
                <a:solidFill>
                  <a:srgbClr val="990000"/>
                </a:solidFill>
              </a:rPr>
              <a:t>Толерантность – это путь к миру. </a:t>
            </a:r>
          </a:p>
          <a:p>
            <a:pPr marL="609600" indent="-609600">
              <a:buFontTx/>
              <a:buNone/>
            </a:pPr>
            <a:endParaRPr lang="ru-RU" b="1">
              <a:solidFill>
                <a:srgbClr val="990000"/>
              </a:solidFill>
            </a:endParaRPr>
          </a:p>
          <a:p>
            <a:pPr marL="609600" indent="-609600">
              <a:buFontTx/>
              <a:buNone/>
            </a:pPr>
            <a:r>
              <a:rPr lang="ru-RU">
                <a:solidFill>
                  <a:srgbClr val="0000CC"/>
                </a:solidFill>
              </a:rPr>
              <a:t>Как вы поступите в такой ситуации: Ты не согласен с кем-нибудь..</a:t>
            </a:r>
          </a:p>
          <a:p>
            <a:pPr marL="609600" indent="-609600"/>
            <a:r>
              <a:rPr lang="ru-RU">
                <a:solidFill>
                  <a:srgbClr val="0000CC"/>
                </a:solidFill>
              </a:rPr>
              <a:t>Ты все-таки слушаешь его…</a:t>
            </a:r>
          </a:p>
          <a:p>
            <a:pPr marL="609600" indent="-609600"/>
            <a:r>
              <a:rPr lang="ru-RU">
                <a:solidFill>
                  <a:srgbClr val="0000CC"/>
                </a:solidFill>
              </a:rPr>
              <a:t>Ты не даешь ему говорить…</a:t>
            </a:r>
          </a:p>
          <a:p>
            <a:pPr marL="609600" indent="-609600">
              <a:buFontTx/>
              <a:buNone/>
            </a:pPr>
            <a:endParaRPr lang="ru-RU">
              <a:solidFill>
                <a:srgbClr val="0000CC"/>
              </a:solidFill>
            </a:endParaRPr>
          </a:p>
          <a:p>
            <a:pPr marL="609600" indent="-609600">
              <a:buFontTx/>
              <a:buNone/>
            </a:pPr>
            <a:r>
              <a:rPr lang="ru-RU">
                <a:solidFill>
                  <a:srgbClr val="0000CC"/>
                </a:solidFill>
              </a:rPr>
              <a:t>                   Как вы поступите? </a:t>
            </a: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781800" y="44958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1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10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ru-RU"/>
              <a:t>         </a:t>
            </a:r>
            <a:r>
              <a:rPr lang="ru-RU">
                <a:solidFill>
                  <a:srgbClr val="0000CC"/>
                </a:solidFill>
              </a:rPr>
              <a:t>В классе ты уже ответил…</a:t>
            </a:r>
          </a:p>
          <a:p>
            <a:pPr marL="609600" indent="-609600"/>
            <a:r>
              <a:rPr lang="ru-RU">
                <a:solidFill>
                  <a:srgbClr val="0000CC"/>
                </a:solidFill>
              </a:rPr>
              <a:t>Тебе хочется ответить еще…</a:t>
            </a:r>
          </a:p>
          <a:p>
            <a:pPr marL="609600" indent="-609600"/>
            <a:r>
              <a:rPr lang="ru-RU">
                <a:solidFill>
                  <a:srgbClr val="0000CC"/>
                </a:solidFill>
              </a:rPr>
              <a:t>Ты предоставишь другим возможность ответить….</a:t>
            </a:r>
          </a:p>
          <a:p>
            <a:pPr marL="609600" indent="-609600">
              <a:buFontTx/>
              <a:buNone/>
            </a:pPr>
            <a:endParaRPr lang="ru-RU">
              <a:solidFill>
                <a:srgbClr val="0000CC"/>
              </a:solidFill>
            </a:endParaRPr>
          </a:p>
          <a:p>
            <a:pPr marL="609600" indent="-609600">
              <a:buFontTx/>
              <a:buNone/>
            </a:pPr>
            <a:r>
              <a:rPr lang="ru-RU">
                <a:solidFill>
                  <a:srgbClr val="0000CC"/>
                </a:solidFill>
              </a:rPr>
              <a:t>                  Как вы поступите? </a:t>
            </a: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629400" y="44196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>
                <a:solidFill>
                  <a:srgbClr val="990000"/>
                </a:solidFill>
              </a:rPr>
              <a:t>Ребята, мы надеемся, что вы будете терпимее относиться друг к другу. </a:t>
            </a:r>
          </a:p>
          <a:p>
            <a:pPr algn="ctr">
              <a:buFontTx/>
              <a:buNone/>
            </a:pPr>
            <a:r>
              <a:rPr lang="ru-RU" sz="4000" b="1">
                <a:solidFill>
                  <a:srgbClr val="FF0066"/>
                </a:solidFill>
              </a:rPr>
              <a:t>Будете толерантны.</a:t>
            </a:r>
            <a:r>
              <a:rPr lang="ru-RU" sz="4000" b="1">
                <a:solidFill>
                  <a:srgbClr val="990000"/>
                </a:solidFill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81000" y="228600"/>
            <a:ext cx="8229600" cy="609600"/>
          </a:xfrm>
        </p:spPr>
        <p:txBody>
          <a:bodyPr lIns="0" rIns="0" bIns="0" anchor="b"/>
          <a:lstStyle/>
          <a:p>
            <a:r>
              <a:rPr lang="ru-RU" sz="4000">
                <a:solidFill>
                  <a:srgbClr val="CC0000"/>
                </a:solidFill>
              </a:rPr>
              <a:t>Государство и гражданин</a:t>
            </a:r>
          </a:p>
        </p:txBody>
      </p:sp>
      <p:sp>
        <p:nvSpPr>
          <p:cNvPr id="10243" name="Содержимое 2"/>
          <p:cNvSpPr>
            <a:spLocks noGrp="1"/>
          </p:cNvSpPr>
          <p:nvPr>
            <p:ph idx="4294967295"/>
          </p:nvPr>
        </p:nvSpPr>
        <p:spPr>
          <a:xfrm>
            <a:off x="304800" y="990600"/>
            <a:ext cx="8610600" cy="5410200"/>
          </a:xfrm>
        </p:spPr>
        <p:txBody>
          <a:bodyPr/>
          <a:lstStyle/>
          <a:p>
            <a:pPr marL="0" indent="714375">
              <a:buFontTx/>
              <a:buNone/>
            </a:pPr>
            <a:r>
              <a:rPr lang="ru-RU">
                <a:solidFill>
                  <a:schemeClr val="accent2"/>
                </a:solidFill>
                <a:latin typeface="Times New Roman" pitchFamily="18" charset="0"/>
              </a:rPr>
              <a:t>Государство наделяет своих граждан правами и обязанностям.</a:t>
            </a:r>
          </a:p>
          <a:p>
            <a:pPr marL="0" indent="714375">
              <a:buFontTx/>
              <a:buNone/>
            </a:pPr>
            <a:r>
              <a:rPr lang="ru-RU">
                <a:solidFill>
                  <a:schemeClr val="accent2"/>
                </a:solidFill>
                <a:latin typeface="Times New Roman" pitchFamily="18" charset="0"/>
              </a:rPr>
              <a:t>Каждый гражданин – это часть государства и он несет перед государством обязательства: он должен соблюдать законы, платить налоги. </a:t>
            </a:r>
          </a:p>
          <a:p>
            <a:pPr marL="0" indent="714375">
              <a:buFontTx/>
              <a:buNone/>
            </a:pPr>
            <a:r>
              <a:rPr lang="ru-RU">
                <a:solidFill>
                  <a:schemeClr val="accent2"/>
                </a:solidFill>
                <a:latin typeface="Times New Roman" pitchFamily="18" charset="0"/>
              </a:rPr>
              <a:t>Государство имеет ряд обязательств перед народом (гражданами). Например, защищать территорию, бороться с преступностью, безработицей</a:t>
            </a:r>
            <a:r>
              <a:rPr lang="ru-RU" sz="3700">
                <a:solidFill>
                  <a:schemeClr val="accent2"/>
                </a:solidFill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2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Овал 16"/>
          <p:cNvSpPr/>
          <p:nvPr/>
        </p:nvSpPr>
        <p:spPr>
          <a:xfrm>
            <a:off x="7467600" y="5257800"/>
            <a:ext cx="6858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6" name="Овал 15"/>
          <p:cNvSpPr/>
          <p:nvPr/>
        </p:nvSpPr>
        <p:spPr>
          <a:xfrm>
            <a:off x="5867400" y="5257800"/>
            <a:ext cx="6858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4114800" y="5257800"/>
            <a:ext cx="6858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2362200" y="5257800"/>
            <a:ext cx="6858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762000" y="5257800"/>
            <a:ext cx="6858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 lIns="0" rIns="0" bIns="0" anchor="b"/>
          <a:lstStyle/>
          <a:p>
            <a:r>
              <a:rPr lang="ru-RU">
                <a:solidFill>
                  <a:srgbClr val="CC0000"/>
                </a:solidFill>
              </a:rPr>
              <a:t>Разгадайте ребус:</a:t>
            </a:r>
          </a:p>
        </p:txBody>
      </p:sp>
      <p:pic>
        <p:nvPicPr>
          <p:cNvPr id="40968" name="Содержимое 3" descr="Заяц.png"/>
          <p:cNvPicPr>
            <a:picLocks noGrp="1" noChangeAspect="1"/>
          </p:cNvPicPr>
          <p:nvPr>
            <p:ph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04800" y="2554288"/>
            <a:ext cx="2819400" cy="2146300"/>
          </a:xfrm>
        </p:spPr>
      </p:pic>
      <p:pic>
        <p:nvPicPr>
          <p:cNvPr id="40969" name="Рисунок 5" descr="Конь.pn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00600" y="2514600"/>
            <a:ext cx="3176588" cy="239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381000" y="2286000"/>
            <a:ext cx="8534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pPr eaLnBrk="0" hangingPunct="0">
              <a:defRPr/>
            </a:pPr>
            <a:r>
              <a:rPr lang="ru-RU" sz="9600" dirty="0">
                <a:solidFill>
                  <a:schemeClr val="bg1"/>
                </a:solidFill>
                <a:latin typeface="+mn-lt"/>
                <a:ea typeface="+mj-ea"/>
                <a:cs typeface="+mj-cs"/>
              </a:rPr>
              <a:t>          ,,              ,</a:t>
            </a:r>
            <a:endParaRPr lang="ru-RU" sz="9600" dirty="0">
              <a:solidFill>
                <a:schemeClr val="bg1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762000" y="5257800"/>
            <a:ext cx="6858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2362200" y="5257800"/>
            <a:ext cx="6858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4000" dirty="0"/>
          </a:p>
        </p:txBody>
      </p:sp>
      <p:sp>
        <p:nvSpPr>
          <p:cNvPr id="10" name="Овал 9"/>
          <p:cNvSpPr/>
          <p:nvPr/>
        </p:nvSpPr>
        <p:spPr>
          <a:xfrm>
            <a:off x="7467600" y="5257800"/>
            <a:ext cx="6858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4000" dirty="0"/>
          </a:p>
        </p:txBody>
      </p:sp>
      <p:sp>
        <p:nvSpPr>
          <p:cNvPr id="11" name="Овал 10"/>
          <p:cNvSpPr/>
          <p:nvPr/>
        </p:nvSpPr>
        <p:spPr>
          <a:xfrm>
            <a:off x="4114800" y="5257800"/>
            <a:ext cx="6858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4000" dirty="0"/>
          </a:p>
        </p:txBody>
      </p:sp>
      <p:sp>
        <p:nvSpPr>
          <p:cNvPr id="12" name="Овал 11"/>
          <p:cNvSpPr/>
          <p:nvPr/>
        </p:nvSpPr>
        <p:spPr>
          <a:xfrm>
            <a:off x="5867400" y="5257800"/>
            <a:ext cx="6858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4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C:\Users\Александр\Desktop\Интел. радуга 2011-2012\к радуге картинки\1254381013_f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14600" y="3098800"/>
            <a:ext cx="3886200" cy="345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457200" y="228600"/>
            <a:ext cx="8686800" cy="204152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714375">
              <a:lnSpc>
                <a:spcPct val="114000"/>
              </a:lnSpc>
              <a:buFont typeface="Wingdings 2" pitchFamily="18" charset="2"/>
              <a:buNone/>
            </a:pPr>
            <a:r>
              <a:rPr lang="ru-RU" sz="280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Мы с вам живем в государстве, которое называется Российская Федерация или Россия. </a:t>
            </a:r>
          </a:p>
          <a:p>
            <a:pPr indent="714375" algn="just">
              <a:lnSpc>
                <a:spcPct val="114000"/>
              </a:lnSpc>
              <a:buFont typeface="Wingdings 2" pitchFamily="18" charset="2"/>
              <a:buNone/>
            </a:pPr>
            <a:r>
              <a:rPr lang="ru-RU" sz="280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Основной закон нашей страны – </a:t>
            </a:r>
            <a:r>
              <a:rPr lang="ru-RU" sz="200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 </a:t>
            </a:r>
          </a:p>
          <a:p>
            <a:pPr indent="714375" algn="just">
              <a:lnSpc>
                <a:spcPct val="114000"/>
              </a:lnSpc>
              <a:buFont typeface="Wingdings 2" pitchFamily="18" charset="2"/>
              <a:buNone/>
            </a:pPr>
            <a:r>
              <a:rPr lang="ru-RU" sz="2800">
                <a:solidFill>
                  <a:srgbClr val="CC0000"/>
                </a:solidFill>
                <a:latin typeface="Times New Roman" pitchFamily="18" charset="0"/>
                <a:cs typeface="Arial" charset="0"/>
              </a:rPr>
              <a:t>КОНСТИТУЦИЯ РОССИЙСКОЙ ФЕДЕРАЦИИ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09600" y="0"/>
            <a:ext cx="7772400" cy="2590800"/>
          </a:xfrm>
        </p:spPr>
        <p:txBody>
          <a:bodyPr lIns="0" rIns="0" bIns="0" anchor="b"/>
          <a:lstStyle/>
          <a:p>
            <a:r>
              <a:rPr lang="ru-RU" sz="3500">
                <a:solidFill>
                  <a:schemeClr val="accent2"/>
                </a:solidFill>
              </a:rPr>
              <a:t>Права личности и обязанности гражданина неразделимы – это две стороны нашей жизни.</a:t>
            </a:r>
            <a:r>
              <a:rPr lang="ru-RU">
                <a:solidFill>
                  <a:schemeClr val="accent2"/>
                </a:solidFill>
              </a:rPr>
              <a:t/>
            </a:r>
            <a:br>
              <a:rPr lang="ru-RU">
                <a:solidFill>
                  <a:schemeClr val="accent2"/>
                </a:solidFill>
              </a:rPr>
            </a:br>
            <a:endParaRPr lang="ru-RU">
              <a:solidFill>
                <a:schemeClr val="accent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8600" y="2057400"/>
            <a:ext cx="8610600" cy="393700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600" b="1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Права</a:t>
            </a:r>
            <a:r>
              <a:rPr lang="ru-RU" sz="360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 – свобода личности, условия учебы, работы, жизни, которые государство дает человеку, защищает его.</a:t>
            </a:r>
          </a:p>
          <a:p>
            <a:r>
              <a:rPr lang="ru-RU" sz="3600" b="1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Обязанности</a:t>
            </a:r>
            <a:r>
              <a:rPr lang="ru-RU" sz="360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 – требования к поведению и отношениям, которые человек должен выполнять.</a:t>
            </a:r>
            <a:endParaRPr lang="ru-RU" sz="2800">
              <a:solidFill>
                <a:schemeClr val="accent2"/>
              </a:solidFill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Содержимое 2"/>
          <p:cNvSpPr>
            <a:spLocks noGrp="1"/>
          </p:cNvSpPr>
          <p:nvPr>
            <p:ph idx="4294967295"/>
          </p:nvPr>
        </p:nvSpPr>
        <p:spPr>
          <a:xfrm>
            <a:off x="457200" y="1725613"/>
            <a:ext cx="8229600" cy="2514600"/>
          </a:xfrm>
        </p:spPr>
        <p:txBody>
          <a:bodyPr/>
          <a:lstStyle/>
          <a:p>
            <a:pPr marL="273050" indent="-273050" algn="just"/>
            <a:r>
              <a:rPr lang="ru-RU" sz="6100">
                <a:solidFill>
                  <a:schemeClr val="accent2"/>
                </a:solidFill>
                <a:latin typeface="Times New Roman" pitchFamily="18" charset="0"/>
              </a:rPr>
              <a:t>Одинаковы ли права у взрослого и ребенка? </a:t>
            </a:r>
          </a:p>
          <a:p>
            <a:pPr marL="273050" indent="-273050"/>
            <a:endParaRPr lang="ru-RU">
              <a:solidFill>
                <a:schemeClr val="accent2"/>
              </a:solidFill>
              <a:latin typeface="Times New Roman" pitchFamily="18" charset="0"/>
            </a:endParaRPr>
          </a:p>
        </p:txBody>
      </p:sp>
      <p:pic>
        <p:nvPicPr>
          <p:cNvPr id="13315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438400" y="4572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pPr marL="609600" indent="-609600" algn="ctr">
              <a:buFontTx/>
              <a:buNone/>
            </a:pPr>
            <a:r>
              <a:rPr lang="ru-RU">
                <a:solidFill>
                  <a:srgbClr val="990000"/>
                </a:solidFill>
              </a:rPr>
              <a:t>16 ноября – Международный день толерантности. </a:t>
            </a:r>
          </a:p>
          <a:p>
            <a:pPr marL="609600" indent="-609600" algn="ctr">
              <a:buFontTx/>
              <a:buNone/>
            </a:pPr>
            <a:r>
              <a:rPr lang="ru-RU">
                <a:solidFill>
                  <a:srgbClr val="990000"/>
                </a:solidFill>
              </a:rPr>
              <a:t>Сегодня мы хотим рассказать вам, что такое </a:t>
            </a:r>
            <a:r>
              <a:rPr lang="ru-RU" b="1">
                <a:solidFill>
                  <a:srgbClr val="990000"/>
                </a:solidFill>
              </a:rPr>
              <a:t>ТОЛЕРАНТНОСТЬ.</a:t>
            </a:r>
          </a:p>
          <a:p>
            <a:pPr marL="609600" indent="-609600" algn="ctr">
              <a:buFontTx/>
              <a:buNone/>
            </a:pPr>
            <a:endParaRPr lang="ru-RU" b="1">
              <a:solidFill>
                <a:srgbClr val="990000"/>
              </a:solidFill>
            </a:endParaRPr>
          </a:p>
          <a:p>
            <a:pPr marL="609600" indent="-609600"/>
            <a:r>
              <a:rPr lang="ru-RU">
                <a:solidFill>
                  <a:srgbClr val="0000CC"/>
                </a:solidFill>
              </a:rPr>
              <a:t>Толерантность – это уважение, принятие и понимание многообразия мира.</a:t>
            </a:r>
            <a:r>
              <a:rPr lang="ru-RU"/>
              <a:t> </a:t>
            </a:r>
          </a:p>
          <a:p>
            <a:pPr marL="609600" indent="-609600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 lIns="0" rIns="0" bIns="0" anchor="b"/>
          <a:lstStyle/>
          <a:p>
            <a:r>
              <a:rPr lang="ru-RU">
                <a:solidFill>
                  <a:srgbClr val="CC0000"/>
                </a:solidFill>
              </a:rPr>
              <a:t>Правоспособность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990600"/>
          </a:xfrm>
        </p:spPr>
        <p:txBody>
          <a:bodyPr/>
          <a:lstStyle/>
          <a:p>
            <a:pPr marL="273050" indent="-273050"/>
            <a:r>
              <a:rPr lang="ru-RU">
                <a:solidFill>
                  <a:schemeClr val="accent2"/>
                </a:solidFill>
                <a:latin typeface="Times New Roman" pitchFamily="18" charset="0"/>
              </a:rPr>
              <a:t>Способность человека иметь права. Наступает с момента появления на свет.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304800" y="2895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pPr eaLnBrk="0" hangingPunct="0"/>
            <a:r>
              <a:rPr lang="ru-RU" sz="5000">
                <a:solidFill>
                  <a:srgbClr val="CC0000"/>
                </a:solidFill>
                <a:cs typeface="Arial" charset="0"/>
              </a:rPr>
              <a:t>Дееспособность</a:t>
            </a:r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457200" y="4191000"/>
            <a:ext cx="8229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ct val="20000"/>
              </a:spcBef>
              <a:buClr>
                <a:srgbClr val="9BBB59"/>
              </a:buClr>
              <a:buSzPct val="95000"/>
              <a:buFont typeface="Wingdings 2" pitchFamily="18" charset="2"/>
              <a:buChar char=""/>
            </a:pPr>
            <a:r>
              <a:rPr lang="ru-RU" sz="2600">
                <a:latin typeface="Times New Roman" pitchFamily="18" charset="0"/>
                <a:cs typeface="Arial" charset="0"/>
              </a:rPr>
              <a:t> </a:t>
            </a:r>
            <a:r>
              <a:rPr lang="ru-RU" sz="260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Возможность использовать свои права в полном объеме. Возникает с того момента, когда человек становится совершеннолетним, то есть ребенок превращается во взрослого.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4343400" y="4038600"/>
            <a:ext cx="614363" cy="15700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9600" b="1" dirty="0">
                <a:latin typeface="+mn-lt"/>
                <a:cs typeface="Arial" charset="0"/>
              </a:rPr>
              <a:t>?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914400" y="2514600"/>
            <a:ext cx="7315200" cy="1219200"/>
          </a:xfrm>
        </p:spPr>
        <p:txBody>
          <a:bodyPr lIns="0" rIns="0" bIns="0" anchor="b"/>
          <a:lstStyle/>
          <a:p>
            <a:r>
              <a:rPr lang="ru-RU"/>
              <a:t>А вы ребята знаете свои права</a:t>
            </a:r>
          </a:p>
        </p:txBody>
      </p:sp>
      <p:pic>
        <p:nvPicPr>
          <p:cNvPr id="4" name="Рисунок 3" descr="C:\Мои документы\Интеллектуальная радуга\2011-2012\к радуге картинки\p11_3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4800" y="3657600"/>
            <a:ext cx="44196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Мои документы\Интеллектуальная радуга\2011-2012\к радуге картинки\image00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48200" y="3657600"/>
            <a:ext cx="4267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543425" y="304800"/>
            <a:ext cx="437197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C:\Мои документы\Интеллектуальная радуга\2011-2012\к радуге картинки\0004-004-Deti-imejut-pravo-vyrazhat-svojo-mnenie-i-sobiratsja-vmeste-dlja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04800" y="304800"/>
            <a:ext cx="42672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Содержимое 2"/>
          <p:cNvSpPr>
            <a:spLocks noGrp="1"/>
          </p:cNvSpPr>
          <p:nvPr>
            <p:ph idx="4294967295"/>
          </p:nvPr>
        </p:nvSpPr>
        <p:spPr>
          <a:xfrm>
            <a:off x="457200" y="685800"/>
            <a:ext cx="8229600" cy="4800600"/>
          </a:xfrm>
        </p:spPr>
        <p:txBody>
          <a:bodyPr/>
          <a:lstStyle/>
          <a:p>
            <a:pPr marL="273050" indent="-273050" algn="just"/>
            <a:r>
              <a:rPr lang="ru-RU" sz="5000">
                <a:solidFill>
                  <a:schemeClr val="accent2"/>
                </a:solidFill>
                <a:latin typeface="Times New Roman" pitchFamily="18" charset="0"/>
              </a:rPr>
              <a:t>Дети, как и все граждане, выполняют свои обязанности перед государством</a:t>
            </a:r>
          </a:p>
          <a:p>
            <a:pPr marL="273050" indent="-273050"/>
            <a:r>
              <a:rPr lang="ru-RU" sz="5000">
                <a:solidFill>
                  <a:schemeClr val="accent2"/>
                </a:solidFill>
                <a:latin typeface="Times New Roman" pitchFamily="18" charset="0"/>
              </a:rPr>
              <a:t>Какие обязанности должен выполнять ребенок?</a:t>
            </a:r>
            <a:endParaRPr lang="ru-RU">
              <a:solidFill>
                <a:schemeClr val="accent2"/>
              </a:solidFill>
              <a:latin typeface="Times New Roman" pitchFamily="18" charset="0"/>
            </a:endParaRP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57800" y="19050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273050" indent="-273050"/>
            <a:r>
              <a:rPr lang="ru-RU" sz="4100">
                <a:solidFill>
                  <a:schemeClr val="accent2"/>
                </a:solidFill>
                <a:latin typeface="Times New Roman" pitchFamily="18" charset="0"/>
              </a:rPr>
              <a:t>Выполнять законы государства;</a:t>
            </a:r>
          </a:p>
          <a:p>
            <a:pPr marL="273050" indent="-273050"/>
            <a:r>
              <a:rPr lang="ru-RU" sz="4100">
                <a:solidFill>
                  <a:schemeClr val="accent2"/>
                </a:solidFill>
                <a:latin typeface="Times New Roman" pitchFamily="18" charset="0"/>
              </a:rPr>
              <a:t>Беречь памятники культуры;</a:t>
            </a:r>
          </a:p>
          <a:p>
            <a:pPr marL="273050" indent="-273050"/>
            <a:r>
              <a:rPr lang="ru-RU" sz="4100">
                <a:solidFill>
                  <a:schemeClr val="accent2"/>
                </a:solidFill>
                <a:latin typeface="Times New Roman" pitchFamily="18" charset="0"/>
              </a:rPr>
              <a:t>Сохранять природу;</a:t>
            </a:r>
          </a:p>
          <a:p>
            <a:pPr marL="273050" indent="-273050"/>
            <a:r>
              <a:rPr lang="ru-RU" sz="4100">
                <a:solidFill>
                  <a:schemeClr val="accent2"/>
                </a:solidFill>
                <a:latin typeface="Times New Roman" pitchFamily="18" charset="0"/>
              </a:rPr>
              <a:t>Получить среднее образование.</a:t>
            </a:r>
          </a:p>
          <a:p>
            <a:pPr marL="273050" indent="-273050"/>
            <a:endParaRPr lang="ru-RU" sz="4100">
              <a:solidFill>
                <a:schemeClr val="accent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30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3000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3000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3000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200400" y="2590800"/>
            <a:ext cx="5562600" cy="2057400"/>
          </a:xfrm>
        </p:spPr>
        <p:txBody>
          <a:bodyPr lIns="0" rIns="0" bIns="0" anchor="b"/>
          <a:lstStyle/>
          <a:p>
            <a:r>
              <a:rPr lang="ru-RU">
                <a:solidFill>
                  <a:schemeClr val="accent2"/>
                </a:solidFill>
                <a:latin typeface="Times New Roman" pitchFamily="18" charset="0"/>
              </a:rPr>
              <a:t>Ограничивает ли Конституция права человека?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90600" y="33528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0" y="4724400"/>
            <a:ext cx="9144000" cy="19526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5000" dirty="0">
                <a:solidFill>
                  <a:srgbClr val="C00000"/>
                </a:solidFill>
                <a:latin typeface="+mn-lt"/>
                <a:cs typeface="Arial" charset="0"/>
              </a:rPr>
              <a:t>ДА!</a:t>
            </a:r>
          </a:p>
          <a:p>
            <a:pPr algn="ctr">
              <a:defRPr/>
            </a:pPr>
            <a:r>
              <a:rPr lang="ru-RU" sz="3600" dirty="0">
                <a:solidFill>
                  <a:srgbClr val="C00000"/>
                </a:solidFill>
                <a:latin typeface="+mn-lt"/>
                <a:cs typeface="Arial" charset="0"/>
              </a:rPr>
              <a:t>Защищая свои права, нельзя нарушать чужие!</a:t>
            </a:r>
          </a:p>
        </p:txBody>
      </p:sp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533400" y="304800"/>
            <a:ext cx="80010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pPr eaLnBrk="0" hangingPunct="0"/>
            <a:r>
              <a:rPr lang="ru-RU" sz="500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Конституция гарантирует своим гражданам равные права.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685800"/>
          </a:xfrm>
        </p:spPr>
        <p:txBody>
          <a:bodyPr lIns="0" rIns="0" bIns="0" anchor="b"/>
          <a:lstStyle/>
          <a:p>
            <a:r>
              <a:rPr lang="ru-RU" sz="4000">
                <a:solidFill>
                  <a:srgbClr val="CC0000"/>
                </a:solidFill>
              </a:rPr>
              <a:t>Давайте подумаем…</a:t>
            </a:r>
          </a:p>
        </p:txBody>
      </p:sp>
      <p:sp>
        <p:nvSpPr>
          <p:cNvPr id="52227" name="Содержимое 2"/>
          <p:cNvSpPr>
            <a:spLocks noGrp="1"/>
          </p:cNvSpPr>
          <p:nvPr>
            <p:ph idx="4294967295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marL="273050" indent="-273050"/>
            <a:r>
              <a:rPr lang="ru-RU" sz="3700">
                <a:solidFill>
                  <a:schemeClr val="accent2"/>
                </a:solidFill>
                <a:latin typeface="Times New Roman" pitchFamily="18" charset="0"/>
              </a:rPr>
              <a:t>Как вы считаете, толерантны ли вы? </a:t>
            </a:r>
          </a:p>
          <a:p>
            <a:pPr marL="273050" indent="-273050"/>
            <a:r>
              <a:rPr lang="ru-RU" sz="3700">
                <a:solidFill>
                  <a:schemeClr val="accent2"/>
                </a:solidFill>
                <a:latin typeface="Times New Roman" pitchFamily="18" charset="0"/>
              </a:rPr>
              <a:t>А может стоит узнать побольше об этом понятии? </a:t>
            </a:r>
          </a:p>
          <a:p>
            <a:pPr marL="273050" indent="-273050"/>
            <a:r>
              <a:rPr lang="ru-RU" sz="3700">
                <a:solidFill>
                  <a:schemeClr val="accent2"/>
                </a:solidFill>
                <a:latin typeface="Times New Roman" pitchFamily="18" charset="0"/>
              </a:rPr>
              <a:t>Есть чему поучиться? </a:t>
            </a:r>
          </a:p>
          <a:p>
            <a:pPr marL="273050" indent="-273050"/>
            <a:r>
              <a:rPr lang="ru-RU" sz="3700">
                <a:solidFill>
                  <a:schemeClr val="accent2"/>
                </a:solidFill>
                <a:latin typeface="Times New Roman" pitchFamily="18" charset="0"/>
              </a:rPr>
              <a:t>Где еще, кроме школы, вы встречаетесь с понятием толерантности?</a:t>
            </a:r>
          </a:p>
          <a:p>
            <a:pPr marL="273050" indent="-273050"/>
            <a:r>
              <a:rPr lang="ru-RU" sz="3700">
                <a:solidFill>
                  <a:schemeClr val="accent2"/>
                </a:solidFill>
                <a:latin typeface="Times New Roman" pitchFamily="18" charset="0"/>
              </a:rPr>
              <a:t>Какие права и обязанности у тебя в школе и дома?</a:t>
            </a:r>
          </a:p>
          <a:p>
            <a:pPr marL="273050" indent="-273050">
              <a:buFontTx/>
              <a:buNone/>
            </a:pPr>
            <a:endParaRPr lang="ru-RU" sz="3700">
              <a:solidFill>
                <a:schemeClr val="accent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274638"/>
            <a:ext cx="8362950" cy="2362200"/>
          </a:xfrm>
        </p:spPr>
        <p:txBody>
          <a:bodyPr/>
          <a:lstStyle/>
          <a:p>
            <a:pPr marL="838200" indent="-838200" algn="l"/>
            <a:r>
              <a:rPr lang="ru-RU" sz="2800">
                <a:solidFill>
                  <a:srgbClr val="0000CC"/>
                </a:solidFill>
              </a:rPr>
              <a:t>             Посмотрите на картинку: вороны черные и только одна белая, но им хорошо вместе. </a:t>
            </a:r>
            <a:br>
              <a:rPr lang="ru-RU" sz="2800">
                <a:solidFill>
                  <a:srgbClr val="0000CC"/>
                </a:solidFill>
              </a:rPr>
            </a:br>
            <a:r>
              <a:rPr lang="ru-RU" sz="2800">
                <a:solidFill>
                  <a:srgbClr val="0000CC"/>
                </a:solidFill>
              </a:rPr>
              <a:t>    Они весело танцуют и поют, и совсем неважно кто и какого цвета.</a:t>
            </a:r>
            <a:br>
              <a:rPr lang="ru-RU" sz="2800">
                <a:solidFill>
                  <a:srgbClr val="0000CC"/>
                </a:solidFill>
              </a:rPr>
            </a:br>
            <a:endParaRPr lang="ru-RU" sz="2800">
              <a:solidFill>
                <a:srgbClr val="0000CC"/>
              </a:solidFill>
            </a:endParaRPr>
          </a:p>
        </p:txBody>
      </p:sp>
      <p:pic>
        <p:nvPicPr>
          <p:cNvPr id="4102" name="Picture 6" descr="toler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03350" y="2133600"/>
            <a:ext cx="6350000" cy="452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844675"/>
            <a:ext cx="8229600" cy="3529013"/>
          </a:xfrm>
        </p:spPr>
        <p:txBody>
          <a:bodyPr/>
          <a:lstStyle/>
          <a:p>
            <a:r>
              <a:rPr lang="ru-RU" b="1">
                <a:solidFill>
                  <a:srgbClr val="990000"/>
                </a:solidFill>
              </a:rPr>
              <a:t>Толерантность </a:t>
            </a:r>
            <a:r>
              <a:rPr lang="ru-RU">
                <a:solidFill>
                  <a:srgbClr val="990000"/>
                </a:solidFill>
              </a:rPr>
              <a:t>– это способность признавать отличные от своего собственного мнения.  Мы допускаем, что кто-то может думать иначе, или действовать иначе, нежели ты сам 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500563" y="274638"/>
            <a:ext cx="4186237" cy="5891212"/>
          </a:xfrm>
        </p:spPr>
        <p:txBody>
          <a:bodyPr/>
          <a:lstStyle/>
          <a:p>
            <a:pPr marL="838200" indent="-838200" algn="l"/>
            <a:r>
              <a:rPr lang="ru-RU" sz="2800">
                <a:solidFill>
                  <a:srgbClr val="0000CC"/>
                </a:solidFill>
              </a:rPr>
              <a:t>          Посмотрите на картинку: мы разные – но мы дружим!», хотя мальчик ходит на руках, а девочка как обычно, так как мы привыкли.</a:t>
            </a:r>
            <a:br>
              <a:rPr lang="ru-RU" sz="2800">
                <a:solidFill>
                  <a:srgbClr val="0000CC"/>
                </a:solidFill>
              </a:rPr>
            </a:br>
            <a:endParaRPr lang="ru-RU" sz="2800">
              <a:solidFill>
                <a:srgbClr val="0000CC"/>
              </a:solidFill>
            </a:endParaRPr>
          </a:p>
        </p:txBody>
      </p:sp>
      <p:pic>
        <p:nvPicPr>
          <p:cNvPr id="7174" name="Picture 6" descr="toler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8313" y="476250"/>
            <a:ext cx="4040187" cy="560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ctr"/>
            <a:r>
              <a:rPr lang="ru-RU" b="1">
                <a:solidFill>
                  <a:srgbClr val="990000"/>
                </a:solidFill>
              </a:rPr>
              <a:t>Толерантность –</a:t>
            </a:r>
            <a:r>
              <a:rPr lang="ru-RU">
                <a:solidFill>
                  <a:srgbClr val="990000"/>
                </a:solidFill>
              </a:rPr>
              <a:t> это благосклонность и уважение к  другому.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3995738" y="692150"/>
            <a:ext cx="4691062" cy="5184775"/>
          </a:xfrm>
        </p:spPr>
        <p:txBody>
          <a:bodyPr/>
          <a:lstStyle/>
          <a:p>
            <a:pPr marL="838200" indent="-838200" algn="l"/>
            <a:r>
              <a:rPr lang="ru-RU" sz="2000">
                <a:solidFill>
                  <a:srgbClr val="0000CC"/>
                </a:solidFill>
              </a:rPr>
              <a:t>              </a:t>
            </a:r>
            <a:r>
              <a:rPr lang="ru-RU" sz="2800">
                <a:solidFill>
                  <a:srgbClr val="0000CC"/>
                </a:solidFill>
              </a:rPr>
              <a:t>Посмотрите: какой большой слон и какая маленькая мышка,  они общаются, дружат. </a:t>
            </a:r>
            <a:br>
              <a:rPr lang="ru-RU" sz="2800">
                <a:solidFill>
                  <a:srgbClr val="0000CC"/>
                </a:solidFill>
              </a:rPr>
            </a:br>
            <a:r>
              <a:rPr lang="ru-RU" sz="2800">
                <a:solidFill>
                  <a:srgbClr val="0000CC"/>
                </a:solidFill>
              </a:rPr>
              <a:t>  Большой слон не обижает маленькую мышку. Они равны, не смотря на разницу в размерах.</a:t>
            </a:r>
            <a:br>
              <a:rPr lang="ru-RU" sz="2800">
                <a:solidFill>
                  <a:srgbClr val="0000CC"/>
                </a:solidFill>
              </a:rPr>
            </a:br>
            <a:endParaRPr lang="ru-RU" sz="2800">
              <a:solidFill>
                <a:srgbClr val="0000CC"/>
              </a:solidFill>
            </a:endParaRPr>
          </a:p>
        </p:txBody>
      </p:sp>
      <p:pic>
        <p:nvPicPr>
          <p:cNvPr id="13318" name="Picture 6" descr="toler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825" y="404813"/>
            <a:ext cx="4351338" cy="609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0" y="1052513"/>
            <a:ext cx="4114800" cy="507365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400"/>
              <a:t>          </a:t>
            </a:r>
            <a:r>
              <a:rPr lang="ru-RU" sz="2800">
                <a:solidFill>
                  <a:srgbClr val="0000CC"/>
                </a:solidFill>
              </a:rPr>
              <a:t>Мы все разные: кто-то любит читать, кто-то заниматься спортом.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800">
                <a:solidFill>
                  <a:srgbClr val="0000CC"/>
                </a:solidFill>
              </a:rPr>
              <a:t>          Кто-то играет с собачкой, а кто-то разводит цветы, но нам хорошо вместе и мы приглашаем тебя.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ru-RU" sz="2800">
              <a:solidFill>
                <a:srgbClr val="0000CC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800">
                <a:solidFill>
                  <a:srgbClr val="0000CC"/>
                </a:solidFill>
              </a:rPr>
              <a:t>          Ты нам нужен!</a:t>
            </a:r>
          </a:p>
          <a:p>
            <a:pPr marL="609600" indent="-609600">
              <a:lnSpc>
                <a:spcPct val="80000"/>
              </a:lnSpc>
            </a:pPr>
            <a:endParaRPr lang="ru-RU" sz="2800">
              <a:solidFill>
                <a:srgbClr val="0000CC"/>
              </a:solidFill>
            </a:endParaRPr>
          </a:p>
        </p:txBody>
      </p:sp>
      <p:pic>
        <p:nvPicPr>
          <p:cNvPr id="15365" name="Picture 5" descr="toler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5288" y="549275"/>
            <a:ext cx="4122737" cy="585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ru-RU"/>
              <a:t>     </a:t>
            </a:r>
            <a:r>
              <a:rPr lang="ru-RU">
                <a:solidFill>
                  <a:srgbClr val="990000"/>
                </a:solidFill>
              </a:rPr>
              <a:t>Вы поняли, что такое толерантность? Давайте поиграем и проверим: «Толерантны ли вы?» </a:t>
            </a:r>
          </a:p>
          <a:p>
            <a:pPr marL="609600" indent="-609600">
              <a:buFontTx/>
              <a:buNone/>
            </a:pPr>
            <a:r>
              <a:rPr lang="ru-RU"/>
              <a:t>   </a:t>
            </a:r>
            <a:r>
              <a:rPr lang="ru-RU">
                <a:solidFill>
                  <a:srgbClr val="0000CC"/>
                </a:solidFill>
              </a:rPr>
              <a:t>Какой вы дома… Например: Младший братишка сломал твою игрушку…</a:t>
            </a:r>
          </a:p>
          <a:p>
            <a:pPr marL="609600" indent="-609600"/>
            <a:r>
              <a:rPr lang="ru-RU">
                <a:solidFill>
                  <a:srgbClr val="0000CC"/>
                </a:solidFill>
              </a:rPr>
              <a:t>Ты его прощаешь, он сделал это ненарочно…</a:t>
            </a:r>
          </a:p>
          <a:p>
            <a:pPr marL="609600" indent="-609600"/>
            <a:r>
              <a:rPr lang="ru-RU">
                <a:solidFill>
                  <a:srgbClr val="0000CC"/>
                </a:solidFill>
              </a:rPr>
              <a:t>Ты ударишь его…</a:t>
            </a:r>
          </a:p>
          <a:p>
            <a:pPr marL="609600" indent="-609600">
              <a:buFontTx/>
              <a:buNone/>
            </a:pPr>
            <a:r>
              <a:rPr lang="ru-RU">
                <a:solidFill>
                  <a:srgbClr val="0000CC"/>
                </a:solidFill>
              </a:rPr>
              <a:t>               Как вы поступите? </a:t>
            </a: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781800" y="46482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1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10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41</TotalTime>
  <Words>644</Words>
  <Application>Microsoft Office PowerPoint</Application>
  <PresentationFormat>Экран (4:3)</PresentationFormat>
  <Paragraphs>81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9" baseType="lpstr">
      <vt:lpstr>Arial</vt:lpstr>
      <vt:lpstr>Times New Roman</vt:lpstr>
      <vt:lpstr>Wingdings 2</vt:lpstr>
      <vt:lpstr>Оформление по умолчанию</vt:lpstr>
      <vt:lpstr>  Беседа  «Толерантность и права»  </vt:lpstr>
      <vt:lpstr>Слайд 2</vt:lpstr>
      <vt:lpstr>             Посмотрите на картинку: вороны черные и только одна белая, но им хорошо вместе.      Они весело танцуют и поют, и совсем неважно кто и какого цвета. </vt:lpstr>
      <vt:lpstr>Слайд 4</vt:lpstr>
      <vt:lpstr>          Посмотрите на картинку: мы разные – но мы дружим!», хотя мальчик ходит на руках, а девочка как обычно, так как мы привыкли. </vt:lpstr>
      <vt:lpstr>Слайд 6</vt:lpstr>
      <vt:lpstr>              Посмотрите: какой большой слон и какая маленькая мышка,  они общаются, дружат.    Большой слон не обижает маленькую мышку. Они равны, не смотря на разницу в размерах. 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Государство и гражданин</vt:lpstr>
      <vt:lpstr>Разгадайте ребус:</vt:lpstr>
      <vt:lpstr>Слайд 17</vt:lpstr>
      <vt:lpstr>Права личности и обязанности гражданина неразделимы – это две стороны нашей жизни. </vt:lpstr>
      <vt:lpstr>Слайд 19</vt:lpstr>
      <vt:lpstr>Правоспособность</vt:lpstr>
      <vt:lpstr>А вы ребята знаете свои права</vt:lpstr>
      <vt:lpstr>Слайд 22</vt:lpstr>
      <vt:lpstr>Слайд 23</vt:lpstr>
      <vt:lpstr>Ограничивает ли Конституция права человека?</vt:lpstr>
      <vt:lpstr>Давайте подумаем…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Еркина Ольга Витальевна</dc:creator>
  <cp:lastModifiedBy>revaz</cp:lastModifiedBy>
  <cp:revision>3</cp:revision>
  <cp:lastPrinted>1601-01-01T00:00:00Z</cp:lastPrinted>
  <dcterms:created xsi:type="dcterms:W3CDTF">1601-01-01T00:00:00Z</dcterms:created>
  <dcterms:modified xsi:type="dcterms:W3CDTF">2013-03-13T21:01:14Z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