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72" r:id="rId3"/>
    <p:sldId id="257" r:id="rId4"/>
    <p:sldId id="274" r:id="rId5"/>
    <p:sldId id="258" r:id="rId6"/>
    <p:sldId id="262" r:id="rId7"/>
    <p:sldId id="263" r:id="rId8"/>
    <p:sldId id="265" r:id="rId9"/>
    <p:sldId id="271" r:id="rId10"/>
    <p:sldId id="267" r:id="rId11"/>
    <p:sldId id="264" r:id="rId12"/>
    <p:sldId id="268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  <a:srgbClr val="FF0066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E920C-CFC2-4F3A-B7B3-297E6936762D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A54B8-3D59-4544-BBD3-F081DABE2E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AA54B8-3D59-4544-BBD3-F081DABE2E2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CC5286D-0534-4621-8462-E1CDDAE2A827}" type="datetimeFigureOut">
              <a:rPr lang="ru-RU" smtClean="0"/>
              <a:pPr/>
              <a:t>14.03.2013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8D7F04C-3DE0-4232-978D-51A30E92620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edge/>
  </p:transition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75;&#1083;&#1072;&#1075;&#1086;&#1083;.docx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000364" y="4357694"/>
            <a:ext cx="5786478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200" b="1" cap="none" spc="0" dirty="0" smtClean="0">
                <a:ln w="11430"/>
                <a:solidFill>
                  <a:schemeClr val="tx2">
                    <a:lumMod val="1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Царское Село</a:t>
            </a:r>
            <a:endParaRPr lang="ru-RU" sz="7200" b="1" cap="none" spc="0" dirty="0">
              <a:ln w="11430"/>
              <a:solidFill>
                <a:schemeClr val="tx2">
                  <a:lumMod val="1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488" y="5072074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all" spc="0" dirty="0">
              <a:ln w="0"/>
              <a:solidFill>
                <a:schemeClr val="bg2">
                  <a:lumMod val="7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7" name="Picture 3" descr="C:\Documents and Settings\Admin\Рабочий стол\мраморный мост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5720" y="4071942"/>
            <a:ext cx="3020719" cy="22270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://i012.radikal.ru/0711/7d/ed5d12a20d17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143504" y="642918"/>
            <a:ext cx="3505202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8" name="Picture 4" descr="C:\Documents and Settings\Admin\Рабочий стол\Е.Д.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57356" y="1357298"/>
            <a:ext cx="4218719" cy="29902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857224" y="285728"/>
            <a:ext cx="74736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Неопределенная форма глагола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Admin\Рабочий стол\images.jpe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357951" y="1721425"/>
            <a:ext cx="2246032" cy="29220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071538" y="1928802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928802"/>
            <a:ext cx="2419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царица 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857488" y="1928802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хохотать,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71472" y="2643182"/>
            <a:ext cx="2643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плечами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286116" y="2643182"/>
            <a:ext cx="23962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пожимать,</a:t>
            </a:r>
            <a:endParaRPr lang="ru-RU" sz="3600" dirty="0"/>
          </a:p>
        </p:txBody>
      </p:sp>
      <p:sp>
        <p:nvSpPr>
          <p:cNvPr id="14" name="TextBox 13"/>
          <p:cNvSpPr txBox="1"/>
          <p:nvPr/>
        </p:nvSpPr>
        <p:spPr>
          <a:xfrm>
            <a:off x="571472" y="3286124"/>
            <a:ext cx="335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подмигивать</a:t>
            </a:r>
            <a:endParaRPr lang="ru-RU" sz="3600" dirty="0"/>
          </a:p>
        </p:txBody>
      </p:sp>
      <p:sp>
        <p:nvSpPr>
          <p:cNvPr id="15" name="TextBox 14"/>
          <p:cNvSpPr txBox="1"/>
          <p:nvPr/>
        </p:nvSpPr>
        <p:spPr>
          <a:xfrm>
            <a:off x="4000496" y="3286124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глазами.</a:t>
            </a:r>
            <a:endParaRPr lang="ru-RU" sz="36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00034" y="3857628"/>
            <a:ext cx="381822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прищелкивать </a:t>
            </a:r>
            <a:endParaRPr lang="ru-RU" sz="3600" dirty="0"/>
          </a:p>
        </p:txBody>
      </p:sp>
      <p:sp>
        <p:nvSpPr>
          <p:cNvPr id="18" name="TextBox 17"/>
          <p:cNvSpPr txBox="1"/>
          <p:nvPr/>
        </p:nvSpPr>
        <p:spPr>
          <a:xfrm>
            <a:off x="4214810" y="3857628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перстами,</a:t>
            </a:r>
            <a:endParaRPr lang="ru-RU" sz="3600" dirty="0"/>
          </a:p>
        </p:txBody>
      </p:sp>
      <p:sp>
        <p:nvSpPr>
          <p:cNvPr id="19" name="TextBox 18"/>
          <p:cNvSpPr txBox="1"/>
          <p:nvPr/>
        </p:nvSpPr>
        <p:spPr>
          <a:xfrm>
            <a:off x="571472" y="457200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И вертеться, </a:t>
            </a:r>
            <a:endParaRPr lang="ru-RU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3428992" y="4500570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err="1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подбочась</a:t>
            </a:r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,</a:t>
            </a:r>
            <a:endParaRPr lang="ru-RU" sz="3600" dirty="0"/>
          </a:p>
        </p:txBody>
      </p:sp>
      <p:sp>
        <p:nvSpPr>
          <p:cNvPr id="21" name="TextBox 20"/>
          <p:cNvSpPr txBox="1"/>
          <p:nvPr/>
        </p:nvSpPr>
        <p:spPr>
          <a:xfrm>
            <a:off x="642910" y="5214950"/>
            <a:ext cx="4214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Гордо в зеркальце </a:t>
            </a:r>
            <a:endParaRPr lang="ru-RU" sz="3600" dirty="0"/>
          </a:p>
        </p:txBody>
      </p:sp>
      <p:sp>
        <p:nvSpPr>
          <p:cNvPr id="22" name="TextBox 21"/>
          <p:cNvSpPr txBox="1"/>
          <p:nvPr/>
        </p:nvSpPr>
        <p:spPr>
          <a:xfrm>
            <a:off x="4643438" y="5143513"/>
            <a:ext cx="27860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глядясь.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00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00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100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4" grpId="0"/>
      <p:bldP spid="17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357166"/>
            <a:ext cx="528641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«Помощник» </a:t>
            </a:r>
          </a:p>
          <a:p>
            <a:pPr algn="ctr"/>
            <a:r>
              <a:rPr lang="ru-RU" sz="2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чего необходима неопределенная форма глагола в речи?</a:t>
            </a:r>
            <a:endParaRPr lang="ru-RU" sz="2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1643042" y="1214422"/>
            <a:ext cx="35719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3786182" y="1643050"/>
            <a:ext cx="35719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6786578" y="1071546"/>
            <a:ext cx="357190" cy="9286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14282" y="2428868"/>
            <a:ext cx="25003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Для   образования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43240" y="2714620"/>
            <a:ext cx="26432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Для употребления</a:t>
            </a:r>
            <a:endParaRPr lang="ru-RU" sz="2000" b="1" dirty="0">
              <a:solidFill>
                <a:srgbClr val="C00000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214282" y="3143248"/>
            <a:ext cx="571504" cy="1588"/>
          </a:xfrm>
          <a:prstGeom prst="straightConnector1">
            <a:avLst/>
          </a:prstGeom>
          <a:ln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857224" y="3714752"/>
            <a:ext cx="1714512" cy="1588"/>
          </a:xfrm>
          <a:prstGeom prst="straightConnector1">
            <a:avLst/>
          </a:prstGeom>
          <a:ln>
            <a:solidFill>
              <a:schemeClr val="bg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2844" y="3500438"/>
            <a:ext cx="15001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Однокоренных слов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57224" y="4857760"/>
            <a:ext cx="22145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Сложной формы глагола будущего 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времени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1802" y="3357562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 словарях; 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071802" y="3857628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во фразеологизмах.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57950" y="285749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Спряжения глаголов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072198" y="2214554"/>
            <a:ext cx="21721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Для определения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357166"/>
            <a:ext cx="52864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</a:p>
          <a:p>
            <a:pPr algn="ctr"/>
            <a:r>
              <a:rPr lang="ru-RU" sz="3200" b="1" spc="5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 выбору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14348" y="1643050"/>
            <a:ext cx="6929486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Подобрать и записать пословицы, поговорки или фразеологизмы с глаголами в неопределенной форме.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</a:rPr>
              <a:t> Сочинить стихотворение или сказку по теме нашего урока.</a:t>
            </a:r>
          </a:p>
          <a:p>
            <a:pPr marL="342900" indent="-342900">
              <a:buAutoNum type="arabicPeriod"/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№ 96 с. 54</a:t>
            </a:r>
          </a:p>
          <a:p>
            <a:pPr marL="342900" indent="-342900"/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643702" y="4786322"/>
            <a:ext cx="1829714" cy="156545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2071670" y="714356"/>
            <a:ext cx="5715040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</a:t>
            </a:r>
          </a:p>
          <a:p>
            <a:pPr algn="ctr"/>
            <a:r>
              <a:rPr lang="ru-RU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за работу на уроке</a:t>
            </a:r>
            <a:r>
              <a:rPr lang="ru-RU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!</a:t>
            </a:r>
            <a:endParaRPr lang="ru-RU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857488" y="5072074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all" spc="0" dirty="0">
              <a:ln w="0"/>
              <a:solidFill>
                <a:schemeClr val="bg2">
                  <a:lumMod val="7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8" name="Picture 4" descr="C:\Documents and Settings\Admin\Рабочий стол\Е.Д..jpg"/>
          <p:cNvPicPr>
            <a:picLocks noChangeAspect="1" noChangeArrowheads="1"/>
          </p:cNvPicPr>
          <p:nvPr/>
        </p:nvPicPr>
        <p:blipFill>
          <a:blip r:embed="rId2" cstate="email">
            <a:lum bright="25000" contrast="-44000"/>
          </a:blip>
          <a:srcRect/>
          <a:stretch>
            <a:fillRect/>
          </a:stretch>
        </p:blipFill>
        <p:spPr bwMode="auto">
          <a:xfrm>
            <a:off x="2000232" y="714356"/>
            <a:ext cx="5744780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Рисунок 10" descr="http://www.aspushkin.ru/wcmfiles/00001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3857628"/>
            <a:ext cx="2071702" cy="2428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0" name="Picture 2" descr="C:\Documents and Settings\Admin\Рабочий стол\PA_Brullovff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286512" y="310680"/>
            <a:ext cx="2071702" cy="22261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extBox 11"/>
          <p:cNvSpPr txBox="1"/>
          <p:nvPr/>
        </p:nvSpPr>
        <p:spPr>
          <a:xfrm>
            <a:off x="6929454" y="2571744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Художник к. К. Брюллов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71670" y="571501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Поэт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А. Пушкин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2051" name="Picture 3" descr="C:\Documents and Settings\Admin\Рабочий стол\shishkovf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572264" y="3357562"/>
            <a:ext cx="1857388" cy="23282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extBox 13"/>
          <p:cNvSpPr txBox="1"/>
          <p:nvPr/>
        </p:nvSpPr>
        <p:spPr>
          <a:xfrm>
            <a:off x="6215074" y="5786454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Писатель В. Шишков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2" name="Picture 2" descr="C:\Documents and Settings\Admin\Рабочий стол\111.jpe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571472" y="1643050"/>
            <a:ext cx="1428760" cy="1941250"/>
          </a:xfrm>
          <a:prstGeom prst="rect">
            <a:avLst/>
          </a:prstGeom>
          <a:noFill/>
        </p:spPr>
      </p:pic>
      <p:pic>
        <p:nvPicPr>
          <p:cNvPr id="3" name="Picture 3" descr="C:\Documents and Settings\Admin\Рабочий стол\222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643306" y="3643314"/>
            <a:ext cx="1726419" cy="1969319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14282" y="285728"/>
            <a:ext cx="578647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solidFill>
                  <a:schemeClr val="tx2">
                    <a:lumMod val="10000"/>
                  </a:schemeClr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«Отечество нам Царское Село…»</a:t>
            </a:r>
            <a:endParaRPr lang="ru-RU" sz="4000" b="1" cap="none" spc="0" dirty="0">
              <a:ln w="11430"/>
              <a:solidFill>
                <a:schemeClr val="tx2">
                  <a:lumMod val="10000"/>
                </a:schemeClr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3108" y="3071810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Архитектор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Б. Растрелли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1868" y="5643578"/>
            <a:ext cx="2500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Губернатор </a:t>
            </a:r>
          </a:p>
          <a:p>
            <a:r>
              <a:rPr lang="ru-RU" b="1" dirty="0" smtClean="0">
                <a:solidFill>
                  <a:schemeClr val="bg1"/>
                </a:solidFill>
              </a:rPr>
              <a:t>Я. В. </a:t>
            </a:r>
            <a:r>
              <a:rPr lang="ru-RU" b="1" dirty="0" err="1" smtClean="0">
                <a:solidFill>
                  <a:schemeClr val="bg1"/>
                </a:solidFill>
              </a:rPr>
              <a:t>Захаржевский</a:t>
            </a:r>
            <a:endParaRPr lang="ru-RU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43174" y="5214950"/>
            <a:ext cx="36433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А.С.Пушкин</a:t>
            </a:r>
            <a:endParaRPr lang="ru-RU" sz="4800" dirty="0"/>
          </a:p>
        </p:txBody>
      </p:sp>
      <p:pic>
        <p:nvPicPr>
          <p:cNvPr id="4" name="Рисунок 3" descr="http://www.aspushkin.ru/wcmfiles/0000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000364" y="2285992"/>
            <a:ext cx="2890833" cy="30003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http://www.fictionbook.ru/author/pushkin_aleksandr_sergeevich/skazka_o_care_saltane_s_illyustraciyami/pic4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724018">
            <a:off x="803533" y="470465"/>
            <a:ext cx="1927656" cy="23826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http://www.antikwariat.ru/artpictures/albums/userpics/10001/serov5.jpg"/>
          <p:cNvPicPr/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477728">
            <a:off x="6143636" y="500042"/>
            <a:ext cx="2314575" cy="26003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http://www.ozon.ru/multimedia/books_covers/1000276401.jpg"/>
          <p:cNvPicPr/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0968964">
            <a:off x="428596" y="3357562"/>
            <a:ext cx="2286016" cy="2357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http://images.zone-x.ru/43/425578.jpg"/>
          <p:cNvPicPr/>
          <p:nvPr/>
        </p:nvPicPr>
        <p:blipFill>
          <a:blip r:embed="rId6" cstate="email"/>
          <a:srcRect/>
          <a:stretch>
            <a:fillRect/>
          </a:stretch>
        </p:blipFill>
        <p:spPr bwMode="auto">
          <a:xfrm rot="592779">
            <a:off x="6572264" y="3286124"/>
            <a:ext cx="1762125" cy="25048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 descr="http://mdata.yandex.ru/be?path=1172296.jpeg"/>
          <p:cNvPicPr/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143240" y="428604"/>
            <a:ext cx="2295524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28662" y="1643050"/>
            <a:ext cx="53578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Лебедь около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Злого коршуна</a:t>
            </a:r>
          </a:p>
          <a:p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Гибель близкую</a:t>
            </a:r>
          </a:p>
          <a:p>
            <a:endParaRPr lang="ru-RU" sz="36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крылом и в море</a:t>
            </a:r>
            <a:endParaRPr lang="ru-RU" dirty="0" smtClean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57620" y="1643050"/>
            <a:ext cx="2214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/>
              <a:t>плывет,</a:t>
            </a:r>
            <a:endParaRPr lang="ru-RU" sz="32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4286248" y="2714620"/>
            <a:ext cx="2571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клюет,</a:t>
            </a:r>
            <a:endParaRPr lang="ru-RU" sz="3200" b="1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0" y="3929066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торопит,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000100" y="5000636"/>
            <a:ext cx="121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/>
              <a:t>Бьет </a:t>
            </a:r>
            <a:endParaRPr lang="ru-RU" sz="2800" b="1" i="1" dirty="0"/>
          </a:p>
        </p:txBody>
      </p:sp>
      <p:pic>
        <p:nvPicPr>
          <p:cNvPr id="8" name="Рисунок 7" descr="http://www.fictionbook.ru/author/pushkin_aleksandr_sergeevich/skazka_o_care_saltane_s_illyustraciyami/pic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29322" y="500042"/>
            <a:ext cx="2731222" cy="32959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6143636" y="4929198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/>
              <a:t>топит.</a:t>
            </a:r>
            <a:endParaRPr lang="ru-RU" sz="3200" b="1" i="1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6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6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4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4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accel="1000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6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6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Program Files\Microsoft Office\MEDIA\CAGCAT10\j0215086.wm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20044364">
            <a:off x="627605" y="446640"/>
            <a:ext cx="1661311" cy="2599853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85852" y="1714488"/>
            <a:ext cx="6500858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Глагол</a:t>
            </a:r>
            <a:endParaRPr lang="ru-RU" sz="1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074" name="Picture 2" descr="http://best-image.ucoz.ru/_ph/10/2/282523923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8" y="3500438"/>
            <a:ext cx="3059744" cy="20653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6" name="Picture 4" descr="мультяшки - Винни Пух 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388" y="142852"/>
            <a:ext cx="1714512" cy="2057416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85720" y="4000504"/>
            <a:ext cx="53578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Что без меня предметы?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Лишь названия. А я приду – 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Все в действие придет – летит ракета,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Люди строят здания, цветут сады,</a:t>
            </a:r>
          </a:p>
          <a:p>
            <a:r>
              <a:rPr lang="ru-RU" sz="2000" b="1" i="1" dirty="0" smtClean="0">
                <a:solidFill>
                  <a:schemeClr val="accent6">
                    <a:lumMod val="50000"/>
                  </a:schemeClr>
                </a:solidFill>
              </a:rPr>
              <a:t>И хлеб в полях растет</a:t>
            </a:r>
            <a:endParaRPr lang="ru-RU" sz="2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357166"/>
            <a:ext cx="89297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я знаю о Глаголе</a:t>
            </a:r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ru-RU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857364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Глагол  - это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2500306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Глаголы обозначают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3143248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Глаголы отвечают на вопросы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3857628"/>
            <a:ext cx="29289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Глаголы бывают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4500570"/>
            <a:ext cx="4000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Глаголы изменяются по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596" y="5143512"/>
            <a:ext cx="5857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 предложении глаголы чаще всего бывают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9586" y="3857628"/>
            <a:ext cx="1071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вида.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86050" y="192880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ЧАСТЬ РЕЧИ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14810" y="2571744"/>
            <a:ext cx="286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ДЕЙСТВИЕ ПРЕДМЕТА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86380" y="3286124"/>
            <a:ext cx="3857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ЧТО ДЕЛАТЬ?, ЧТО СДЕЛАТЬ?.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71802" y="4000504"/>
            <a:ext cx="492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СОВЕРШЕННОГО И НЕСОВЕРШЕННОГО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72000" y="4643446"/>
            <a:ext cx="421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ВРЕМЕНАМ, ЛИЦАМ И ЧИСЛАМ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3108" y="5715016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СКАЗУЕМЫМ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857224" y="285728"/>
            <a:ext cx="74736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«Помощник»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Неопределенная форма глагола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2643182"/>
            <a:ext cx="821537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</a:rPr>
              <a:t>1. На какие вопросы отвечает?</a:t>
            </a:r>
          </a:p>
          <a:p>
            <a:endParaRPr lang="ru-RU" sz="4400" dirty="0" smtClean="0">
              <a:solidFill>
                <a:srgbClr val="002060"/>
              </a:solidFill>
            </a:endParaRPr>
          </a:p>
          <a:p>
            <a:r>
              <a:rPr lang="ru-RU" sz="4400" dirty="0" smtClean="0">
                <a:solidFill>
                  <a:srgbClr val="002060"/>
                </a:solidFill>
              </a:rPr>
              <a:t>2. Для чего необходима в речи?  	</a:t>
            </a: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6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857224" y="285728"/>
            <a:ext cx="74736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«Помощник»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Неопределенная форма глагола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2357430"/>
            <a:ext cx="792961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002060"/>
                </a:solidFill>
              </a:rPr>
              <a:t>На какой вопрос отвечает?</a:t>
            </a:r>
          </a:p>
          <a:p>
            <a:endParaRPr lang="ru-RU" sz="4400" dirty="0" smtClean="0">
              <a:solidFill>
                <a:srgbClr val="FFC000"/>
              </a:solidFill>
            </a:endParaRPr>
          </a:p>
          <a:p>
            <a:r>
              <a:rPr lang="ru-RU" sz="4400" dirty="0" smtClean="0">
                <a:solidFill>
                  <a:srgbClr val="FF6600"/>
                </a:solidFill>
              </a:rPr>
              <a:t>Что делать?       Что </a:t>
            </a:r>
            <a:r>
              <a:rPr lang="ru-RU" sz="4400" dirty="0" smtClean="0">
                <a:solidFill>
                  <a:srgbClr val="CC0000"/>
                </a:solidFill>
              </a:rPr>
              <a:t>с</a:t>
            </a:r>
            <a:r>
              <a:rPr lang="ru-RU" sz="4400" dirty="0" smtClean="0">
                <a:solidFill>
                  <a:srgbClr val="FF6600"/>
                </a:solidFill>
              </a:rPr>
              <a:t>делать?</a:t>
            </a:r>
          </a:p>
          <a:p>
            <a:r>
              <a:rPr lang="ru-RU" sz="2400" dirty="0" smtClean="0">
                <a:solidFill>
                  <a:srgbClr val="FF6600"/>
                </a:solidFill>
              </a:rPr>
              <a:t>(несовершенный вид)            (совершенный вид)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857224" y="285728"/>
            <a:ext cx="74736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«Помощник»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Неопределенная форма глагола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2500306"/>
            <a:ext cx="792961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hlinkClick r:id="rId2" action="ppaction://hlinkfile"/>
              </a:rPr>
              <a:t>Учимся задать вопросы.</a:t>
            </a:r>
            <a:endParaRPr lang="ru-RU" sz="4400" dirty="0" smtClean="0">
              <a:solidFill>
                <a:srgbClr val="00206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endParaRPr lang="ru-RU" sz="1000" dirty="0" smtClean="0">
              <a:solidFill>
                <a:srgbClr val="FFC000"/>
              </a:solidFill>
            </a:endParaRPr>
          </a:p>
          <a:p>
            <a:r>
              <a:rPr lang="ru-RU" sz="4400" dirty="0" smtClean="0">
                <a:solidFill>
                  <a:srgbClr val="FF6600"/>
                </a:solidFill>
              </a:rPr>
              <a:t>Что делать?       Что </a:t>
            </a:r>
            <a:r>
              <a:rPr lang="ru-RU" sz="4400" dirty="0" smtClean="0">
                <a:solidFill>
                  <a:srgbClr val="CC0000"/>
                </a:solidFill>
              </a:rPr>
              <a:t>с</a:t>
            </a:r>
            <a:r>
              <a:rPr lang="ru-RU" sz="4400" dirty="0" smtClean="0">
                <a:solidFill>
                  <a:srgbClr val="FF6600"/>
                </a:solidFill>
              </a:rPr>
              <a:t>делать?</a:t>
            </a: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639</TotalTime>
  <Words>304</Words>
  <Application>Microsoft Office PowerPoint</Application>
  <PresentationFormat>Экран (4:3)</PresentationFormat>
  <Paragraphs>98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Бумажная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revaz</cp:lastModifiedBy>
  <cp:revision>73</cp:revision>
  <dcterms:created xsi:type="dcterms:W3CDTF">2007-09-28T17:46:57Z</dcterms:created>
  <dcterms:modified xsi:type="dcterms:W3CDTF">2013-03-13T20:28:42Z</dcterms:modified>
</cp:coreProperties>
</file>