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72" r:id="rId3"/>
    <p:sldId id="261" r:id="rId4"/>
    <p:sldId id="263" r:id="rId5"/>
    <p:sldId id="262" r:id="rId6"/>
    <p:sldId id="264" r:id="rId7"/>
    <p:sldId id="278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32" autoAdjust="0"/>
  </p:normalViewPr>
  <p:slideViewPr>
    <p:cSldViewPr>
      <p:cViewPr varScale="1">
        <p:scale>
          <a:sx n="65" d="100"/>
          <a:sy n="65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7T22:28:54.281" idx="1">
    <p:pos x="166" y="16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A3E011C-83FA-4F5E-BF50-40C89DADFB4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C800053-86A4-4CA3-83DC-38D61E44E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011C-83FA-4F5E-BF50-40C89DADFB4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0053-86A4-4CA3-83DC-38D61E44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011C-83FA-4F5E-BF50-40C89DADFB4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0053-86A4-4CA3-83DC-38D61E44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011C-83FA-4F5E-BF50-40C89DADFB4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0053-86A4-4CA3-83DC-38D61E44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011C-83FA-4F5E-BF50-40C89DADFB4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0053-86A4-4CA3-83DC-38D61E44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011C-83FA-4F5E-BF50-40C89DADFB4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0053-86A4-4CA3-83DC-38D61E44E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011C-83FA-4F5E-BF50-40C89DADFB4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0053-86A4-4CA3-83DC-38D61E44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011C-83FA-4F5E-BF50-40C89DADFB4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0053-86A4-4CA3-83DC-38D61E44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011C-83FA-4F5E-BF50-40C89DADFB4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0053-86A4-4CA3-83DC-38D61E44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011C-83FA-4F5E-BF50-40C89DADFB4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0053-86A4-4CA3-83DC-38D61E44E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011C-83FA-4F5E-BF50-40C89DADFB4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0053-86A4-4CA3-83DC-38D61E44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A3E011C-83FA-4F5E-BF50-40C89DADFB4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C800053-86A4-4CA3-83DC-38D61E44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2.mp3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audio" Target="../media/media5.mp3"/><Relationship Id="rId7" Type="http://schemas.openxmlformats.org/officeDocument/2006/relationships/image" Target="../media/image21.wmf"/><Relationship Id="rId2" Type="http://schemas.openxmlformats.org/officeDocument/2006/relationships/audio" Target="../media/media4.mp3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11" Type="http://schemas.microsoft.com/office/2007/relationships/media" Target="../media/media5.mp3"/><Relationship Id="rId5" Type="http://schemas.openxmlformats.org/officeDocument/2006/relationships/image" Target="../media/image19.wmf"/><Relationship Id="rId10" Type="http://schemas.microsoft.com/office/2007/relationships/media" Target="../media/media4.mp3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8.png"/><Relationship Id="rId3" Type="http://schemas.openxmlformats.org/officeDocument/2006/relationships/image" Target="../media/image8.wmf"/><Relationship Id="rId7" Type="http://schemas.openxmlformats.org/officeDocument/2006/relationships/image" Target="../media/image25.jpeg"/><Relationship Id="rId12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4.wmf"/><Relationship Id="rId11" Type="http://schemas.openxmlformats.org/officeDocument/2006/relationships/image" Target="../media/image10.png"/><Relationship Id="rId5" Type="http://schemas.openxmlformats.org/officeDocument/2006/relationships/image" Target="../media/image23.wmf"/><Relationship Id="rId10" Type="http://schemas.microsoft.com/office/2007/relationships/media" Target="../media/media6.mp3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к уроку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971600" y="2132856"/>
            <a:ext cx="3489196" cy="8557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Food. </a:t>
            </a:r>
          </a:p>
          <a:p>
            <a:r>
              <a:rPr lang="en-US" dirty="0" smtClean="0"/>
              <a:t>Table manners.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284984"/>
            <a:ext cx="3153651" cy="2835275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400" dirty="0"/>
              <a:t>Автор:</a:t>
            </a:r>
          </a:p>
          <a:p>
            <a:r>
              <a:rPr lang="ru-RU" sz="4400" dirty="0"/>
              <a:t>Измайлова Любовь Александровна</a:t>
            </a:r>
          </a:p>
          <a:p>
            <a:r>
              <a:rPr lang="ru-RU" sz="4400" dirty="0"/>
              <a:t>ГБОУ СОШ № 583</a:t>
            </a:r>
          </a:p>
          <a:p>
            <a:r>
              <a:rPr lang="ru-RU" sz="4400" dirty="0"/>
              <a:t>Г. Санкт-Петербург</a:t>
            </a:r>
          </a:p>
          <a:p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140967"/>
            <a:ext cx="4068570" cy="3024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Речевая    разминка</a:t>
            </a:r>
            <a:br>
              <a:rPr lang="ru-RU" dirty="0" smtClean="0"/>
            </a:br>
            <a:r>
              <a:rPr lang="en-US" dirty="0" smtClean="0"/>
              <a:t>“What Do I Like?”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187624" y="2197779"/>
            <a:ext cx="3419856" cy="3493008"/>
          </a:xfrm>
        </p:spPr>
        <p:txBody>
          <a:bodyPr/>
          <a:lstStyle/>
          <a:p>
            <a:r>
              <a:rPr lang="en-US" dirty="0" smtClean="0"/>
              <a:t>I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She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I 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He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                 </a:t>
            </a:r>
          </a:p>
          <a:p>
            <a:endParaRPr lang="en-US" dirty="0" smtClean="0"/>
          </a:p>
          <a:p>
            <a:r>
              <a:rPr lang="en-US" dirty="0" smtClean="0"/>
              <a:t>She             </a:t>
            </a:r>
          </a:p>
          <a:p>
            <a:endParaRPr lang="en-US" dirty="0" smtClean="0"/>
          </a:p>
          <a:p>
            <a:r>
              <a:rPr lang="en-US" dirty="0" smtClean="0"/>
              <a:t>I                 you</a:t>
            </a:r>
          </a:p>
          <a:p>
            <a:endParaRPr lang="en-US" dirty="0" smtClean="0"/>
          </a:p>
          <a:p>
            <a:r>
              <a:rPr lang="en-US" dirty="0" smtClean="0"/>
              <a:t>Do you            me ?</a:t>
            </a:r>
            <a:endParaRPr lang="ru-RU" dirty="0"/>
          </a:p>
        </p:txBody>
      </p:sp>
      <p:sp>
        <p:nvSpPr>
          <p:cNvPr id="3" name="Сердце 2"/>
          <p:cNvSpPr/>
          <p:nvPr/>
        </p:nvSpPr>
        <p:spPr>
          <a:xfrm>
            <a:off x="2161126" y="2276872"/>
            <a:ext cx="792088" cy="7200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2270563" y="3098549"/>
            <a:ext cx="745232" cy="70717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>
            <a:off x="2268899" y="3944283"/>
            <a:ext cx="684315" cy="70198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2225864" y="4869160"/>
            <a:ext cx="770384" cy="7200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5580112" y="2132213"/>
            <a:ext cx="853244" cy="81280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ердце 27"/>
          <p:cNvSpPr/>
          <p:nvPr/>
        </p:nvSpPr>
        <p:spPr>
          <a:xfrm>
            <a:off x="5796136" y="3001144"/>
            <a:ext cx="787902" cy="77175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ердце 29"/>
          <p:cNvSpPr/>
          <p:nvPr/>
        </p:nvSpPr>
        <p:spPr>
          <a:xfrm>
            <a:off x="6306858" y="4839898"/>
            <a:ext cx="792088" cy="70198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2" name="Сердце 31"/>
          <p:cNvSpPr/>
          <p:nvPr/>
        </p:nvSpPr>
        <p:spPr>
          <a:xfrm>
            <a:off x="5514770" y="4095163"/>
            <a:ext cx="792088" cy="70198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43" name="Picture 19" descr="C:\Users\User\AppData\Local\Microsoft\Windows\Temporary Internet Files\Content.IE5\A97D47VS\MC90029074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7804"/>
            <a:ext cx="576064" cy="11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User\AppData\Local\Microsoft\Windows\Temporary Internet Files\Content.IE5\1MZTZS1E\MP900402812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1854" y="2784493"/>
            <a:ext cx="936104" cy="8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User\AppData\Local\Microsoft\Windows\Temporary Internet Files\Content.IE5\1MZTZS1E\MC900441776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3214" y="4562884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User\AppData\Local\Microsoft\Windows\Temporary Internet Files\Content.IE5\BWN817PR\MC900250759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902" y="1768373"/>
            <a:ext cx="648072" cy="94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User\AppData\Local\Microsoft\Windows\Temporary Internet Files\Content.IE5\A97D47VS\MC900413640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4493"/>
            <a:ext cx="1163106" cy="10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User\AppData\Local\Microsoft\Windows\Temporary Internet Files\Content.IE5\A97D47VS\MC900232549[1]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05723"/>
            <a:ext cx="1307744" cy="7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верещ 18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12200" end="42008.6281"/>
                </p14:media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3828453" y="55380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9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454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768750"/>
            <a:ext cx="3057148" cy="792256"/>
          </a:xfrm>
        </p:spPr>
        <p:txBody>
          <a:bodyPr/>
          <a:lstStyle/>
          <a:p>
            <a:r>
              <a:rPr lang="en-US" dirty="0" smtClean="0"/>
              <a:t>Oranges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1846945"/>
            <a:ext cx="3055717" cy="639762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pples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2" y="2705100"/>
            <a:ext cx="3419856" cy="31053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</a:t>
            </a:r>
          </a:p>
          <a:p>
            <a:r>
              <a:rPr lang="en-US" dirty="0" smtClean="0"/>
              <a:t>Say</a:t>
            </a:r>
          </a:p>
          <a:p>
            <a:r>
              <a:rPr lang="en-US" dirty="0" smtClean="0"/>
              <a:t>Take</a:t>
            </a:r>
          </a:p>
          <a:p>
            <a:r>
              <a:rPr lang="en-US" dirty="0" smtClean="0"/>
              <a:t>Eat</a:t>
            </a:r>
          </a:p>
          <a:p>
            <a:r>
              <a:rPr lang="en-US" dirty="0" smtClean="0"/>
              <a:t>Can</a:t>
            </a:r>
          </a:p>
          <a:p>
            <a:r>
              <a:rPr lang="en-US" dirty="0" smtClean="0"/>
              <a:t>Put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Yes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you are right.</a:t>
            </a:r>
            <a:endParaRPr lang="ru-RU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55576" y="2709088"/>
            <a:ext cx="3706001" cy="352822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Get up</a:t>
            </a:r>
          </a:p>
          <a:p>
            <a:r>
              <a:rPr lang="en-US" dirty="0" smtClean="0"/>
              <a:t>Have</a:t>
            </a:r>
          </a:p>
          <a:p>
            <a:r>
              <a:rPr lang="en-US" dirty="0" smtClean="0"/>
              <a:t>Give</a:t>
            </a:r>
          </a:p>
          <a:p>
            <a:r>
              <a:rPr lang="en-US" dirty="0" smtClean="0"/>
              <a:t>See</a:t>
            </a:r>
          </a:p>
          <a:p>
            <a:r>
              <a:rPr lang="en-US" dirty="0" smtClean="0"/>
              <a:t>Come</a:t>
            </a:r>
          </a:p>
          <a:p>
            <a:r>
              <a:rPr lang="en-US" dirty="0" smtClean="0"/>
              <a:t>Drink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afraid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you’re not right.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0888"/>
            <a:ext cx="1591827" cy="134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User\AppData\Local\Microsoft\Windows\Temporary Internet Files\Content.IE5\A97D47VS\MC900436894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ubRRectCallout"/>
          <p:cNvSpPr>
            <a:spLocks noEditPoints="1" noChangeArrowheads="1"/>
          </p:cNvSpPr>
          <p:nvPr/>
        </p:nvSpPr>
        <p:spPr bwMode="auto">
          <a:xfrm>
            <a:off x="4810200" y="4977172"/>
            <a:ext cx="1008112" cy="396044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PubRRectCallout"/>
          <p:cNvSpPr>
            <a:spLocks noEditPoints="1" noChangeArrowheads="1"/>
          </p:cNvSpPr>
          <p:nvPr/>
        </p:nvSpPr>
        <p:spPr bwMode="auto">
          <a:xfrm>
            <a:off x="539552" y="4941168"/>
            <a:ext cx="936104" cy="432048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competition: “Let’s train using Irregular Verbs”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40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8477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New Irregular Verbs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3591938" cy="5040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Read </a:t>
            </a:r>
            <a:r>
              <a:rPr lang="en-US" dirty="0"/>
              <a:t>t</a:t>
            </a:r>
            <a:r>
              <a:rPr lang="en-US" dirty="0" smtClean="0"/>
              <a:t>he verbs after me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6786" y="1988840"/>
            <a:ext cx="3721197" cy="4352503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000" dirty="0" smtClean="0"/>
              <a:t>Swim-swam </a:t>
            </a:r>
            <a:endParaRPr lang="ru-RU" sz="2000" dirty="0" smtClean="0"/>
          </a:p>
          <a:p>
            <a:pPr marL="68580" indent="0">
              <a:buNone/>
            </a:pPr>
            <a:r>
              <a:rPr lang="en-US" sz="2000" dirty="0" smtClean="0"/>
              <a:t>[sw</a:t>
            </a:r>
            <a:r>
              <a:rPr lang="ru-RU" sz="2000" dirty="0" smtClean="0">
                <a:latin typeface="Calibri"/>
              </a:rPr>
              <a:t>Ӏ</a:t>
            </a:r>
            <a:r>
              <a:rPr lang="en-US" sz="2000" dirty="0" smtClean="0">
                <a:latin typeface="Calibri"/>
              </a:rPr>
              <a:t>m]-</a:t>
            </a:r>
            <a:r>
              <a:rPr lang="en-US" sz="2000" dirty="0" smtClean="0"/>
              <a:t>[sw</a:t>
            </a:r>
            <a:r>
              <a:rPr lang="en-US" sz="2000" dirty="0" smtClean="0">
                <a:latin typeface="Calibri"/>
              </a:rPr>
              <a:t>ᴂ</a:t>
            </a:r>
            <a:r>
              <a:rPr lang="en-US" sz="2000" dirty="0" smtClean="0"/>
              <a:t>m]</a:t>
            </a:r>
            <a:r>
              <a:rPr lang="ru-RU" sz="2000" dirty="0"/>
              <a:t> </a:t>
            </a:r>
            <a:r>
              <a:rPr lang="en-US" sz="2000" dirty="0" smtClean="0"/>
              <a:t>  </a:t>
            </a:r>
          </a:p>
          <a:p>
            <a:pPr marL="68580" indent="0">
              <a:buNone/>
            </a:pPr>
            <a:r>
              <a:rPr lang="en-US" sz="2000" dirty="0" smtClean="0"/>
              <a:t> </a:t>
            </a:r>
          </a:p>
          <a:p>
            <a:pPr marL="68580" indent="0">
              <a:buNone/>
            </a:pPr>
            <a:r>
              <a:rPr lang="en-US" sz="2000" dirty="0" smtClean="0"/>
              <a:t>Run </a:t>
            </a:r>
            <a:r>
              <a:rPr lang="en-US" sz="2000" dirty="0"/>
              <a:t>– ran</a:t>
            </a:r>
            <a:r>
              <a:rPr lang="ru-RU" sz="2000" dirty="0"/>
              <a:t> </a:t>
            </a:r>
            <a:endParaRPr lang="en-US" sz="2000" dirty="0" smtClean="0"/>
          </a:p>
          <a:p>
            <a:pPr marL="68580" indent="0">
              <a:buNone/>
            </a:pPr>
            <a:r>
              <a:rPr lang="en-US" sz="2000" dirty="0" smtClean="0"/>
              <a:t>[r</a:t>
            </a:r>
            <a:r>
              <a:rPr lang="en-US" sz="2000" dirty="0" smtClean="0">
                <a:latin typeface="Calibri"/>
              </a:rPr>
              <a:t>ʌn]-[rᴂn]</a:t>
            </a:r>
            <a:r>
              <a:rPr lang="en-US" sz="2000" dirty="0" smtClean="0"/>
              <a:t>  </a:t>
            </a:r>
            <a:r>
              <a:rPr lang="ru-RU" sz="2000" dirty="0" smtClean="0"/>
              <a:t>  </a:t>
            </a:r>
            <a:endParaRPr lang="en-US" sz="2000" dirty="0" smtClean="0"/>
          </a:p>
          <a:p>
            <a:pPr marL="68580" indent="0">
              <a:buNone/>
            </a:pPr>
            <a:endParaRPr lang="en-US" sz="2000" dirty="0"/>
          </a:p>
          <a:p>
            <a:pPr marL="68580" indent="0">
              <a:buNone/>
            </a:pPr>
            <a:r>
              <a:rPr lang="en-US" sz="2000" dirty="0" smtClean="0"/>
              <a:t>Know –knew</a:t>
            </a:r>
          </a:p>
          <a:p>
            <a:pPr marL="68580" indent="0">
              <a:buNone/>
            </a:pPr>
            <a:r>
              <a:rPr lang="en-US" sz="2000" dirty="0" smtClean="0"/>
              <a:t>[n</a:t>
            </a:r>
            <a:r>
              <a:rPr lang="ru-RU" sz="2000" dirty="0" smtClean="0">
                <a:latin typeface="Calibri"/>
              </a:rPr>
              <a:t>ә</a:t>
            </a:r>
            <a:r>
              <a:rPr lang="en-US" sz="2000" dirty="0" smtClean="0">
                <a:latin typeface="Calibri"/>
              </a:rPr>
              <a:t>Ʊ]-[</a:t>
            </a:r>
            <a:r>
              <a:rPr lang="ru-RU" sz="2000" dirty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nju:]</a:t>
            </a:r>
          </a:p>
          <a:p>
            <a:pPr marL="68580" indent="0">
              <a:buNone/>
            </a:pPr>
            <a:endParaRPr lang="en-US" sz="2000" dirty="0" smtClean="0">
              <a:latin typeface="Calibri"/>
            </a:endParaRPr>
          </a:p>
          <a:p>
            <a:pPr marL="68580" indent="0">
              <a:buNone/>
            </a:pPr>
            <a:r>
              <a:rPr lang="en-US" sz="2000" dirty="0" smtClean="0"/>
              <a:t>Think-thought</a:t>
            </a:r>
          </a:p>
          <a:p>
            <a:pPr marL="68580" indent="0">
              <a:buNone/>
            </a:pPr>
            <a:r>
              <a:rPr lang="en-US" sz="2000" dirty="0"/>
              <a:t>[</a:t>
            </a:r>
            <a:r>
              <a:rPr lang="el-GR" sz="2000" dirty="0" smtClean="0"/>
              <a:t>θ</a:t>
            </a:r>
            <a:r>
              <a:rPr lang="en-US" sz="2000" dirty="0" smtClean="0">
                <a:latin typeface="Calibri"/>
              </a:rPr>
              <a:t>Ӏ</a:t>
            </a:r>
            <a:r>
              <a:rPr lang="el-GR" sz="2000" dirty="0" smtClean="0">
                <a:latin typeface="Calibri"/>
              </a:rPr>
              <a:t>η</a:t>
            </a:r>
            <a:r>
              <a:rPr lang="en-US" sz="2000" dirty="0" smtClean="0"/>
              <a:t>k]-[</a:t>
            </a:r>
            <a:r>
              <a:rPr lang="el-GR" sz="2000" dirty="0" smtClean="0"/>
              <a:t>θ</a:t>
            </a:r>
            <a:r>
              <a:rPr lang="en-US" sz="2000" dirty="0" smtClean="0">
                <a:latin typeface="Calibri"/>
              </a:rPr>
              <a:t>ɔ:t]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412776"/>
            <a:ext cx="3312368" cy="504056"/>
          </a:xfrm>
        </p:spPr>
        <p:txBody>
          <a:bodyPr>
            <a:normAutofit/>
          </a:bodyPr>
          <a:lstStyle/>
          <a:p>
            <a:r>
              <a:rPr lang="en-US" dirty="0" smtClean="0"/>
              <a:t>Say tat you did it too.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72000" y="1988841"/>
            <a:ext cx="3744416" cy="3600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 swam in the swimming pool yesterday.</a:t>
            </a:r>
          </a:p>
          <a:p>
            <a:endParaRPr lang="en-US" dirty="0" smtClean="0"/>
          </a:p>
          <a:p>
            <a:r>
              <a:rPr lang="en-US" dirty="0" smtClean="0"/>
              <a:t>I ran at the stadium in the morning.</a:t>
            </a:r>
          </a:p>
          <a:p>
            <a:endParaRPr lang="en-US" dirty="0" smtClean="0"/>
          </a:p>
          <a:p>
            <a:r>
              <a:rPr lang="en-US" dirty="0" smtClean="0"/>
              <a:t>I knew his mother.</a:t>
            </a:r>
          </a:p>
          <a:p>
            <a:endParaRPr lang="en-US" dirty="0" smtClean="0"/>
          </a:p>
          <a:p>
            <a:r>
              <a:rPr lang="en-US" dirty="0" smtClean="0"/>
              <a:t>I thought so.</a:t>
            </a:r>
            <a:endParaRPr lang="ru-RU" dirty="0"/>
          </a:p>
        </p:txBody>
      </p:sp>
      <p:pic>
        <p:nvPicPr>
          <p:cNvPr id="2050" name="Picture 2" descr="C:\Users\User\AppData\Local\Microsoft\Windows\Temporary Internet Files\Content.IE5\TEDW8IRP\MC90043848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977160" cy="8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Temporary Internet Files\Content.IE5\TEDW8IRP\MC90043609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1920999" cy="4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Microsoft\Windows\Temporary Internet Files\Content.IE5\1MZTZS1E\MC900398129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1428" y="4986337"/>
            <a:ext cx="1162661" cy="12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AppData\Local\Microsoft\Windows\Temporary Internet Files\Content.IE5\TEDW8IRP\MC900429827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891" y="4005064"/>
            <a:ext cx="1025473" cy="12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52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Words.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1765351"/>
              </p:ext>
            </p:extLst>
          </p:nvPr>
        </p:nvGraphicFramePr>
        <p:xfrm>
          <a:off x="827584" y="1628800"/>
          <a:ext cx="7488832" cy="4751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1096177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transcription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Picture/translation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ru-RU" dirty="0"/>
                    </a:p>
                  </a:txBody>
                  <a:tcPr/>
                </a:tc>
              </a:tr>
              <a:tr h="1391990">
                <a:tc>
                  <a:txBody>
                    <a:bodyPr/>
                    <a:lstStyle/>
                    <a:p>
                      <a:r>
                        <a:rPr lang="en-US" dirty="0" smtClean="0"/>
                        <a:t>potato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[</a:t>
                      </a:r>
                      <a:r>
                        <a:rPr lang="en-US" dirty="0" err="1" smtClean="0"/>
                        <a:t>po’teit</a:t>
                      </a:r>
                      <a:r>
                        <a:rPr lang="ru-RU" dirty="0" smtClean="0">
                          <a:latin typeface="Calibri"/>
                        </a:rPr>
                        <a:t>ә</a:t>
                      </a:r>
                      <a:r>
                        <a:rPr lang="en-US" dirty="0" smtClean="0">
                          <a:latin typeface="Calibri"/>
                        </a:rPr>
                        <a:t>u]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This is a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potato</a:t>
                      </a:r>
                      <a:r>
                        <a:rPr lang="en-US" dirty="0" smtClean="0"/>
                        <a:t>. Your</a:t>
                      </a:r>
                      <a:r>
                        <a:rPr lang="en-US" baseline="0" dirty="0" smtClean="0"/>
                        <a:t> parents like  to eat meat and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potatoes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096177">
                <a:tc>
                  <a:txBody>
                    <a:bodyPr/>
                    <a:lstStyle/>
                    <a:p>
                      <a:r>
                        <a:rPr lang="en-US" dirty="0" smtClean="0"/>
                        <a:t>buy-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bought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[</a:t>
                      </a:r>
                      <a:r>
                        <a:rPr lang="en-US" dirty="0" smtClean="0"/>
                        <a:t>‘</a:t>
                      </a:r>
                      <a:r>
                        <a:rPr lang="en-US" dirty="0" err="1" smtClean="0"/>
                        <a:t>bai</a:t>
                      </a:r>
                      <a:r>
                        <a:rPr lang="ru-RU" dirty="0" smtClean="0">
                          <a:latin typeface="Calibri"/>
                        </a:rPr>
                        <a:t>]</a:t>
                      </a:r>
                      <a:endParaRPr lang="en-US" dirty="0" smtClean="0">
                        <a:latin typeface="Calibri"/>
                      </a:endParaRPr>
                    </a:p>
                    <a:p>
                      <a:r>
                        <a:rPr lang="ru-RU" dirty="0" smtClean="0">
                          <a:latin typeface="Calibri"/>
                        </a:rPr>
                        <a:t>[</a:t>
                      </a:r>
                      <a:r>
                        <a:rPr lang="en-US" dirty="0" smtClean="0">
                          <a:latin typeface="Calibri"/>
                        </a:rPr>
                        <a:t>‘</a:t>
                      </a:r>
                      <a:r>
                        <a:rPr lang="en-US" dirty="0" err="1" smtClean="0">
                          <a:latin typeface="Calibri"/>
                        </a:rPr>
                        <a:t>bɔ:t</a:t>
                      </a:r>
                      <a:r>
                        <a:rPr lang="en-US" dirty="0" smtClean="0">
                          <a:latin typeface="Calibri"/>
                        </a:rPr>
                        <a:t>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always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buy</a:t>
                      </a:r>
                      <a:r>
                        <a:rPr lang="en-US" dirty="0" smtClean="0"/>
                        <a:t> food in the shop.</a:t>
                      </a:r>
                      <a:endParaRPr lang="ru-RU" dirty="0"/>
                    </a:p>
                  </a:txBody>
                  <a:tcPr/>
                </a:tc>
              </a:tr>
              <a:tr h="1096177">
                <a:tc>
                  <a:txBody>
                    <a:bodyPr/>
                    <a:lstStyle/>
                    <a:p>
                      <a:r>
                        <a:rPr lang="en-US" dirty="0" smtClean="0"/>
                        <a:t>tasty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[</a:t>
                      </a:r>
                      <a:r>
                        <a:rPr lang="en-US" dirty="0" smtClean="0"/>
                        <a:t>‘</a:t>
                      </a:r>
                      <a:r>
                        <a:rPr lang="en-US" dirty="0" err="1" smtClean="0"/>
                        <a:t>teis</a:t>
                      </a:r>
                      <a:r>
                        <a:rPr lang="en-US" dirty="0" err="1" smtClean="0">
                          <a:latin typeface="Calibri"/>
                        </a:rPr>
                        <a:t>ti</a:t>
                      </a:r>
                      <a:r>
                        <a:rPr lang="en-US" dirty="0" smtClean="0">
                          <a:latin typeface="Calibri"/>
                        </a:rPr>
                        <a:t>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вкусный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Sweets</a:t>
                      </a:r>
                      <a:r>
                        <a:rPr lang="en-US" baseline="0" dirty="0" smtClean="0"/>
                        <a:t> are very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tasty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User\AppData\Local\Microsoft\Windows\Temporary Internet Files\Content.IE5\1MZTZS1E\MC90005365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879725"/>
            <a:ext cx="688975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AppData\Local\Microsoft\Windows\Temporary Internet Files\Content.IE5\A97D47VS\MC90043737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7473" y="4365104"/>
            <a:ext cx="968152" cy="91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9_-_Lesson_23_-_No_19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22956.056" end="125971.357"/>
                </p14:media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2123727" y="2859881"/>
            <a:ext cx="487363" cy="487363"/>
          </a:xfrm>
          <a:prstGeom prst="rect">
            <a:avLst/>
          </a:prstGeom>
        </p:spPr>
      </p:pic>
      <p:pic>
        <p:nvPicPr>
          <p:cNvPr id="5" name="19_-_Lesson_23_-_No_19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02000" end="46362.1666"/>
                </p14:media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2123728" y="4221088"/>
            <a:ext cx="487363" cy="487363"/>
          </a:xfrm>
          <a:prstGeom prst="rect">
            <a:avLst/>
          </a:prstGeom>
        </p:spPr>
      </p:pic>
      <p:pic>
        <p:nvPicPr>
          <p:cNvPr id="6" name="19_-_Lesson_23_-_No_19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17649.792" end="30416.7714"/>
                </p14:media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2161034" y="4866686"/>
            <a:ext cx="487363" cy="487363"/>
          </a:xfrm>
          <a:prstGeom prst="rect">
            <a:avLst/>
          </a:prstGeom>
        </p:spPr>
      </p:pic>
      <p:pic>
        <p:nvPicPr>
          <p:cNvPr id="7" name="19_-_Lesson_23_-_No_19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58000" end="88062.1666"/>
                </p14:media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2183929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4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56784" cy="115212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Name the given sounds. </a:t>
            </a:r>
            <a:r>
              <a:rPr lang="en-US" sz="2400" dirty="0" smtClean="0">
                <a:solidFill>
                  <a:srgbClr val="00B050"/>
                </a:solidFill>
              </a:rPr>
              <a:t>“Green” </a:t>
            </a:r>
            <a:r>
              <a:rPr lang="en-US" sz="2400" dirty="0" smtClean="0"/>
              <a:t>will read the words with[ i: ], </a:t>
            </a:r>
            <a:r>
              <a:rPr lang="en-US" sz="2400" dirty="0" smtClean="0">
                <a:solidFill>
                  <a:srgbClr val="FF0000"/>
                </a:solidFill>
              </a:rPr>
              <a:t>“Red” </a:t>
            </a:r>
            <a:r>
              <a:rPr lang="en-US" sz="2400" dirty="0" smtClean="0"/>
              <a:t>will read the words  with [e] , </a:t>
            </a:r>
            <a:r>
              <a:rPr lang="en-US" sz="2400" dirty="0" smtClean="0">
                <a:solidFill>
                  <a:srgbClr val="00B0F0"/>
                </a:solidFill>
              </a:rPr>
              <a:t>“Blue” </a:t>
            </a:r>
            <a:r>
              <a:rPr lang="en-US" sz="2400" dirty="0" smtClean="0"/>
              <a:t>will read the words with [u:]</a:t>
            </a:r>
            <a:endParaRPr lang="ru-RU" sz="2400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9863857"/>
              </p:ext>
            </p:extLst>
          </p:nvPr>
        </p:nvGraphicFramePr>
        <p:xfrm>
          <a:off x="1115616" y="1902728"/>
          <a:ext cx="6777036" cy="109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12"/>
                <a:gridCol w="2259012"/>
                <a:gridCol w="22590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“Green”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“Red”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“Blue”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[ i: ]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[e]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[u:]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15616" y="3212976"/>
            <a:ext cx="67687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94C600"/>
              </a:solidFill>
              <a:ea typeface="+mj-ea"/>
              <a:cs typeface="+mj-cs"/>
            </a:endParaRPr>
          </a:p>
          <a:p>
            <a:endParaRPr lang="en-US" sz="2400" dirty="0" smtClean="0">
              <a:solidFill>
                <a:srgbClr val="94C600"/>
              </a:solidFill>
              <a:ea typeface="+mj-ea"/>
              <a:cs typeface="+mj-cs"/>
            </a:endParaRPr>
          </a:p>
          <a:p>
            <a:endParaRPr lang="en-US" sz="2400" dirty="0">
              <a:solidFill>
                <a:srgbClr val="94C600"/>
              </a:solidFill>
              <a:ea typeface="+mj-ea"/>
              <a:cs typeface="+mj-cs"/>
            </a:endParaRPr>
          </a:p>
          <a:p>
            <a:endParaRPr lang="en-US" sz="2400" dirty="0" smtClean="0">
              <a:solidFill>
                <a:srgbClr val="94C600"/>
              </a:solidFill>
              <a:ea typeface="+mj-ea"/>
              <a:cs typeface="+mj-cs"/>
            </a:endParaRPr>
          </a:p>
          <a:p>
            <a:endParaRPr lang="en-US" sz="2400" dirty="0">
              <a:solidFill>
                <a:srgbClr val="94C600"/>
              </a:solidFill>
              <a:ea typeface="+mj-ea"/>
              <a:cs typeface="+mj-cs"/>
            </a:endParaRPr>
          </a:p>
          <a:p>
            <a:endParaRPr lang="en-US" sz="2400" dirty="0" smtClean="0">
              <a:solidFill>
                <a:srgbClr val="94C600"/>
              </a:solidFill>
              <a:ea typeface="+mj-ea"/>
              <a:cs typeface="+mj-cs"/>
            </a:endParaRPr>
          </a:p>
          <a:p>
            <a:endParaRPr lang="en-US" sz="2400" dirty="0">
              <a:solidFill>
                <a:srgbClr val="94C600"/>
              </a:solidFill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3244334"/>
            <a:ext cx="68407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Eat, door, bread, sweet, hot-dog, parents, bed, breakfast, cheese, hide-and-seek, sport, usually, juice, please, meat, ate, soup, </a:t>
            </a:r>
            <a:r>
              <a:rPr lang="en-US" sz="2000" dirty="0"/>
              <a:t>bird, </a:t>
            </a:r>
            <a:r>
              <a:rPr lang="en-US" sz="2000" dirty="0" smtClean="0"/>
              <a:t>clean,</a:t>
            </a:r>
            <a:r>
              <a:rPr lang="en-US" sz="2000" dirty="0"/>
              <a:t> </a:t>
            </a:r>
            <a:r>
              <a:rPr lang="en-US" sz="2000" dirty="0" smtClean="0"/>
              <a:t>teacher, cat, tea, said, could, two, ice cream, twelve, many, drank , every, blue</a:t>
            </a:r>
            <a:endParaRPr lang="ru-RU" sz="2000" dirty="0"/>
          </a:p>
        </p:txBody>
      </p:sp>
      <p:pic>
        <p:nvPicPr>
          <p:cNvPr id="4100" name="Picture 4" descr="C:\Users\User\AppData\Local\Microsoft\Windows\Temporary Internet Files\Content.IE5\TEDW8IRP\MC900391488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3" y="5275659"/>
            <a:ext cx="92181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AppData\Local\Microsoft\Windows\Temporary Internet Files\Content.IE5\A97D47VS\MC900436907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4192" y="5243393"/>
            <a:ext cx="1189856" cy="11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AppData\Local\Microsoft\Windows\Temporary Internet Files\Content.IE5\A97D47VS\MC900246151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935" y="5127650"/>
            <a:ext cx="1748319" cy="131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ee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st="479.2671"/>
                </p14:media>
              </p:ext>
            </p:extLst>
          </p:nvPr>
        </p:nvPicPr>
        <p:blipFill>
          <a:blip r:embed="rId9" cstate="email"/>
          <a:stretch>
            <a:fillRect/>
          </a:stretch>
        </p:blipFill>
        <p:spPr>
          <a:xfrm>
            <a:off x="1187624" y="1916832"/>
            <a:ext cx="487363" cy="487363"/>
          </a:xfrm>
          <a:prstGeom prst="rect">
            <a:avLst/>
          </a:prstGeom>
        </p:spPr>
      </p:pic>
      <p:pic>
        <p:nvPicPr>
          <p:cNvPr id="3" name="r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9" cstate="email"/>
          <a:stretch>
            <a:fillRect/>
          </a:stretch>
        </p:blipFill>
        <p:spPr>
          <a:xfrm>
            <a:off x="3570510" y="1916832"/>
            <a:ext cx="487363" cy="487363"/>
          </a:xfrm>
          <a:prstGeom prst="rect">
            <a:avLst/>
          </a:prstGeom>
        </p:spPr>
      </p:pic>
      <p:pic>
        <p:nvPicPr>
          <p:cNvPr id="4" name="blu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9" cstate="email"/>
          <a:stretch>
            <a:fillRect/>
          </a:stretch>
        </p:blipFill>
        <p:spPr>
          <a:xfrm>
            <a:off x="5878253" y="19168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9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7878424"/>
              </p:ext>
            </p:extLst>
          </p:nvPr>
        </p:nvGraphicFramePr>
        <p:xfrm>
          <a:off x="1524000" y="1397000"/>
          <a:ext cx="60960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19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“Green”</a:t>
                      </a:r>
                      <a:endParaRPr lang="ru-RU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“Red”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“Blue”</a:t>
                      </a:r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9554" y="5517232"/>
            <a:ext cx="81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eat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570189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sweet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5517232"/>
            <a:ext cx="123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heese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5517232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ide-and-seek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4521" y="612009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60196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meat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39674" y="551723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236296" y="5517232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ce-cream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86246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71397" y="5759269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teacher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987823" y="5759269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</a:t>
            </a:r>
            <a:r>
              <a:rPr lang="en-US" dirty="0"/>
              <a:t>a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978611" y="551723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027229" y="58250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bread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911123" y="609566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bed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761695" y="5822077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breakfast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777205" y="5811135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ate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076056" y="618046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said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694511" y="618046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twelve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549960" y="609566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904392" y="5801245"/>
            <a:ext cx="100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usually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729022" y="621251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juice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051565" y="588656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soup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626176" y="620429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89560" y="550029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414897" y="6180467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47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0.26972 L 0.09948 -0.51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27 -0.23387 L 0.04827 -0.48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15452 L 0.01129 -0.404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9 -0.10201 L -0.16129 -0.352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49 -0.10757 L 0.20434 -0.387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13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4 0.01342 L -0.35034 -0.236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5 0.11265 L 0.1125 -0.137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2198 L 0.00034 -0.272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6 0.19177 L -0.53836 -0.05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30419 L 0.00382 -0.554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82 -0.30188 L 0.15382 -0.551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01 -0.19894 L -0.22101 -0.4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55 -0.14504 L -0.33455 -0.39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-0.1462 L -0.02691 -0.3962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01 -0.09369 L -0.34601 -0.343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6378E-7 L 3.33333E-6 -0.2500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34 0.16864 L -0.22934 -0.081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 -0.30072 L 0.129 -0.550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0812 L -0.00833 -0.558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6 -0.20842 L -0.05086 -0.458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28 -0.19154 L -0.19028 -0.441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52 -0.10594 L 0.20452 -0.3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27 0.09785 L 0.66927 -0.1522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3" grpId="0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r>
              <a:rPr lang="en-US" sz="3200" dirty="0" smtClean="0"/>
              <a:t>Let’s Check Your Home-task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8"/>
            <a:ext cx="6561177" cy="3771781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Dino! Would you like some___?</a:t>
            </a:r>
          </a:p>
          <a:p>
            <a:r>
              <a:rPr lang="en-US" dirty="0" smtClean="0"/>
              <a:t>Yes, ___.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Here you are.</a:t>
            </a:r>
          </a:p>
          <a:p>
            <a:r>
              <a:rPr lang="en-US" dirty="0" smtClean="0"/>
              <a:t>Thank you. May I have some  ___ , please?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Of course! Help yourself!</a:t>
            </a:r>
          </a:p>
          <a:p>
            <a:r>
              <a:rPr lang="en-US" dirty="0" smtClean="0"/>
              <a:t>___ you.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You are welcome!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User\AppData\Local\Microsoft\Windows\Temporary Internet Files\Content.IE5\BWN817PR\MC90041364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86458"/>
            <a:ext cx="936104" cy="8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User\AppData\Local\Microsoft\Windows\Temporary Internet Files\Content.IE5\1MZTZS1E\MC900199326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724" y="4206205"/>
            <a:ext cx="907819" cy="12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User\AppData\Local\Microsoft\Windows\Temporary Internet Files\Content.IE5\1MZTZS1E\MC900411966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90274"/>
            <a:ext cx="1152128" cy="84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User\AppData\Local\Microsoft\Windows\Temporary Internet Files\Content.IE5\A97D47VS\MC900234241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5835" y="4804876"/>
            <a:ext cx="1254675" cy="12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User\AppData\Local\Microsoft\Windows\Temporary Internet Files\Content.IE5\A97D47VS\MP900402826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148012" cy="9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User\AppData\Local\Microsoft\Windows\Temporary Internet Files\Content.IE5\A97D47VS\MM900223778[1]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063" y="3068960"/>
            <a:ext cx="13239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Users\User\AppData\Local\Microsoft\Windows\Temporary Internet Files\Content.IE5\TEDW8IRP\MC900237290[1].wm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634" y="1016036"/>
            <a:ext cx="1397404" cy="14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биболетова 3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st="23000"/>
                </p14:media>
              </p:ext>
            </p:extLst>
          </p:nvPr>
        </p:nvPicPr>
        <p:blipFill>
          <a:blip r:embed="rId11" cstate="email"/>
          <a:stretch>
            <a:fillRect/>
          </a:stretch>
        </p:blipFill>
        <p:spPr>
          <a:xfrm>
            <a:off x="2627784" y="528673"/>
            <a:ext cx="487363" cy="487363"/>
          </a:xfrm>
          <a:prstGeom prst="rect">
            <a:avLst/>
          </a:prstGeom>
        </p:spPr>
      </p:pic>
      <p:pic>
        <p:nvPicPr>
          <p:cNvPr id="1026" name="Picture 2" descr="C:\Users\User\AppData\Local\Microsoft\Windows\Temporary Internet Files\Content.IE5\BWN817PR\MC900432528[1]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378" y="5490274"/>
            <a:ext cx="1000698" cy="10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60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1041</TotalTime>
  <Words>409</Words>
  <Application>Microsoft Office PowerPoint</Application>
  <PresentationFormat>Экран (4:3)</PresentationFormat>
  <Paragraphs>134</Paragraphs>
  <Slides>8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Презентация к уроку</vt:lpstr>
      <vt:lpstr>Речевая    разминка “What Do I Like?”</vt:lpstr>
      <vt:lpstr>Team competition: “Let’s train using Irregular Verbs”</vt:lpstr>
      <vt:lpstr>New Irregular Verbs</vt:lpstr>
      <vt:lpstr>New Words.</vt:lpstr>
      <vt:lpstr>Name the given sounds. “Green” will read the words with[ i: ], “Red” will read the words  with [e] , “Blue” will read the words with [u:]</vt:lpstr>
      <vt:lpstr>Слайд 7</vt:lpstr>
      <vt:lpstr>Let’s Check Your Home-task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« Еда»</dc:title>
  <dc:creator>User</dc:creator>
  <cp:lastModifiedBy>revaz</cp:lastModifiedBy>
  <cp:revision>89</cp:revision>
  <dcterms:created xsi:type="dcterms:W3CDTF">2012-11-26T21:07:08Z</dcterms:created>
  <dcterms:modified xsi:type="dcterms:W3CDTF">2013-03-13T20:20:43Z</dcterms:modified>
</cp:coreProperties>
</file>