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  <p:sldId id="284" r:id="rId6"/>
    <p:sldId id="265" r:id="rId7"/>
    <p:sldId id="264" r:id="rId8"/>
    <p:sldId id="263" r:id="rId9"/>
    <p:sldId id="267" r:id="rId10"/>
    <p:sldId id="272" r:id="rId11"/>
    <p:sldId id="274" r:id="rId12"/>
    <p:sldId id="276" r:id="rId13"/>
    <p:sldId id="277" r:id="rId14"/>
    <p:sldId id="280" r:id="rId15"/>
    <p:sldId id="281" r:id="rId16"/>
    <p:sldId id="282" r:id="rId17"/>
    <p:sldId id="283" r:id="rId18"/>
    <p:sldId id="278" r:id="rId19"/>
    <p:sldId id="27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DEEB"/>
    <a:srgbClr val="D8F3FC"/>
    <a:srgbClr val="D89794"/>
    <a:srgbClr val="E6E7E8"/>
    <a:srgbClr val="0066CC"/>
    <a:srgbClr val="CCC8BE"/>
    <a:srgbClr val="33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17" autoAdjust="0"/>
    <p:restoredTop sz="94660"/>
  </p:normalViewPr>
  <p:slideViewPr>
    <p:cSldViewPr>
      <p:cViewPr varScale="1">
        <p:scale>
          <a:sx n="61" d="100"/>
          <a:sy n="61" d="100"/>
        </p:scale>
        <p:origin x="-8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A54EAF-289B-45A3-A648-3294666501C5}" type="doc">
      <dgm:prSet loTypeId="urn:microsoft.com/office/officeart/2005/8/layout/matrix1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CA4A44-9B03-4DB3-BB5B-D1B2A58D4320}">
      <dgm:prSet phldrT="[Текст]"/>
      <dgm:spPr/>
      <dgm:t>
        <a:bodyPr/>
        <a:lstStyle/>
        <a:p>
          <a:r>
            <a:rPr lang="ru-RU" b="1" i="1" dirty="0" smtClean="0">
              <a:latin typeface="Arial" pitchFamily="34" charset="0"/>
              <a:cs typeface="Arial" pitchFamily="34" charset="0"/>
            </a:rPr>
            <a:t>Циклы с условием</a:t>
          </a:r>
          <a:endParaRPr lang="ru-RU" b="1" i="1" dirty="0">
            <a:latin typeface="Arial" pitchFamily="34" charset="0"/>
            <a:cs typeface="Arial" pitchFamily="34" charset="0"/>
          </a:endParaRPr>
        </a:p>
      </dgm:t>
    </dgm:pt>
    <dgm:pt modelId="{8E03278D-6BE4-48FB-8619-BC0F1CED119E}" type="parTrans" cxnId="{93490554-0B53-4094-92F3-11E00886DEBC}">
      <dgm:prSet/>
      <dgm:spPr/>
      <dgm:t>
        <a:bodyPr/>
        <a:lstStyle/>
        <a:p>
          <a:endParaRPr lang="ru-RU"/>
        </a:p>
      </dgm:t>
    </dgm:pt>
    <dgm:pt modelId="{4915F317-6FEB-4613-A955-680D03CEE20E}" type="sibTrans" cxnId="{93490554-0B53-4094-92F3-11E00886DEBC}">
      <dgm:prSet/>
      <dgm:spPr/>
      <dgm:t>
        <a:bodyPr/>
        <a:lstStyle/>
        <a:p>
          <a:endParaRPr lang="ru-RU"/>
        </a:p>
      </dgm:t>
    </dgm:pt>
    <dgm:pt modelId="{5618D709-D9D6-4953-8E4B-C3CC8C6D056A}">
      <dgm:prSet phldrT="[Текст]" custT="1"/>
      <dgm:spPr>
        <a:ln w="3175"/>
      </dgm:spPr>
      <dgm:t>
        <a:bodyPr/>
        <a:lstStyle/>
        <a:p>
          <a:r>
            <a:rPr lang="ru-RU" sz="3200" b="1" dirty="0" smtClean="0">
              <a:latin typeface="Arial" pitchFamily="34" charset="0"/>
              <a:cs typeface="Arial" pitchFamily="34" charset="0"/>
            </a:rPr>
            <a:t>Цикл с предусловием</a:t>
          </a:r>
          <a:endParaRPr lang="ru-RU" sz="3200" b="1" dirty="0">
            <a:latin typeface="Arial" pitchFamily="34" charset="0"/>
            <a:cs typeface="Arial" pitchFamily="34" charset="0"/>
          </a:endParaRPr>
        </a:p>
      </dgm:t>
    </dgm:pt>
    <dgm:pt modelId="{DC01BE1C-7B22-4B2E-B023-6DA4939A511B}" type="sibTrans" cxnId="{B5F2350B-955E-4F0C-82EB-06081986A305}">
      <dgm:prSet/>
      <dgm:spPr/>
      <dgm:t>
        <a:bodyPr/>
        <a:lstStyle/>
        <a:p>
          <a:endParaRPr lang="ru-RU"/>
        </a:p>
      </dgm:t>
    </dgm:pt>
    <dgm:pt modelId="{9A1BCA9B-C6FA-4257-8149-46CB8C9CB5D3}" type="parTrans" cxnId="{B5F2350B-955E-4F0C-82EB-06081986A305}">
      <dgm:prSet/>
      <dgm:spPr/>
      <dgm:t>
        <a:bodyPr/>
        <a:lstStyle/>
        <a:p>
          <a:endParaRPr lang="ru-RU"/>
        </a:p>
      </dgm:t>
    </dgm:pt>
    <dgm:pt modelId="{7BB44370-4CD8-4902-9D37-F78461C16BCC}">
      <dgm:prSet phldrT="[Текст]" custT="1"/>
      <dgm:spPr/>
      <dgm:t>
        <a:bodyPr/>
        <a:lstStyle/>
        <a:p>
          <a:r>
            <a:rPr lang="ru-RU" sz="3200" b="1" dirty="0" smtClean="0">
              <a:latin typeface="Arial" pitchFamily="34" charset="0"/>
              <a:cs typeface="Arial" pitchFamily="34" charset="0"/>
            </a:rPr>
            <a:t>Цикл с постусловием</a:t>
          </a:r>
        </a:p>
        <a:p>
          <a:endParaRPr lang="ru-RU" sz="2900" dirty="0"/>
        </a:p>
      </dgm:t>
    </dgm:pt>
    <dgm:pt modelId="{E1CFE9CF-9247-4649-A870-445065DB9829}" type="sibTrans" cxnId="{0F16DC9F-C3DC-405B-A43D-FD74F174DFD3}">
      <dgm:prSet/>
      <dgm:spPr/>
      <dgm:t>
        <a:bodyPr/>
        <a:lstStyle/>
        <a:p>
          <a:endParaRPr lang="ru-RU"/>
        </a:p>
      </dgm:t>
    </dgm:pt>
    <dgm:pt modelId="{F931EFF7-67BA-47D1-91DD-E659B493143A}" type="parTrans" cxnId="{0F16DC9F-C3DC-405B-A43D-FD74F174DFD3}">
      <dgm:prSet/>
      <dgm:spPr/>
      <dgm:t>
        <a:bodyPr/>
        <a:lstStyle/>
        <a:p>
          <a:endParaRPr lang="ru-RU"/>
        </a:p>
      </dgm:t>
    </dgm:pt>
    <dgm:pt modelId="{80DFBBF9-D1B6-41D2-952B-93E471DC00A4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  <a:scene3d>
          <a:camera prst="orthographicFront"/>
          <a:lightRig rig="threePt" dir="t">
            <a:rot lat="0" lon="0" rev="7500000"/>
          </a:lightRig>
        </a:scene3d>
        <a:sp3d prstMaterial="plastic">
          <a:bevelT w="101600" h="25400" prst="relaxedInset"/>
        </a:sp3d>
      </dgm:spPr>
      <dgm:t>
        <a:bodyPr/>
        <a:lstStyle/>
        <a:p>
          <a:endParaRPr lang="ru-RU" dirty="0"/>
        </a:p>
      </dgm:t>
    </dgm:pt>
    <dgm:pt modelId="{09FE75F7-F6FB-426F-BAF5-FFC00130AD0F}" type="sibTrans" cxnId="{C714EC07-4CAC-4370-80C4-6463180AB572}">
      <dgm:prSet/>
      <dgm:spPr/>
      <dgm:t>
        <a:bodyPr/>
        <a:lstStyle/>
        <a:p>
          <a:endParaRPr lang="ru-RU"/>
        </a:p>
      </dgm:t>
    </dgm:pt>
    <dgm:pt modelId="{1CA4A2FF-38F5-4EBD-B964-833659254F5E}" type="parTrans" cxnId="{C714EC07-4CAC-4370-80C4-6463180AB572}">
      <dgm:prSet/>
      <dgm:spPr/>
      <dgm:t>
        <a:bodyPr/>
        <a:lstStyle/>
        <a:p>
          <a:endParaRPr lang="ru-RU"/>
        </a:p>
      </dgm:t>
    </dgm:pt>
    <dgm:pt modelId="{E2E83DF5-F580-4494-9DA2-6617AA2FE5B8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F3BA82DE-D875-4DB4-8459-EB8B72734836}" type="sibTrans" cxnId="{03AB42A4-1FF5-4F8C-993D-BD6CC2FECB3F}">
      <dgm:prSet/>
      <dgm:spPr/>
      <dgm:t>
        <a:bodyPr/>
        <a:lstStyle/>
        <a:p>
          <a:endParaRPr lang="ru-RU"/>
        </a:p>
      </dgm:t>
    </dgm:pt>
    <dgm:pt modelId="{D9482044-3C62-4139-8309-07EDD8548344}" type="parTrans" cxnId="{03AB42A4-1FF5-4F8C-993D-BD6CC2FECB3F}">
      <dgm:prSet/>
      <dgm:spPr/>
      <dgm:t>
        <a:bodyPr/>
        <a:lstStyle/>
        <a:p>
          <a:endParaRPr lang="ru-RU"/>
        </a:p>
      </dgm:t>
    </dgm:pt>
    <dgm:pt modelId="{CC7F4250-408C-437B-A608-1241AD833BE1}" type="pres">
      <dgm:prSet presAssocID="{F9A54EAF-289B-45A3-A648-3294666501C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B32735-2391-4D6D-B18A-332495862A0C}" type="pres">
      <dgm:prSet presAssocID="{F9A54EAF-289B-45A3-A648-3294666501C5}" presName="matrix" presStyleCnt="0"/>
      <dgm:spPr/>
      <dgm:t>
        <a:bodyPr/>
        <a:lstStyle/>
        <a:p>
          <a:endParaRPr lang="ru-RU"/>
        </a:p>
      </dgm:t>
    </dgm:pt>
    <dgm:pt modelId="{A13CCD7C-1BF8-41ED-AEA6-DFD00B7A8C50}" type="pres">
      <dgm:prSet presAssocID="{F9A54EAF-289B-45A3-A648-3294666501C5}" presName="tile1" presStyleLbl="node1" presStyleIdx="0" presStyleCnt="4" custLinFactNeighborX="0" custLinFactNeighborY="0"/>
      <dgm:spPr/>
      <dgm:t>
        <a:bodyPr/>
        <a:lstStyle/>
        <a:p>
          <a:endParaRPr lang="ru-RU"/>
        </a:p>
      </dgm:t>
    </dgm:pt>
    <dgm:pt modelId="{7466944F-A0DE-47B4-9A98-F15667FCAE81}" type="pres">
      <dgm:prSet presAssocID="{F9A54EAF-289B-45A3-A648-3294666501C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070DD9-1F41-4B52-949F-1B313FECFFD2}" type="pres">
      <dgm:prSet presAssocID="{F9A54EAF-289B-45A3-A648-3294666501C5}" presName="tile2" presStyleLbl="node1" presStyleIdx="1" presStyleCnt="4" custScaleX="84071" custScaleY="81818"/>
      <dgm:spPr/>
      <dgm:t>
        <a:bodyPr/>
        <a:lstStyle/>
        <a:p>
          <a:endParaRPr lang="ru-RU"/>
        </a:p>
      </dgm:t>
    </dgm:pt>
    <dgm:pt modelId="{11BD6CFC-51BC-4007-8A1E-C2E0171B1C2E}" type="pres">
      <dgm:prSet presAssocID="{F9A54EAF-289B-45A3-A648-3294666501C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34466-3BCE-4A24-962D-D925F3068109}" type="pres">
      <dgm:prSet presAssocID="{F9A54EAF-289B-45A3-A648-3294666501C5}" presName="tile3" presStyleLbl="node1" presStyleIdx="2" presStyleCnt="4" custScaleX="84070" custLinFactNeighborX="-885" custLinFactNeighborY="3896"/>
      <dgm:spPr/>
      <dgm:t>
        <a:bodyPr/>
        <a:lstStyle/>
        <a:p>
          <a:endParaRPr lang="ru-RU"/>
        </a:p>
      </dgm:t>
    </dgm:pt>
    <dgm:pt modelId="{70C174AF-26B3-499B-8104-0EA2BC10E5DC}" type="pres">
      <dgm:prSet presAssocID="{F9A54EAF-289B-45A3-A648-3294666501C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EC63A8-134F-40C5-8563-F8F310493CE0}" type="pres">
      <dgm:prSet presAssocID="{F9A54EAF-289B-45A3-A648-3294666501C5}" presName="tile4" presStyleLbl="node1" presStyleIdx="3" presStyleCnt="4"/>
      <dgm:spPr/>
      <dgm:t>
        <a:bodyPr/>
        <a:lstStyle/>
        <a:p>
          <a:endParaRPr lang="ru-RU"/>
        </a:p>
      </dgm:t>
    </dgm:pt>
    <dgm:pt modelId="{23DA4ED6-F11D-4FFA-8232-8D854001D71A}" type="pres">
      <dgm:prSet presAssocID="{F9A54EAF-289B-45A3-A648-3294666501C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5FC715-B049-446D-903B-97CAFE4F4CD0}" type="pres">
      <dgm:prSet presAssocID="{F9A54EAF-289B-45A3-A648-3294666501C5}" presName="centerTile" presStyleLbl="fgShp" presStyleIdx="0" presStyleCnt="1" custScaleX="148550" custScaleY="41419" custLinFactNeighborX="2004" custLinFactNeighborY="2528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F6D2D8A9-F4C8-4E98-9072-24F5C458EB1D}" type="presOf" srcId="{5618D709-D9D6-4953-8E4B-C3CC8C6D056A}" destId="{7466944F-A0DE-47B4-9A98-F15667FCAE81}" srcOrd="1" destOrd="0" presId="urn:microsoft.com/office/officeart/2005/8/layout/matrix1"/>
    <dgm:cxn modelId="{26DF8338-6DE0-4D23-A16D-DE6B1E678EAE}" type="presOf" srcId="{F9A54EAF-289B-45A3-A648-3294666501C5}" destId="{CC7F4250-408C-437B-A608-1241AD833BE1}" srcOrd="0" destOrd="0" presId="urn:microsoft.com/office/officeart/2005/8/layout/matrix1"/>
    <dgm:cxn modelId="{0F16DC9F-C3DC-405B-A43D-FD74F174DFD3}" srcId="{86CA4A44-9B03-4DB3-BB5B-D1B2A58D4320}" destId="{7BB44370-4CD8-4902-9D37-F78461C16BCC}" srcOrd="3" destOrd="0" parTransId="{F931EFF7-67BA-47D1-91DD-E659B493143A}" sibTransId="{E1CFE9CF-9247-4649-A870-445065DB9829}"/>
    <dgm:cxn modelId="{D15A48B5-0C62-42FB-9882-9C02EC57610D}" type="presOf" srcId="{7BB44370-4CD8-4902-9D37-F78461C16BCC}" destId="{23DA4ED6-F11D-4FFA-8232-8D854001D71A}" srcOrd="1" destOrd="0" presId="urn:microsoft.com/office/officeart/2005/8/layout/matrix1"/>
    <dgm:cxn modelId="{C997A5F9-6354-4A0B-A112-D5FB0F9F3420}" type="presOf" srcId="{E2E83DF5-F580-4494-9DA2-6617AA2FE5B8}" destId="{11BD6CFC-51BC-4007-8A1E-C2E0171B1C2E}" srcOrd="1" destOrd="0" presId="urn:microsoft.com/office/officeart/2005/8/layout/matrix1"/>
    <dgm:cxn modelId="{B5F2350B-955E-4F0C-82EB-06081986A305}" srcId="{86CA4A44-9B03-4DB3-BB5B-D1B2A58D4320}" destId="{5618D709-D9D6-4953-8E4B-C3CC8C6D056A}" srcOrd="0" destOrd="0" parTransId="{9A1BCA9B-C6FA-4257-8149-46CB8C9CB5D3}" sibTransId="{DC01BE1C-7B22-4B2E-B023-6DA4939A511B}"/>
    <dgm:cxn modelId="{01E44973-E183-4261-98A6-89907957D993}" type="presOf" srcId="{80DFBBF9-D1B6-41D2-952B-93E471DC00A4}" destId="{70C174AF-26B3-499B-8104-0EA2BC10E5DC}" srcOrd="1" destOrd="0" presId="urn:microsoft.com/office/officeart/2005/8/layout/matrix1"/>
    <dgm:cxn modelId="{6C7F0EC6-5861-4147-93CB-E3E4891D4C35}" type="presOf" srcId="{80DFBBF9-D1B6-41D2-952B-93E471DC00A4}" destId="{90834466-3BCE-4A24-962D-D925F3068109}" srcOrd="0" destOrd="0" presId="urn:microsoft.com/office/officeart/2005/8/layout/matrix1"/>
    <dgm:cxn modelId="{C714EC07-4CAC-4370-80C4-6463180AB572}" srcId="{86CA4A44-9B03-4DB3-BB5B-D1B2A58D4320}" destId="{80DFBBF9-D1B6-41D2-952B-93E471DC00A4}" srcOrd="2" destOrd="0" parTransId="{1CA4A2FF-38F5-4EBD-B964-833659254F5E}" sibTransId="{09FE75F7-F6FB-426F-BAF5-FFC00130AD0F}"/>
    <dgm:cxn modelId="{03AB42A4-1FF5-4F8C-993D-BD6CC2FECB3F}" srcId="{86CA4A44-9B03-4DB3-BB5B-D1B2A58D4320}" destId="{E2E83DF5-F580-4494-9DA2-6617AA2FE5B8}" srcOrd="1" destOrd="0" parTransId="{D9482044-3C62-4139-8309-07EDD8548344}" sibTransId="{F3BA82DE-D875-4DB4-8459-EB8B72734836}"/>
    <dgm:cxn modelId="{6DB1EEA6-BF7F-4424-A131-550BE8467240}" type="presOf" srcId="{5618D709-D9D6-4953-8E4B-C3CC8C6D056A}" destId="{A13CCD7C-1BF8-41ED-AEA6-DFD00B7A8C50}" srcOrd="0" destOrd="0" presId="urn:microsoft.com/office/officeart/2005/8/layout/matrix1"/>
    <dgm:cxn modelId="{DF6F9754-BAE4-4A2D-B3FA-8B561FC1A7AD}" type="presOf" srcId="{7BB44370-4CD8-4902-9D37-F78461C16BCC}" destId="{EAEC63A8-134F-40C5-8563-F8F310493CE0}" srcOrd="0" destOrd="0" presId="urn:microsoft.com/office/officeart/2005/8/layout/matrix1"/>
    <dgm:cxn modelId="{93490554-0B53-4094-92F3-11E00886DEBC}" srcId="{F9A54EAF-289B-45A3-A648-3294666501C5}" destId="{86CA4A44-9B03-4DB3-BB5B-D1B2A58D4320}" srcOrd="0" destOrd="0" parTransId="{8E03278D-6BE4-48FB-8619-BC0F1CED119E}" sibTransId="{4915F317-6FEB-4613-A955-680D03CEE20E}"/>
    <dgm:cxn modelId="{0250C8D5-DB66-40B3-8F7E-D2C7463307CF}" type="presOf" srcId="{86CA4A44-9B03-4DB3-BB5B-D1B2A58D4320}" destId="{E65FC715-B049-446D-903B-97CAFE4F4CD0}" srcOrd="0" destOrd="0" presId="urn:microsoft.com/office/officeart/2005/8/layout/matrix1"/>
    <dgm:cxn modelId="{D86419E6-FA4C-4140-B77B-45EEFFE15EAC}" type="presOf" srcId="{E2E83DF5-F580-4494-9DA2-6617AA2FE5B8}" destId="{21070DD9-1F41-4B52-949F-1B313FECFFD2}" srcOrd="0" destOrd="0" presId="urn:microsoft.com/office/officeart/2005/8/layout/matrix1"/>
    <dgm:cxn modelId="{59AF8298-DD6E-4373-9E2B-C2C891426156}" type="presParOf" srcId="{CC7F4250-408C-437B-A608-1241AD833BE1}" destId="{7CB32735-2391-4D6D-B18A-332495862A0C}" srcOrd="0" destOrd="0" presId="urn:microsoft.com/office/officeart/2005/8/layout/matrix1"/>
    <dgm:cxn modelId="{6A6051CF-88E3-4921-B45E-5DEDD808DAEE}" type="presParOf" srcId="{7CB32735-2391-4D6D-B18A-332495862A0C}" destId="{A13CCD7C-1BF8-41ED-AEA6-DFD00B7A8C50}" srcOrd="0" destOrd="0" presId="urn:microsoft.com/office/officeart/2005/8/layout/matrix1"/>
    <dgm:cxn modelId="{78802444-206F-4F0C-B545-766B44CD6734}" type="presParOf" srcId="{7CB32735-2391-4D6D-B18A-332495862A0C}" destId="{7466944F-A0DE-47B4-9A98-F15667FCAE81}" srcOrd="1" destOrd="0" presId="urn:microsoft.com/office/officeart/2005/8/layout/matrix1"/>
    <dgm:cxn modelId="{0875D36D-99AE-4072-8A6B-0687477B04A7}" type="presParOf" srcId="{7CB32735-2391-4D6D-B18A-332495862A0C}" destId="{21070DD9-1F41-4B52-949F-1B313FECFFD2}" srcOrd="2" destOrd="0" presId="urn:microsoft.com/office/officeart/2005/8/layout/matrix1"/>
    <dgm:cxn modelId="{567061EA-8F3C-4C5E-81AE-93735F257070}" type="presParOf" srcId="{7CB32735-2391-4D6D-B18A-332495862A0C}" destId="{11BD6CFC-51BC-4007-8A1E-C2E0171B1C2E}" srcOrd="3" destOrd="0" presId="urn:microsoft.com/office/officeart/2005/8/layout/matrix1"/>
    <dgm:cxn modelId="{E8C80EFF-64D3-4E26-94C3-7B1290848381}" type="presParOf" srcId="{7CB32735-2391-4D6D-B18A-332495862A0C}" destId="{90834466-3BCE-4A24-962D-D925F3068109}" srcOrd="4" destOrd="0" presId="urn:microsoft.com/office/officeart/2005/8/layout/matrix1"/>
    <dgm:cxn modelId="{35344D03-0495-40AE-A668-5D8FAD31C7A0}" type="presParOf" srcId="{7CB32735-2391-4D6D-B18A-332495862A0C}" destId="{70C174AF-26B3-499B-8104-0EA2BC10E5DC}" srcOrd="5" destOrd="0" presId="urn:microsoft.com/office/officeart/2005/8/layout/matrix1"/>
    <dgm:cxn modelId="{86F6909D-06DD-4713-8A3F-3247D4E39E15}" type="presParOf" srcId="{7CB32735-2391-4D6D-B18A-332495862A0C}" destId="{EAEC63A8-134F-40C5-8563-F8F310493CE0}" srcOrd="6" destOrd="0" presId="urn:microsoft.com/office/officeart/2005/8/layout/matrix1"/>
    <dgm:cxn modelId="{6CCD8B5B-AF91-46ED-A2B1-89FDF303A9AD}" type="presParOf" srcId="{7CB32735-2391-4D6D-B18A-332495862A0C}" destId="{23DA4ED6-F11D-4FFA-8232-8D854001D71A}" srcOrd="7" destOrd="0" presId="urn:microsoft.com/office/officeart/2005/8/layout/matrix1"/>
    <dgm:cxn modelId="{0BF41C18-DE02-4108-8182-E986656C3E21}" type="presParOf" srcId="{CC7F4250-408C-437B-A608-1241AD833BE1}" destId="{E65FC715-B049-446D-903B-97CAFE4F4CD0}" srcOrd="1" destOrd="0" presId="urn:microsoft.com/office/officeart/2005/8/layout/matrix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A529C-4821-44B9-8814-CBD389B98A82}" type="datetimeFigureOut">
              <a:rPr lang="ru-RU" smtClean="0"/>
              <a:pPr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214F3-193F-4D3C-BD34-8D60C2BC4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643998" cy="5357850"/>
          </a:xfrm>
        </p:spPr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ЦИКЛЫ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5786454"/>
            <a:ext cx="8429684" cy="857256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Преподаватель информатики  КГБОУ СПО  «Барнаульский государственный педагогический колледж»  </a:t>
            </a: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Жиляева Ирина Петровна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циел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0"/>
            <a:ext cx="2581275" cy="1428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цикл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357166"/>
            <a:ext cx="2028825" cy="1428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цикл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30" y="785794"/>
            <a:ext cx="1771650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цикл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0562" y="3571876"/>
            <a:ext cx="1619250" cy="2076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 descr="цикл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2330" y="3214686"/>
            <a:ext cx="1771650" cy="1619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 descr="цикл7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7158" y="1785926"/>
            <a:ext cx="2281237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 descr="цикл в природе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1538" y="3786190"/>
            <a:ext cx="2276475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285860"/>
            <a:ext cx="4286280" cy="5357850"/>
          </a:xfrm>
        </p:spPr>
        <p:txBody>
          <a:bodyPr>
            <a:noAutofit/>
          </a:bodyPr>
          <a:lstStyle/>
          <a:p>
            <a:pPr indent="-168275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kolichestvo_zifr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-168275">
              <a:spcBef>
                <a:spcPts val="0"/>
              </a:spcBef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n, k: integer;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-168275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begin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-168275">
              <a:spcBef>
                <a:spcPts val="0"/>
              </a:spcBef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cls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74625" indent="0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write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('Введите натуральное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значное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число  -  ');</a:t>
            </a:r>
          </a:p>
          <a:p>
            <a:pPr indent="-168275">
              <a:spcBef>
                <a:spcPts val="0"/>
              </a:spcBef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readln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(n);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-168275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k := 0;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-168275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while n &lt;&gt; 0 do </a:t>
            </a:r>
          </a:p>
          <a:p>
            <a:pPr indent="1622425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begin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1717675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n := n div 10;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1717675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k := k + 1;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1630363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end;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174625" indent="0">
              <a:spcBef>
                <a:spcPts val="0"/>
              </a:spcBef>
              <a:buNone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writeln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('В числе ',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' количество цифр равно ',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indent="-168275">
              <a:spcBef>
                <a:spcPts val="0"/>
              </a:spcBef>
              <a:buNone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end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86445" y="1428736"/>
            <a:ext cx="1479599" cy="332791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Начало</a:t>
            </a:r>
            <a:endParaRPr lang="ru-RU" dirty="0"/>
          </a:p>
        </p:txBody>
      </p:sp>
      <p:sp>
        <p:nvSpPr>
          <p:cNvPr id="7" name="Параллелограмм 6"/>
          <p:cNvSpPr/>
          <p:nvPr/>
        </p:nvSpPr>
        <p:spPr>
          <a:xfrm>
            <a:off x="1386445" y="2027761"/>
            <a:ext cx="1479599" cy="332791"/>
          </a:xfrm>
          <a:prstGeom prst="parallelogram">
            <a:avLst>
              <a:gd name="adj" fmla="val 5688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Ввод </a:t>
            </a:r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86445" y="2693343"/>
            <a:ext cx="1479599" cy="3993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k:=0</a:t>
            </a:r>
            <a:endParaRPr lang="ru-RU" dirty="0"/>
          </a:p>
        </p:txBody>
      </p:sp>
      <p:sp>
        <p:nvSpPr>
          <p:cNvPr id="9" name="Ромб 8"/>
          <p:cNvSpPr/>
          <p:nvPr/>
        </p:nvSpPr>
        <p:spPr>
          <a:xfrm>
            <a:off x="1386445" y="3358926"/>
            <a:ext cx="1479599" cy="851940"/>
          </a:xfrm>
          <a:prstGeom prst="diamon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n&lt;&gt;0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86445" y="4490417"/>
            <a:ext cx="1479599" cy="66558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n:=n div 10</a:t>
            </a:r>
            <a:endParaRPr lang="ru-RU" dirty="0" smtClean="0"/>
          </a:p>
          <a:p>
            <a:pPr algn="ctr"/>
            <a:r>
              <a:rPr lang="en-US" dirty="0" smtClean="0"/>
              <a:t>k:=k+1</a:t>
            </a:r>
          </a:p>
        </p:txBody>
      </p:sp>
      <p:sp>
        <p:nvSpPr>
          <p:cNvPr id="11" name="Параллелограмм 10"/>
          <p:cNvSpPr/>
          <p:nvPr/>
        </p:nvSpPr>
        <p:spPr>
          <a:xfrm>
            <a:off x="3059034" y="4556975"/>
            <a:ext cx="1479599" cy="332791"/>
          </a:xfrm>
          <a:prstGeom prst="parallelogram">
            <a:avLst>
              <a:gd name="adj" fmla="val 5750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Вывод </a:t>
            </a:r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86445" y="5621908"/>
            <a:ext cx="1479599" cy="332791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Конец</a:t>
            </a:r>
            <a:endParaRPr lang="ru-RU" dirty="0"/>
          </a:p>
        </p:txBody>
      </p:sp>
      <p:cxnSp>
        <p:nvCxnSpPr>
          <p:cNvPr id="13" name="Shape 12"/>
          <p:cNvCxnSpPr>
            <a:stCxn id="9" idx="3"/>
            <a:endCxn id="11" idx="0"/>
          </p:cNvCxnSpPr>
          <p:nvPr/>
        </p:nvCxnSpPr>
        <p:spPr>
          <a:xfrm>
            <a:off x="2866044" y="3784896"/>
            <a:ext cx="932789" cy="772079"/>
          </a:xfrm>
          <a:prstGeom prst="bentConnector2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7" idx="0"/>
          </p:cNvCxnSpPr>
          <p:nvPr/>
        </p:nvCxnSpPr>
        <p:spPr>
          <a:xfrm rot="5400000">
            <a:off x="1993128" y="1894669"/>
            <a:ext cx="266233" cy="143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4"/>
            <a:endCxn id="8" idx="0"/>
          </p:cNvCxnSpPr>
          <p:nvPr/>
        </p:nvCxnSpPr>
        <p:spPr>
          <a:xfrm rot="5400000">
            <a:off x="1959849" y="2526972"/>
            <a:ext cx="332791" cy="143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2"/>
            <a:endCxn id="9" idx="0"/>
          </p:cNvCxnSpPr>
          <p:nvPr/>
        </p:nvCxnSpPr>
        <p:spPr>
          <a:xfrm rot="5400000">
            <a:off x="1993128" y="3225834"/>
            <a:ext cx="266233" cy="143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9" idx="2"/>
            <a:endCxn id="10" idx="0"/>
          </p:cNvCxnSpPr>
          <p:nvPr/>
        </p:nvCxnSpPr>
        <p:spPr>
          <a:xfrm rot="5400000">
            <a:off x="1986469" y="4350666"/>
            <a:ext cx="279551" cy="143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>
            <a:stCxn id="10" idx="2"/>
          </p:cNvCxnSpPr>
          <p:nvPr/>
        </p:nvCxnSpPr>
        <p:spPr>
          <a:xfrm rot="5400000" flipH="1">
            <a:off x="-89464" y="2940291"/>
            <a:ext cx="2662331" cy="1769088"/>
          </a:xfrm>
          <a:prstGeom prst="bentConnector3">
            <a:avLst>
              <a:gd name="adj1" fmla="val -8000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57159" y="2493668"/>
            <a:ext cx="1801251" cy="148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57488" y="3429000"/>
            <a:ext cx="641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нет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43108" y="4143380"/>
            <a:ext cx="4503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да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Соединительная линия уступом 21"/>
          <p:cNvCxnSpPr/>
          <p:nvPr/>
        </p:nvCxnSpPr>
        <p:spPr>
          <a:xfrm rot="5400000">
            <a:off x="2628632" y="4419543"/>
            <a:ext cx="732141" cy="1672589"/>
          </a:xfrm>
          <a:prstGeom prst="bentConnector3">
            <a:avLst>
              <a:gd name="adj1" fmla="val 75858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285720" y="214290"/>
            <a:ext cx="7215238" cy="714380"/>
          </a:xfrm>
          <a:prstGeom prst="roundRect">
            <a:avLst>
              <a:gd name="adj" fmla="val 2343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Найти количество цифр в веденном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значном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натуральном числе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 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7572396" y="285728"/>
            <a:ext cx="1369852" cy="1045624"/>
            <a:chOff x="7588693" y="500042"/>
            <a:chExt cx="1299284" cy="1045624"/>
          </a:xfrm>
        </p:grpSpPr>
        <p:sp>
          <p:nvSpPr>
            <p:cNvPr id="24" name="Пятиугольник 23"/>
            <p:cNvSpPr/>
            <p:nvPr/>
          </p:nvSpPr>
          <p:spPr>
            <a:xfrm rot="6884582">
              <a:off x="7650845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497933">
              <a:off x="7757794" y="532223"/>
              <a:ext cx="113018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Изучение                        нового   материала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23" dur="2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24" dur="2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7" dur="2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38" dur="2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39" dur="2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2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49" dur="2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50" dur="2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3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9" dur="2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60" dur="2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61" dur="2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3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3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3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2" dur="2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83" dur="2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84" dur="2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3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3" dur="2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94" dur="2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95" dur="2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3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3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4" dur="2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105" dur="2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06" dur="2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2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429684" cy="4911741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Синтаксис оператора:        Блок – схема:</a:t>
            </a:r>
          </a:p>
          <a:p>
            <a:pPr>
              <a:buNone/>
            </a:pP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b="1" dirty="0" err="1" smtClean="0">
                <a:latin typeface="Arial" pitchFamily="34" charset="0"/>
                <a:cs typeface="Arial" pitchFamily="34" charset="0"/>
              </a:rPr>
              <a:t>repeat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365125">
              <a:buNone/>
            </a:pPr>
            <a:r>
              <a:rPr lang="ru-RU" b="1" i="1" dirty="0" smtClean="0">
                <a:latin typeface="Arial" pitchFamily="34" charset="0"/>
                <a:cs typeface="Arial" pitchFamily="34" charset="0"/>
              </a:rPr>
              <a:t>&lt;тело цикла&gt;</a:t>
            </a:r>
          </a:p>
          <a:p>
            <a:pPr>
              <a:buNone/>
            </a:pPr>
            <a:r>
              <a:rPr lang="ru-RU" b="1" dirty="0" err="1" smtClean="0">
                <a:latin typeface="Arial" pitchFamily="34" charset="0"/>
                <a:cs typeface="Arial" pitchFamily="34" charset="0"/>
              </a:rPr>
              <a:t>until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 &lt;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условие&gt;;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43042" y="142852"/>
            <a:ext cx="5429288" cy="857256"/>
          </a:xfrm>
          <a:prstGeom prst="roundRect">
            <a:avLst>
              <a:gd name="adj" fmla="val 2871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Цикл с постусловием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5143504" y="2143116"/>
            <a:ext cx="3500462" cy="3642544"/>
            <a:chOff x="357158" y="1643844"/>
            <a:chExt cx="3500462" cy="3642544"/>
          </a:xfrm>
        </p:grpSpPr>
        <p:sp>
          <p:nvSpPr>
            <p:cNvPr id="5" name="TextBox 4"/>
            <p:cNvSpPr txBox="1"/>
            <p:nvPr/>
          </p:nvSpPr>
          <p:spPr>
            <a:xfrm>
              <a:off x="500034" y="3500438"/>
              <a:ext cx="642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Arial" pitchFamily="34" charset="0"/>
                  <a:cs typeface="Arial" pitchFamily="34" charset="0"/>
                </a:rPr>
                <a:t>нет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" name="Shape 6"/>
            <p:cNvCxnSpPr>
              <a:stCxn id="17" idx="3"/>
            </p:cNvCxnSpPr>
            <p:nvPr/>
          </p:nvCxnSpPr>
          <p:spPr>
            <a:xfrm flipH="1">
              <a:off x="2285984" y="3893347"/>
              <a:ext cx="1000132" cy="1393041"/>
            </a:xfrm>
            <a:prstGeom prst="bentConnector4">
              <a:avLst>
                <a:gd name="adj1" fmla="val -64000"/>
                <a:gd name="adj2" fmla="val 69231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357554" y="3500438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Arial" pitchFamily="34" charset="0"/>
                  <a:cs typeface="Arial" pitchFamily="34" charset="0"/>
                </a:rPr>
                <a:t>да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" name="Группа 28"/>
            <p:cNvGrpSpPr/>
            <p:nvPr/>
          </p:nvGrpSpPr>
          <p:grpSpPr>
            <a:xfrm>
              <a:off x="1142976" y="3357562"/>
              <a:ext cx="2143140" cy="1071570"/>
              <a:chOff x="-1214478" y="214266"/>
              <a:chExt cx="2143140" cy="1071570"/>
            </a:xfrm>
          </p:grpSpPr>
          <p:sp>
            <p:nvSpPr>
              <p:cNvPr id="17" name="Ромб 16"/>
              <p:cNvSpPr/>
              <p:nvPr/>
            </p:nvSpPr>
            <p:spPr>
              <a:xfrm>
                <a:off x="-1214478" y="214266"/>
                <a:ext cx="2143140" cy="1071570"/>
              </a:xfrm>
              <a:prstGeom prst="diamond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-1000164" y="571456"/>
                <a:ext cx="171451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 smtClean="0">
                    <a:latin typeface="Arial" pitchFamily="34" charset="0"/>
                    <a:cs typeface="Arial" pitchFamily="34" charset="0"/>
                  </a:rPr>
                  <a:t>условие</a:t>
                </a:r>
                <a:endParaRPr lang="ru-RU" sz="20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0" name="Прямая со стрелкой 9"/>
            <p:cNvCxnSpPr/>
            <p:nvPr/>
          </p:nvCxnSpPr>
          <p:spPr>
            <a:xfrm>
              <a:off x="357158" y="1714488"/>
              <a:ext cx="185738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Группа 29"/>
            <p:cNvGrpSpPr/>
            <p:nvPr/>
          </p:nvGrpSpPr>
          <p:grpSpPr>
            <a:xfrm>
              <a:off x="1000100" y="2143116"/>
              <a:ext cx="2428892" cy="714380"/>
              <a:chOff x="1000100" y="2143116"/>
              <a:chExt cx="2428892" cy="714380"/>
            </a:xfrm>
          </p:grpSpPr>
          <p:sp>
            <p:nvSpPr>
              <p:cNvPr id="15" name="Прямоугольник 14"/>
              <p:cNvSpPr/>
              <p:nvPr/>
            </p:nvSpPr>
            <p:spPr>
              <a:xfrm>
                <a:off x="1000100" y="2143116"/>
                <a:ext cx="2428892" cy="71438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357290" y="2285992"/>
                <a:ext cx="178595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 smtClean="0">
                    <a:latin typeface="Arial" pitchFamily="34" charset="0"/>
                    <a:cs typeface="Arial" pitchFamily="34" charset="0"/>
                  </a:rPr>
                  <a:t>тело цикла</a:t>
                </a:r>
                <a:endParaRPr lang="ru-RU" sz="20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2" name="Прямая со стрелкой 11"/>
            <p:cNvCxnSpPr>
              <a:endCxn id="15" idx="0"/>
            </p:cNvCxnSpPr>
            <p:nvPr/>
          </p:nvCxnSpPr>
          <p:spPr>
            <a:xfrm rot="5400000">
              <a:off x="1964513" y="1893083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>
              <a:stCxn id="15" idx="2"/>
              <a:endCxn id="17" idx="0"/>
            </p:cNvCxnSpPr>
            <p:nvPr/>
          </p:nvCxnSpPr>
          <p:spPr>
            <a:xfrm rot="5400000">
              <a:off x="1964513" y="3107529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hape 13"/>
            <p:cNvCxnSpPr>
              <a:stCxn id="17" idx="1"/>
            </p:cNvCxnSpPr>
            <p:nvPr/>
          </p:nvCxnSpPr>
          <p:spPr>
            <a:xfrm rot="10800000">
              <a:off x="357158" y="1714489"/>
              <a:ext cx="785818" cy="2178859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>
            <a:off x="7516152" y="357166"/>
            <a:ext cx="1369853" cy="1045624"/>
            <a:chOff x="7588691" y="500042"/>
            <a:chExt cx="1299287" cy="1045624"/>
          </a:xfrm>
        </p:grpSpPr>
        <p:sp>
          <p:nvSpPr>
            <p:cNvPr id="21" name="Пятиугольник 20"/>
            <p:cNvSpPr/>
            <p:nvPr/>
          </p:nvSpPr>
          <p:spPr>
            <a:xfrm rot="6884582">
              <a:off x="7650843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TextBox 21"/>
            <p:cNvSpPr txBox="1"/>
            <p:nvPr/>
          </p:nvSpPr>
          <p:spPr>
            <a:xfrm rot="1497933">
              <a:off x="7757795" y="532223"/>
              <a:ext cx="113018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Изучение                        нового   материала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071546"/>
            <a:ext cx="4286280" cy="5572164"/>
          </a:xfrm>
        </p:spPr>
        <p:txBody>
          <a:bodyPr>
            <a:noAutofit/>
          </a:bodyPr>
          <a:lstStyle/>
          <a:p>
            <a:pPr marL="0" indent="14288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kolichestvo_zifr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14288">
              <a:spcBef>
                <a:spcPts val="0"/>
              </a:spcBef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n, k: integer;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14288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begin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14288">
              <a:spcBef>
                <a:spcPts val="0"/>
              </a:spcBef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cls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14288">
              <a:spcBef>
                <a:spcPts val="0"/>
              </a:spcBef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write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('Введите натуральное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значное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число  -  ');</a:t>
            </a:r>
          </a:p>
          <a:p>
            <a:pPr marL="0" indent="14288">
              <a:spcBef>
                <a:spcPts val="0"/>
              </a:spcBef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readln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(n);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14288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k := 0;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14288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repeat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182563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n:=n div 10;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182563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+1;</a:t>
            </a:r>
          </a:p>
          <a:p>
            <a:pPr marL="0" indent="14288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until 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= 0;</a:t>
            </a:r>
          </a:p>
          <a:p>
            <a:pPr marL="0" indent="14288"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writeln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('В числе ',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' количество цифр равно ',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0" indent="14288"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end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86445" y="1428736"/>
            <a:ext cx="1479599" cy="332791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Начало</a:t>
            </a:r>
            <a:endParaRPr lang="ru-RU" dirty="0"/>
          </a:p>
        </p:txBody>
      </p:sp>
      <p:sp>
        <p:nvSpPr>
          <p:cNvPr id="7" name="Параллелограмм 6"/>
          <p:cNvSpPr/>
          <p:nvPr/>
        </p:nvSpPr>
        <p:spPr>
          <a:xfrm>
            <a:off x="1386445" y="2027761"/>
            <a:ext cx="1479599" cy="332791"/>
          </a:xfrm>
          <a:prstGeom prst="parallelogram">
            <a:avLst>
              <a:gd name="adj" fmla="val 5688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Ввод </a:t>
            </a:r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86445" y="2693343"/>
            <a:ext cx="1479599" cy="3993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k:=0</a:t>
            </a:r>
            <a:endParaRPr lang="ru-RU" dirty="0"/>
          </a:p>
        </p:txBody>
      </p:sp>
      <p:sp>
        <p:nvSpPr>
          <p:cNvPr id="9" name="Ромб 8"/>
          <p:cNvSpPr/>
          <p:nvPr/>
        </p:nvSpPr>
        <p:spPr>
          <a:xfrm>
            <a:off x="1357290" y="4357694"/>
            <a:ext cx="1479599" cy="851940"/>
          </a:xfrm>
          <a:prstGeom prst="diamon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r>
              <a:rPr lang="ru-RU" dirty="0" smtClean="0"/>
              <a:t>=</a:t>
            </a:r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28728" y="3357562"/>
            <a:ext cx="1357322" cy="66558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n:=n div 10</a:t>
            </a:r>
            <a:endParaRPr lang="ru-RU" dirty="0" smtClean="0"/>
          </a:p>
          <a:p>
            <a:pPr algn="ctr"/>
            <a:r>
              <a:rPr lang="en-US" dirty="0" smtClean="0"/>
              <a:t>k:=k+1</a:t>
            </a:r>
          </a:p>
        </p:txBody>
      </p:sp>
      <p:sp>
        <p:nvSpPr>
          <p:cNvPr id="11" name="Параллелограмм 10"/>
          <p:cNvSpPr/>
          <p:nvPr/>
        </p:nvSpPr>
        <p:spPr>
          <a:xfrm>
            <a:off x="2928926" y="5214950"/>
            <a:ext cx="1479599" cy="332791"/>
          </a:xfrm>
          <a:prstGeom prst="parallelogram">
            <a:avLst>
              <a:gd name="adj" fmla="val 5750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Вывод </a:t>
            </a:r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57290" y="5929330"/>
            <a:ext cx="1479599" cy="35719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Конец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endCxn id="7" idx="0"/>
          </p:cNvCxnSpPr>
          <p:nvPr/>
        </p:nvCxnSpPr>
        <p:spPr>
          <a:xfrm rot="5400000">
            <a:off x="1993128" y="1894669"/>
            <a:ext cx="266233" cy="143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4"/>
            <a:endCxn id="8" idx="0"/>
          </p:cNvCxnSpPr>
          <p:nvPr/>
        </p:nvCxnSpPr>
        <p:spPr>
          <a:xfrm rot="5400000">
            <a:off x="1959849" y="2526972"/>
            <a:ext cx="332791" cy="143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00166" y="5143512"/>
            <a:ext cx="641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нет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86050" y="4500570"/>
            <a:ext cx="450313" cy="344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да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85720" y="214290"/>
            <a:ext cx="7000924" cy="714380"/>
          </a:xfrm>
          <a:prstGeom prst="roundRect">
            <a:avLst>
              <a:gd name="adj" fmla="val 2343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Найти количество цифр в веденном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значном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натуральном числе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 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Соединительная линия уступом 31"/>
          <p:cNvCxnSpPr>
            <a:stCxn id="9" idx="2"/>
          </p:cNvCxnSpPr>
          <p:nvPr/>
        </p:nvCxnSpPr>
        <p:spPr>
          <a:xfrm rot="5400000" flipH="1">
            <a:off x="193931" y="3306475"/>
            <a:ext cx="1994948" cy="1811370"/>
          </a:xfrm>
          <a:prstGeom prst="bentConnector3">
            <a:avLst>
              <a:gd name="adj1" fmla="val -11459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9" idx="3"/>
            <a:endCxn id="11" idx="1"/>
          </p:cNvCxnSpPr>
          <p:nvPr/>
        </p:nvCxnSpPr>
        <p:spPr>
          <a:xfrm>
            <a:off x="2836889" y="4783664"/>
            <a:ext cx="927527" cy="431286"/>
          </a:xfrm>
          <a:prstGeom prst="bentConnector2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0" idx="2"/>
            <a:endCxn id="9" idx="0"/>
          </p:cNvCxnSpPr>
          <p:nvPr/>
        </p:nvCxnSpPr>
        <p:spPr>
          <a:xfrm rot="5400000">
            <a:off x="1934966" y="4185270"/>
            <a:ext cx="334549" cy="10299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285720" y="3214686"/>
            <a:ext cx="1857388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8" idx="2"/>
            <a:endCxn id="10" idx="0"/>
          </p:cNvCxnSpPr>
          <p:nvPr/>
        </p:nvCxnSpPr>
        <p:spPr>
          <a:xfrm rot="5400000">
            <a:off x="1984383" y="3215699"/>
            <a:ext cx="264869" cy="18856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Соединительная линия уступом 63"/>
          <p:cNvCxnSpPr/>
          <p:nvPr/>
        </p:nvCxnSpPr>
        <p:spPr>
          <a:xfrm rot="5400000">
            <a:off x="2809569" y="4977117"/>
            <a:ext cx="381589" cy="1571636"/>
          </a:xfrm>
          <a:prstGeom prst="bentConnector3">
            <a:avLst>
              <a:gd name="adj1" fmla="val 50000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/>
          <p:cNvGrpSpPr/>
          <p:nvPr/>
        </p:nvGrpSpPr>
        <p:grpSpPr>
          <a:xfrm>
            <a:off x="7516152" y="357166"/>
            <a:ext cx="1369853" cy="1045624"/>
            <a:chOff x="7588691" y="500042"/>
            <a:chExt cx="1299287" cy="1045624"/>
          </a:xfrm>
        </p:grpSpPr>
        <p:sp>
          <p:nvSpPr>
            <p:cNvPr id="23" name="Пятиугольник 22"/>
            <p:cNvSpPr/>
            <p:nvPr/>
          </p:nvSpPr>
          <p:spPr>
            <a:xfrm rot="6884582">
              <a:off x="7650843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497933">
              <a:off x="7757795" y="532223"/>
              <a:ext cx="113018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Изучение                        нового   материала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1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23" dur="1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24" dur="1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7" dur="1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38" dur="1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39" dur="1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50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1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49" dur="1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50" dur="1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1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7" dur="1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68" dur="1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69" dur="1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8" dur="1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79" dur="1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80" dur="1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1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9" dur="1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90" dur="1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91" dur="1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0" dur="1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animClr clrSpc="rgb">
                                      <p:cBhvr>
                                        <p:cTn id="101" dur="1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99"/>
                                      </p:to>
                                    </p:animClr>
                                    <p:set>
                                      <p:cBhvr>
                                        <p:cTn id="102" dur="1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1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85720" y="3000372"/>
            <a:ext cx="4214842" cy="7858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Цикл работает, пока условие истинно (пока </a:t>
            </a:r>
            <a:r>
              <a:rPr lang="ru-RU" sz="1600" b="1" dirty="0" err="1" smtClean="0">
                <a:solidFill>
                  <a:schemeClr val="tx1"/>
                </a:solidFill>
                <a:cs typeface="Arial" pitchFamily="34" charset="0"/>
              </a:rPr>
              <a:t>True</a:t>
            </a:r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). Условие пересчитывается каждый раз при входе в цикл.</a:t>
            </a:r>
            <a:endParaRPr lang="ru-RU" sz="16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0" y="3000372"/>
            <a:ext cx="4214842" cy="7858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Цикл работает, пока условие ложно (пока </a:t>
            </a:r>
            <a:r>
              <a:rPr lang="ru-RU" sz="1600" b="1" dirty="0" err="1" smtClean="0">
                <a:solidFill>
                  <a:schemeClr val="tx1"/>
                </a:solidFill>
                <a:cs typeface="Arial" pitchFamily="34" charset="0"/>
              </a:rPr>
              <a:t>False</a:t>
            </a:r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). Условие пересчитывается каждый раз при выходе из цикла.</a:t>
            </a:r>
            <a:endParaRPr lang="ru-RU" sz="16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5720" y="3857628"/>
            <a:ext cx="4214842" cy="6429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Цикл завершается, когда условие становится ложным (</a:t>
            </a:r>
            <a:r>
              <a:rPr lang="ru-RU" sz="1600" b="1" dirty="0" err="1" smtClean="0">
                <a:solidFill>
                  <a:schemeClr val="tx1"/>
                </a:solidFill>
              </a:rPr>
              <a:t>False</a:t>
            </a:r>
            <a:r>
              <a:rPr lang="ru-RU" sz="1600" b="1" dirty="0" smtClean="0">
                <a:solidFill>
                  <a:schemeClr val="tx1"/>
                </a:solidFill>
              </a:rPr>
              <a:t>).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0" y="3857628"/>
            <a:ext cx="4214842" cy="6429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Цикл завершается, когда условие становится истинным (</a:t>
            </a:r>
            <a:r>
              <a:rPr lang="ru-RU" sz="1600" b="1" dirty="0" err="1" smtClean="0">
                <a:solidFill>
                  <a:schemeClr val="tx1"/>
                </a:solidFill>
              </a:rPr>
              <a:t>True</a:t>
            </a:r>
            <a:r>
              <a:rPr lang="ru-RU" sz="1600" b="1" dirty="0" smtClean="0">
                <a:solidFill>
                  <a:schemeClr val="tx1"/>
                </a:solidFill>
              </a:rPr>
              <a:t>).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5720" y="4572008"/>
            <a:ext cx="4214842" cy="7143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Тело цикла может не выполниться ни разу, если исходное значение условия при входе в цикл </a:t>
            </a:r>
            <a:r>
              <a:rPr lang="ru-RU" sz="1600" b="1" dirty="0" err="1" smtClean="0">
                <a:solidFill>
                  <a:schemeClr val="tx1"/>
                </a:solidFill>
              </a:rPr>
              <a:t>False</a:t>
            </a:r>
            <a:r>
              <a:rPr lang="ru-RU" sz="1600" b="1" dirty="0" smtClean="0">
                <a:solidFill>
                  <a:schemeClr val="tx1"/>
                </a:solidFill>
              </a:rPr>
              <a:t>.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5720" y="5357826"/>
            <a:ext cx="4214842" cy="92869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Если в теле цикла требуется выполнить более одного оператора, то необходимо использовать составной оператор </a:t>
            </a:r>
            <a:r>
              <a:rPr lang="en-US" sz="1600" b="1" dirty="0" smtClean="0">
                <a:solidFill>
                  <a:schemeClr val="tx1"/>
                </a:solidFill>
              </a:rPr>
              <a:t>begin</a:t>
            </a:r>
            <a:r>
              <a:rPr lang="ru-RU" sz="1600" b="1" dirty="0" smtClean="0">
                <a:solidFill>
                  <a:schemeClr val="tx1"/>
                </a:solidFill>
              </a:rPr>
              <a:t>…</a:t>
            </a:r>
            <a:r>
              <a:rPr lang="en-US" sz="1600" b="1" dirty="0" smtClean="0">
                <a:solidFill>
                  <a:schemeClr val="tx1"/>
                </a:solidFill>
              </a:rPr>
              <a:t>end</a:t>
            </a:r>
            <a:r>
              <a:rPr lang="ru-RU" sz="1600" b="1" dirty="0" smtClean="0">
                <a:solidFill>
                  <a:schemeClr val="tx1"/>
                </a:solidFill>
              </a:rPr>
              <a:t>.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72000" y="4572008"/>
            <a:ext cx="4214842" cy="7143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Тело цикла обязательно выполнится хотя бы  один раз, независимо от условия.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572000" y="5357826"/>
            <a:ext cx="4214842" cy="92869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Использование составного оператора не требуется, так как их роль играют служебные слова </a:t>
            </a:r>
            <a:r>
              <a:rPr lang="en-US" sz="1600" b="1" dirty="0" smtClean="0">
                <a:solidFill>
                  <a:schemeClr val="tx1"/>
                </a:solidFill>
              </a:rPr>
              <a:t>repeat</a:t>
            </a:r>
            <a:r>
              <a:rPr lang="ru-RU" sz="1600" b="1" dirty="0" smtClean="0">
                <a:solidFill>
                  <a:schemeClr val="tx1"/>
                </a:solidFill>
              </a:rPr>
              <a:t>…</a:t>
            </a:r>
            <a:r>
              <a:rPr lang="en-US" sz="1600" b="1" dirty="0" smtClean="0">
                <a:solidFill>
                  <a:schemeClr val="tx1"/>
                </a:solidFill>
              </a:rPr>
              <a:t>until</a:t>
            </a:r>
            <a:r>
              <a:rPr lang="ru-RU" sz="1600" b="1" dirty="0" smtClean="0">
                <a:solidFill>
                  <a:schemeClr val="tx1"/>
                </a:solidFill>
              </a:rPr>
              <a:t>.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5720" y="1071546"/>
            <a:ext cx="8501122" cy="57150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До начала цикла должны быть сделаны начальные установки переменных, управляющих условием цикла, для корректного входа в цикл.</a:t>
            </a:r>
            <a:endParaRPr lang="ru-RU" sz="16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5720" y="1714488"/>
            <a:ext cx="8501122" cy="6429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В теле цикла должны присутствовать операторы, изменяющие переменные условия так, чтобы цикл через некоторое число повторений  завершился.</a:t>
            </a:r>
            <a:endParaRPr lang="ru-RU" sz="16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5720" y="2428868"/>
            <a:ext cx="8501122" cy="50006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Можно использовать сложные условия.</a:t>
            </a:r>
            <a:endParaRPr lang="ru-RU" sz="16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7158" y="214290"/>
            <a:ext cx="4143404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Цикл с предусловием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While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(пока условие истинно)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43438" y="214290"/>
            <a:ext cx="4143404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Цикл с постусловием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Repeat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(до истинности условия)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00100" y="214290"/>
            <a:ext cx="6072230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Задание 1. Сколько раз выполняется цикл?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214422"/>
            <a:ext cx="37147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 a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b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while a &lt; b do a := a + 1;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071934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300037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)  a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b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while a &lt; b do a := a + b; </a:t>
            </a:r>
            <a:endParaRPr lang="ru-RU" sz="2000" b="1" dirty="0"/>
          </a:p>
        </p:txBody>
      </p:sp>
      <p:sp>
        <p:nvSpPr>
          <p:cNvPr id="17" name="Овал 16"/>
          <p:cNvSpPr/>
          <p:nvPr/>
        </p:nvSpPr>
        <p:spPr>
          <a:xfrm>
            <a:off x="6786578" y="2000240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4282" y="471488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)  a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b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while a &gt; b do a := a + 1;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4282" y="2214554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714612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429256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2714612" y="3929066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143372" y="3929066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5500694" y="3929066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4282" y="4000504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643174" y="5786454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4071934" y="5786454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429256" y="5786454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4282" y="5929330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7000892" y="3857628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7000892" y="5715016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Управляющая кнопка: далее 38">
            <a:hlinkClick r:id="" action="ppaction://hlinkshowjump?jump=nextslide" highlightClick="1"/>
          </p:cNvPr>
          <p:cNvSpPr/>
          <p:nvPr/>
        </p:nvSpPr>
        <p:spPr>
          <a:xfrm>
            <a:off x="8640000" y="6444000"/>
            <a:ext cx="357190" cy="285728"/>
          </a:xfrm>
          <a:prstGeom prst="actionButtonForwardNext">
            <a:avLst/>
          </a:prstGeom>
          <a:solidFill>
            <a:srgbClr val="CCC8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7516150" y="357166"/>
            <a:ext cx="1397636" cy="1045624"/>
            <a:chOff x="7588691" y="500042"/>
            <a:chExt cx="1325639" cy="1045624"/>
          </a:xfrm>
        </p:grpSpPr>
        <p:sp>
          <p:nvSpPr>
            <p:cNvPr id="23" name="Пятиугольник 22"/>
            <p:cNvSpPr/>
            <p:nvPr/>
          </p:nvSpPr>
          <p:spPr>
            <a:xfrm rot="6884582">
              <a:off x="7650843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497933">
              <a:off x="7608456" y="609759"/>
              <a:ext cx="13058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  Проверь</a:t>
              </a:r>
            </a:p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     себя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2" calcmode="lin" valueType="num">
                                      <p:cBhvr override="childStyle">
                                        <p:cTn id="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2" calcmode="lin" valueType="num">
                                      <p:cBhvr override="childStyle">
                                        <p:cTn id="3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2" calcmode="lin" valueType="num">
                                      <p:cBhvr override="childStyle">
                                        <p:cTn id="4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9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4" grpId="0" animBg="1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214414" y="214290"/>
            <a:ext cx="6072230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Задание 1. Сколько раз выполняется цикл?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5720" y="114298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г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)  a := 1; b := 3;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while a &lt; b do b := a - b;</a:t>
            </a:r>
            <a:endParaRPr lang="ru-RU" sz="20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85720" y="300037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2000" b="1" i="1" dirty="0" err="1" smtClean="0">
                <a:latin typeface="Arial" pitchFamily="34" charset="0"/>
                <a:cs typeface="Arial" pitchFamily="34" charset="0"/>
              </a:rPr>
              <a:t>д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)  a := 1; b := 3;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while a &lt; b do a := a - 1; </a:t>
            </a:r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14282" y="2214554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2643174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000496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5357818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6786578" y="2071678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5720" y="4286256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2714612" y="421481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4143372" y="421481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572132" y="421481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6929454" y="4143380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640000" y="6444000"/>
            <a:ext cx="357190" cy="285728"/>
          </a:xfrm>
          <a:prstGeom prst="actionButtonForwardNext">
            <a:avLst/>
          </a:prstGeom>
          <a:solidFill>
            <a:srgbClr val="CCC8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7516150" y="357166"/>
            <a:ext cx="1397636" cy="1045624"/>
            <a:chOff x="7588691" y="500042"/>
            <a:chExt cx="1325639" cy="1045624"/>
          </a:xfrm>
        </p:grpSpPr>
        <p:sp>
          <p:nvSpPr>
            <p:cNvPr id="17" name="Пятиугольник 16"/>
            <p:cNvSpPr/>
            <p:nvPr/>
          </p:nvSpPr>
          <p:spPr>
            <a:xfrm rot="6884582">
              <a:off x="7650843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TextBox 29"/>
            <p:cNvSpPr txBox="1"/>
            <p:nvPr/>
          </p:nvSpPr>
          <p:spPr>
            <a:xfrm rot="1497933">
              <a:off x="7608456" y="609759"/>
              <a:ext cx="13058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  Проверь</a:t>
              </a:r>
            </a:p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     себя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2" calcmode="lin" valueType="num">
                                      <p:cBhvr override="childStyle">
                                        <p:cTn id="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214414" y="214290"/>
            <a:ext cx="6072230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Задание 2. Сколько раз выполняется цикл?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114298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)  a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b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repeat a := a + 1; until a &gt; b;</a:t>
            </a:r>
            <a:endParaRPr lang="ru-RU" sz="20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14282" y="292893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)  a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b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repeat a := a + b; until a &gt; b;</a:t>
            </a:r>
            <a:endParaRPr lang="ru-RU" sz="20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14282" y="471488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)  a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b :=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repeat a := a + b; until a &lt; b;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14282" y="2214554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4282" y="3929066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2844" y="5857892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2643174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4143372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5500694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2643174" y="3786190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4071934" y="3786190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5500694" y="3786190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2500298" y="5715016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4000496" y="5715016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5429256" y="5715016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6786578" y="2071678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6929454" y="3714752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6929454" y="5643578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Управляющая кнопка: далее 39">
            <a:hlinkClick r:id="" action="ppaction://hlinkshowjump?jump=nextslide" highlightClick="1"/>
          </p:cNvPr>
          <p:cNvSpPr/>
          <p:nvPr/>
        </p:nvSpPr>
        <p:spPr>
          <a:xfrm>
            <a:off x="8640000" y="6444000"/>
            <a:ext cx="357190" cy="285728"/>
          </a:xfrm>
          <a:prstGeom prst="actionButtonForwardNext">
            <a:avLst/>
          </a:prstGeom>
          <a:solidFill>
            <a:srgbClr val="CCC8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7516150" y="357166"/>
            <a:ext cx="1397636" cy="1045624"/>
            <a:chOff x="7588691" y="500042"/>
            <a:chExt cx="1325639" cy="1045624"/>
          </a:xfrm>
        </p:grpSpPr>
        <p:sp>
          <p:nvSpPr>
            <p:cNvPr id="23" name="Пятиугольник 22"/>
            <p:cNvSpPr/>
            <p:nvPr/>
          </p:nvSpPr>
          <p:spPr>
            <a:xfrm rot="6884582">
              <a:off x="7650843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497933">
              <a:off x="7608456" y="609759"/>
              <a:ext cx="13058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  Проверь</a:t>
              </a:r>
            </a:p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     себя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2" calcmode="lin" valueType="num">
                                      <p:cBhvr override="childStyle"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2" calcmode="lin" valueType="num">
                                      <p:cBhvr override="childStyle"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42976" y="214290"/>
            <a:ext cx="6072230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Задание 2. Сколько раз выполняется цикл?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5720" y="114298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г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)  a := 1; b := 3;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repeat b := a - b; until a &lt; b;</a:t>
            </a:r>
            <a:endParaRPr lang="ru-RU" sz="20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14282" y="300037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2000" b="1" i="1" dirty="0" err="1" smtClean="0">
                <a:latin typeface="Arial" pitchFamily="34" charset="0"/>
                <a:cs typeface="Arial" pitchFamily="34" charset="0"/>
              </a:rPr>
              <a:t>д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)  a := 1; b := 3;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repeat a := a + 2; until a &lt; b;</a:t>
            </a:r>
            <a:endParaRPr lang="ru-RU" sz="2000" b="1" dirty="0"/>
          </a:p>
        </p:txBody>
      </p:sp>
      <p:sp>
        <p:nvSpPr>
          <p:cNvPr id="13" name="Овал 12"/>
          <p:cNvSpPr/>
          <p:nvPr/>
        </p:nvSpPr>
        <p:spPr>
          <a:xfrm>
            <a:off x="6786578" y="2071678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786578" y="4071942"/>
            <a:ext cx="1714512" cy="64294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бесконечно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4282" y="2214554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720" y="4214818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Варианты ответов:</a:t>
            </a:r>
            <a:endParaRPr lang="ru-RU" sz="1600" b="1" dirty="0">
              <a:solidFill>
                <a:srgbClr val="33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2643174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4071934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429256" y="2071678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2643174" y="4143380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071934" y="4143380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5429256" y="4143380"/>
            <a:ext cx="1143008" cy="57150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640000" y="6444000"/>
            <a:ext cx="357190" cy="285728"/>
          </a:xfrm>
          <a:prstGeom prst="actionButtonForwardNext">
            <a:avLst/>
          </a:prstGeom>
          <a:solidFill>
            <a:srgbClr val="CCC8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7516150" y="357166"/>
            <a:ext cx="1397636" cy="1045624"/>
            <a:chOff x="7588691" y="500042"/>
            <a:chExt cx="1325639" cy="1045624"/>
          </a:xfrm>
        </p:grpSpPr>
        <p:sp>
          <p:nvSpPr>
            <p:cNvPr id="17" name="Пятиугольник 16"/>
            <p:cNvSpPr/>
            <p:nvPr/>
          </p:nvSpPr>
          <p:spPr>
            <a:xfrm rot="6884582">
              <a:off x="7650843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TextBox 29"/>
            <p:cNvSpPr txBox="1"/>
            <p:nvPr/>
          </p:nvSpPr>
          <p:spPr>
            <a:xfrm rot="1497933">
              <a:off x="7608456" y="609759"/>
              <a:ext cx="13058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  Проверь </a:t>
              </a:r>
            </a:p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     себя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2" calcmode="lin" valueType="num">
                                      <p:cBhvr override="childStyle">
                                        <p:cTn id="1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3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571612"/>
            <a:ext cx="4281518" cy="507209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 1.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Дано натуральное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число. Верно ли, что сумма его цифр больше 10.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 2.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Дано натуральное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число. Определить, сколько раз в нем встречается цифра, равная последней.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 3.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Составить программу нахождения количества делителей числа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(значение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вводится с клавиатуры).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 4.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Дана непустая последовательность целых чисел, оканчивающаяся нулем. Найти сумму всех чисел последовательности.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71612"/>
            <a:ext cx="4281518" cy="507209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 1.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Дано натуральное число. Верно ли, что это число четырехзначное?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 2.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Известны оценки по информатике 15 учеников класса. Выяснить, есть ли среди них двойки.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 3.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Даны вещественные числа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,,…,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Определить среднее арифметическое тех из них, которые больше 10.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Задача 4.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Известна масса каждого из 15 учеников класса. Верно ли, что масса самого тяжёлого из них превышает массу самого лёгкого более,  чем в два раза?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642918"/>
          </a:xfrm>
          <a:prstGeom prst="roundRect">
            <a:avLst>
              <a:gd name="adj" fmla="val 2343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2400" b="1" dirty="0" smtClean="0"/>
              <a:t>Индивидуальные задания для компьютерного практикума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7737050" y="714356"/>
            <a:ext cx="1406950" cy="1045624"/>
            <a:chOff x="7508244" y="357166"/>
            <a:chExt cx="1406950" cy="1045624"/>
          </a:xfrm>
        </p:grpSpPr>
        <p:sp>
          <p:nvSpPr>
            <p:cNvPr id="11" name="Пятиугольник 10"/>
            <p:cNvSpPr/>
            <p:nvPr/>
          </p:nvSpPr>
          <p:spPr>
            <a:xfrm rot="6884582">
              <a:off x="7610072" y="263244"/>
              <a:ext cx="1045624" cy="123346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 rot="1497933">
              <a:off x="7508244" y="460519"/>
              <a:ext cx="14069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Закрепление</a:t>
              </a:r>
            </a:p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изученного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28596" y="1071546"/>
            <a:ext cx="3071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latin typeface="Arial" pitchFamily="34" charset="0"/>
                <a:cs typeface="Arial" pitchFamily="34" charset="0"/>
              </a:rPr>
              <a:t>Цикл с предусловием</a:t>
            </a:r>
            <a:r>
              <a:rPr lang="ru-RU" u="sng" dirty="0" smtClean="0"/>
              <a:t> </a:t>
            </a:r>
            <a:endParaRPr lang="ru-RU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4929190" y="1071546"/>
            <a:ext cx="3071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latin typeface="Arial" pitchFamily="34" charset="0"/>
                <a:cs typeface="Arial" pitchFamily="34" charset="0"/>
              </a:rPr>
              <a:t>Цикл с постусловием</a:t>
            </a:r>
            <a:r>
              <a:rPr lang="ru-RU" u="sng" dirty="0" smtClean="0"/>
              <a:t> 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Задача 1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  Дано натуральное число. Определить, есть ли в нём цифра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Задача 2.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Составить программу планирования закупки товара в магазине на сумму, не превышающую заданную величину.</a:t>
            </a:r>
            <a:endParaRPr lang="ru-RU" sz="2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Задачи решить двумя способами: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-77788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c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использованием  оператора цикла с предусловием; </a:t>
            </a:r>
          </a:p>
          <a:p>
            <a:pPr indent="-77788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c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использованием оператора цикла с постусловием.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57256"/>
          </a:xfrm>
          <a:prstGeom prst="roundRect">
            <a:avLst>
              <a:gd name="adj" fmla="val 2343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ru-RU" sz="2400" b="1" dirty="0" smtClean="0"/>
              <a:t>Домашнее задание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357298"/>
            <a:ext cx="7786742" cy="5072098"/>
          </a:xfrm>
        </p:spPr>
        <p:txBody>
          <a:bodyPr/>
          <a:lstStyle/>
          <a:p>
            <a:pPr marL="514350" lvl="0" indent="-514350">
              <a:buAutoNum type="arabicPeriod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Прямой цикл</a:t>
            </a:r>
          </a:p>
          <a:p>
            <a:pPr lvl="0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&lt;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параметр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&gt;:=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&lt;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тело цикла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&gt;;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где  А -  &lt;начальное значение&gt;, </a:t>
            </a:r>
          </a:p>
          <a:p>
            <a:pPr marL="722313" indent="8890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- &lt;конечное значение&gt;;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≤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 startAt="2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Обратный цикл </a:t>
            </a:r>
          </a:p>
          <a:p>
            <a:pPr lvl="0">
              <a:buNone/>
            </a:pP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&lt;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параметр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&gt;:= А  </a:t>
            </a:r>
            <a:r>
              <a:rPr lang="en-US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downto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 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&lt;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тело цикла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&gt;;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≥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14480" y="214290"/>
            <a:ext cx="5286412" cy="914400"/>
          </a:xfrm>
          <a:prstGeom prst="roundRect">
            <a:avLst>
              <a:gd name="adj" fmla="val 24194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Цикл с параметром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574278" y="500042"/>
            <a:ext cx="1349989" cy="1045624"/>
            <a:chOff x="7574278" y="500042"/>
            <a:chExt cx="1349989" cy="1045624"/>
          </a:xfrm>
        </p:grpSpPr>
        <p:sp>
          <p:nvSpPr>
            <p:cNvPr id="7" name="Пятиугольник 6"/>
            <p:cNvSpPr/>
            <p:nvPr/>
          </p:nvSpPr>
          <p:spPr>
            <a:xfrm rot="6884582">
              <a:off x="7650842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 rot="1497933">
              <a:off x="7574278" y="627684"/>
              <a:ext cx="13499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Повторение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7286676" cy="1000132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Найти количество четных чисел в диапазоне от 20 до 100?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Program </a:t>
            </a:r>
            <a:r>
              <a:rPr lang="en-US" dirty="0" err="1" smtClean="0"/>
              <a:t>zadacha</a:t>
            </a:r>
            <a:r>
              <a:rPr lang="ru-RU" dirty="0" smtClean="0"/>
              <a:t>1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Var</a:t>
            </a:r>
            <a:r>
              <a:rPr lang="ru-RU" dirty="0" smtClean="0"/>
              <a:t> </a:t>
            </a:r>
            <a:r>
              <a:rPr lang="en-US" dirty="0" smtClean="0"/>
              <a:t>I</a:t>
            </a:r>
            <a:r>
              <a:rPr lang="ru-RU" dirty="0" smtClean="0"/>
              <a:t>, </a:t>
            </a:r>
            <a:r>
              <a:rPr lang="en-US" dirty="0" smtClean="0"/>
              <a:t>k:  Integer;</a:t>
            </a:r>
          </a:p>
          <a:p>
            <a:pPr>
              <a:buNone/>
            </a:pPr>
            <a:r>
              <a:rPr lang="en-US" dirty="0" smtClean="0"/>
              <a:t>Begin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Cls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For I:=20 To 100 Do  If I mod 2=0 then k:=k+1;</a:t>
            </a:r>
          </a:p>
          <a:p>
            <a:pPr>
              <a:buNone/>
            </a:pPr>
            <a:r>
              <a:rPr lang="en-US" dirty="0" err="1" smtClean="0"/>
              <a:t>Writeln</a:t>
            </a:r>
            <a:r>
              <a:rPr lang="en-US" dirty="0" smtClean="0"/>
              <a:t>(‘</a:t>
            </a:r>
            <a:r>
              <a:rPr lang="ru-RU" dirty="0" smtClean="0"/>
              <a:t>Количество четных чисел в диапазоне от 20 до 100 = </a:t>
            </a:r>
            <a:r>
              <a:rPr lang="en-US" dirty="0" smtClean="0"/>
              <a:t>‘</a:t>
            </a:r>
            <a:r>
              <a:rPr lang="ru-RU" dirty="0" smtClean="0"/>
              <a:t>,</a:t>
            </a:r>
            <a:r>
              <a:rPr lang="en-US" dirty="0" smtClean="0"/>
              <a:t>k)</a:t>
            </a:r>
            <a:r>
              <a:rPr lang="ru-RU" dirty="0" smtClean="0"/>
              <a:t>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End.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7500958" y="428604"/>
            <a:ext cx="1423309" cy="1045624"/>
            <a:chOff x="7574278" y="500042"/>
            <a:chExt cx="1349989" cy="1045624"/>
          </a:xfrm>
        </p:grpSpPr>
        <p:sp>
          <p:nvSpPr>
            <p:cNvPr id="5" name="Пятиугольник 4"/>
            <p:cNvSpPr/>
            <p:nvPr/>
          </p:nvSpPr>
          <p:spPr>
            <a:xfrm rot="6884582">
              <a:off x="7650842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 rot="1497933">
              <a:off x="7574278" y="627684"/>
              <a:ext cx="13499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Повторение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000924" cy="857256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Найти количество цифр в веденном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значном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натуральном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числе.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14974"/>
          </a:xfrm>
        </p:spPr>
        <p:txBody>
          <a:bodyPr/>
          <a:lstStyle/>
          <a:p>
            <a:pPr marL="514350" indent="-514350" algn="just">
              <a:buNone/>
            </a:pP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Пусть дано семизначное число: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7500958" y="357166"/>
            <a:ext cx="1423309" cy="1045624"/>
            <a:chOff x="7574278" y="500042"/>
            <a:chExt cx="1349989" cy="1045624"/>
          </a:xfrm>
        </p:grpSpPr>
        <p:sp>
          <p:nvSpPr>
            <p:cNvPr id="5" name="Пятиугольник 4"/>
            <p:cNvSpPr/>
            <p:nvPr/>
          </p:nvSpPr>
          <p:spPr>
            <a:xfrm rot="6884582">
              <a:off x="7650842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 rot="1497933">
              <a:off x="7574278" y="627684"/>
              <a:ext cx="13499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Мотивация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14348" y="20002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5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38" y="20002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728" y="20002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8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4480" y="20002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9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00232" y="20002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6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1736" y="200024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5984" y="2000240"/>
            <a:ext cx="393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7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358346" y="2214554"/>
            <a:ext cx="321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58346" y="2285992"/>
            <a:ext cx="321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0" y="2214554"/>
            <a:ext cx="393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358346" y="2285992"/>
            <a:ext cx="393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358346" y="2214554"/>
            <a:ext cx="321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58346" y="2285992"/>
            <a:ext cx="393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358346" y="2214554"/>
            <a:ext cx="321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143504" y="2071678"/>
            <a:ext cx="1357322" cy="714380"/>
          </a:xfrm>
          <a:prstGeom prst="rect">
            <a:avLst/>
          </a:prstGeom>
          <a:solidFill>
            <a:srgbClr val="D897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Счетчик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144000" y="3714752"/>
            <a:ext cx="1357322" cy="714380"/>
          </a:xfrm>
          <a:prstGeom prst="rect">
            <a:avLst/>
          </a:prstGeom>
          <a:solidFill>
            <a:srgbClr val="D897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Счетчик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= 7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5720" y="3786190"/>
            <a:ext cx="7143800" cy="64294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Отсекаем последовательно последнюю цифру числа.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85720" y="4786322"/>
            <a:ext cx="7143800" cy="64294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Увеличиваем при этом каждый раз счетчик на 1.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000232" y="3000372"/>
            <a:ext cx="2786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Идея решения: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1156 C -0.15538 -0.01641 -0.31076 -0.02104 -0.37292 -0.0228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3 0.00855 C -0.15278 -0.00023 -0.31198 -0.00925 -0.37552 -0.0124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1249 C -0.15608 -0.01665 -0.31198 -0.02104 -0.37396 -0.0228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69 3.2948E-6 C -0.13698 -0.00995 -0.29931 -0.01966 -0.36406 -0.0228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56 -0.01225 C -0.16181 -0.01688 -0.31754 -0.02127 -0.37952 -0.0228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1248 C -0.15625 -0.01711 -0.31215 -0.0215 -0.37396 -0.0228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000"/>
                            </p:stCondLst>
                            <p:childTnLst>
                              <p:par>
                                <p:cTn id="62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00578E-6 C -0.15607 -0.00463 -0.3118 -0.00902 -0.37395 -0.01064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58382E-6 L -0.44028 -0.2404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8" grpId="0"/>
      <p:bldP spid="19" grpId="0"/>
      <p:bldP spid="20" grpId="0"/>
      <p:bldP spid="21" grpId="0"/>
      <p:bldP spid="26" grpId="0"/>
      <p:bldP spid="14" grpId="0" animBg="1"/>
      <p:bldP spid="24" grpId="2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000924" cy="857256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Найти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количество цифр в веденном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значном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натуральном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числе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000660"/>
          </a:xfrm>
        </p:spPr>
        <p:txBody>
          <a:bodyPr/>
          <a:lstStyle/>
          <a:p>
            <a:pPr marL="514350" indent="-514350">
              <a:buNone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Проблема?</a:t>
            </a:r>
          </a:p>
          <a:p>
            <a:pPr marL="0" indent="0">
              <a:buNone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Когда нужно остановиться? 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7500958" y="357166"/>
            <a:ext cx="1423309" cy="1045624"/>
            <a:chOff x="7574278" y="500042"/>
            <a:chExt cx="1349989" cy="1045624"/>
          </a:xfrm>
        </p:grpSpPr>
        <p:sp>
          <p:nvSpPr>
            <p:cNvPr id="5" name="Пятиугольник 4"/>
            <p:cNvSpPr/>
            <p:nvPr/>
          </p:nvSpPr>
          <p:spPr>
            <a:xfrm rot="6884582">
              <a:off x="7650842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 rot="1497933">
              <a:off x="7574278" y="627684"/>
              <a:ext cx="13499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Мотивация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Скругленный прямоугольник 7"/>
          <p:cNvSpPr/>
          <p:nvPr/>
        </p:nvSpPr>
        <p:spPr>
          <a:xfrm>
            <a:off x="928662" y="2428868"/>
            <a:ext cx="7143800" cy="64294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число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значное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то неизвестно: сколько шагов нужно сделать.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28662" y="4286256"/>
            <a:ext cx="7143800" cy="64294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Когда число (после очередного отсекания цифры) станет равным нулю.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Пока есть желание, возможность  и здоровье </a:t>
            </a:r>
          </a:p>
          <a:p>
            <a:pPr marL="1976438" indent="0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делай:</a:t>
            </a:r>
          </a:p>
          <a:p>
            <a:pPr marL="1976438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 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посещай занятия спортом.</a:t>
            </a:r>
            <a:br>
              <a:rPr lang="ru-RU" i="1" dirty="0" smtClean="0">
                <a:latin typeface="Arial" pitchFamily="34" charset="0"/>
                <a:cs typeface="Arial" pitchFamily="34" charset="0"/>
              </a:rPr>
            </a:br>
            <a:endParaRPr lang="ru-RU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499413" y="357166"/>
            <a:ext cx="1423309" cy="1045624"/>
            <a:chOff x="7572814" y="500042"/>
            <a:chExt cx="1349989" cy="1045624"/>
          </a:xfrm>
        </p:grpSpPr>
        <p:sp>
          <p:nvSpPr>
            <p:cNvPr id="6" name="Пятиугольник 5"/>
            <p:cNvSpPr/>
            <p:nvPr/>
          </p:nvSpPr>
          <p:spPr>
            <a:xfrm rot="6884582">
              <a:off x="7650843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 rot="1497933">
              <a:off x="7572814" y="643157"/>
              <a:ext cx="13499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Мотивация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Спортсмен стоит на старте. На финише – тренер. Спортсмен добегает до финиша, тренер у него спрашивает: «Устал?». Если спортсмен говорит: «Нет», то снова бежит от старта к финишу, а иначе бег заканчивается.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7499413" y="357166"/>
            <a:ext cx="1423309" cy="1045624"/>
            <a:chOff x="7572814" y="500042"/>
            <a:chExt cx="1349989" cy="1045624"/>
          </a:xfrm>
        </p:grpSpPr>
        <p:sp>
          <p:nvSpPr>
            <p:cNvPr id="8" name="Пятиугольник 7"/>
            <p:cNvSpPr/>
            <p:nvPr/>
          </p:nvSpPr>
          <p:spPr>
            <a:xfrm rot="6884582">
              <a:off x="7650843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 rot="1497933">
              <a:off x="7572814" y="643157"/>
              <a:ext cx="13499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  Мотивация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584043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571472" y="500042"/>
          <a:ext cx="8072494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214422"/>
            <a:ext cx="7872410" cy="5429288"/>
          </a:xfrm>
        </p:spPr>
        <p:txBody>
          <a:bodyPr/>
          <a:lstStyle/>
          <a:p>
            <a:pPr>
              <a:buNone/>
            </a:pPr>
            <a:r>
              <a:rPr lang="ru-RU" i="1" dirty="0" smtClean="0">
                <a:latin typeface="Arial" pitchFamily="34" charset="0"/>
                <a:cs typeface="Arial" pitchFamily="34" charset="0"/>
              </a:rPr>
              <a:t>Синтаксис оператора: </a:t>
            </a:r>
          </a:p>
          <a:p>
            <a:pPr>
              <a:buNone/>
            </a:pPr>
            <a:r>
              <a:rPr lang="ru-RU" b="1" dirty="0" err="1" smtClean="0">
                <a:latin typeface="Arial" pitchFamily="34" charset="0"/>
                <a:cs typeface="Arial" pitchFamily="34" charset="0"/>
              </a:rPr>
              <a:t>while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 &lt;условие&gt; 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do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 &lt;тело цикла&gt;;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i="1" dirty="0" smtClean="0">
                <a:latin typeface="Arial" pitchFamily="34" charset="0"/>
                <a:cs typeface="Arial" pitchFamily="34" charset="0"/>
              </a:rPr>
              <a:t>Блок – схема: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43042" y="142852"/>
            <a:ext cx="5429288" cy="857256"/>
          </a:xfrm>
          <a:prstGeom prst="roundRect">
            <a:avLst>
              <a:gd name="adj" fmla="val 2871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Цикл с предусловием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7516152" y="357166"/>
            <a:ext cx="1369853" cy="1045624"/>
            <a:chOff x="7588691" y="500042"/>
            <a:chExt cx="1299287" cy="1045624"/>
          </a:xfrm>
        </p:grpSpPr>
        <p:sp>
          <p:nvSpPr>
            <p:cNvPr id="5" name="Пятиугольник 4"/>
            <p:cNvSpPr/>
            <p:nvPr/>
          </p:nvSpPr>
          <p:spPr>
            <a:xfrm rot="6884582">
              <a:off x="7650843" y="437890"/>
              <a:ext cx="1045624" cy="1169928"/>
            </a:xfrm>
            <a:prstGeom prst="homePlate">
              <a:avLst>
                <a:gd name="adj" fmla="val 45285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 rot="1497933">
              <a:off x="7757795" y="532223"/>
              <a:ext cx="113018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 Изучение                        нового   материала</a:t>
              </a:r>
              <a:endParaRPr lang="ru-RU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4786314" y="2428868"/>
            <a:ext cx="3357586" cy="4071172"/>
            <a:chOff x="714348" y="1571612"/>
            <a:chExt cx="3357586" cy="4071172"/>
          </a:xfrm>
        </p:grpSpPr>
        <p:grpSp>
          <p:nvGrpSpPr>
            <p:cNvPr id="9" name="Группа 67"/>
            <p:cNvGrpSpPr/>
            <p:nvPr/>
          </p:nvGrpSpPr>
          <p:grpSpPr>
            <a:xfrm>
              <a:off x="2500298" y="2143116"/>
              <a:ext cx="1571636" cy="3499668"/>
              <a:chOff x="2500298" y="2143116"/>
              <a:chExt cx="1571636" cy="3499668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3428992" y="2143116"/>
                <a:ext cx="6429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нет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9" name="Shape 28"/>
              <p:cNvCxnSpPr>
                <a:stCxn id="18" idx="3"/>
              </p:cNvCxnSpPr>
              <p:nvPr/>
            </p:nvCxnSpPr>
            <p:spPr>
              <a:xfrm flipH="1">
                <a:off x="2500298" y="2606669"/>
                <a:ext cx="1071570" cy="3036115"/>
              </a:xfrm>
              <a:prstGeom prst="bentConnector4">
                <a:avLst>
                  <a:gd name="adj1" fmla="val -45714"/>
                  <a:gd name="adj2" fmla="val 86073"/>
                </a:avLst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Группа 66"/>
            <p:cNvGrpSpPr/>
            <p:nvPr/>
          </p:nvGrpSpPr>
          <p:grpSpPr>
            <a:xfrm>
              <a:off x="714348" y="1857364"/>
              <a:ext cx="3000396" cy="2859108"/>
              <a:chOff x="714348" y="1857364"/>
              <a:chExt cx="3000396" cy="2859108"/>
            </a:xfrm>
          </p:grpSpPr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 flipH="1" flipV="1">
                <a:off x="-713618" y="3285330"/>
                <a:ext cx="285752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 стрелкой 20"/>
              <p:cNvCxnSpPr/>
              <p:nvPr/>
            </p:nvCxnSpPr>
            <p:spPr>
              <a:xfrm>
                <a:off x="714348" y="1857364"/>
                <a:ext cx="178595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" name="Группа 65"/>
              <p:cNvGrpSpPr/>
              <p:nvPr/>
            </p:nvGrpSpPr>
            <p:grpSpPr>
              <a:xfrm>
                <a:off x="714348" y="3429000"/>
                <a:ext cx="3000396" cy="1287472"/>
                <a:chOff x="714348" y="3429000"/>
                <a:chExt cx="3000396" cy="1287472"/>
              </a:xfrm>
            </p:grpSpPr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 rot="5400000">
                  <a:off x="2214546" y="4429132"/>
                  <a:ext cx="57150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 rot="10800000">
                  <a:off x="714348" y="4714884"/>
                  <a:ext cx="17859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" name="Группа 64"/>
                <p:cNvGrpSpPr/>
                <p:nvPr/>
              </p:nvGrpSpPr>
              <p:grpSpPr>
                <a:xfrm>
                  <a:off x="1285852" y="3429000"/>
                  <a:ext cx="2428892" cy="714380"/>
                  <a:chOff x="1285852" y="3429000"/>
                  <a:chExt cx="2428892" cy="714380"/>
                </a:xfrm>
              </p:grpSpPr>
              <p:sp>
                <p:nvSpPr>
                  <p:cNvPr id="26" name="Прямоугольник 2"/>
                  <p:cNvSpPr/>
                  <p:nvPr/>
                </p:nvSpPr>
                <p:spPr>
                  <a:xfrm>
                    <a:off x="1285852" y="3429000"/>
                    <a:ext cx="2428892" cy="714380"/>
                  </a:xfrm>
                  <a:prstGeom prst="rect">
                    <a:avLst/>
                  </a:prstGeom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1428728" y="3571876"/>
                    <a:ext cx="200026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ru-RU" sz="2000" b="1" dirty="0" smtClean="0">
                        <a:latin typeface="Arial" pitchFamily="34" charset="0"/>
                        <a:cs typeface="Arial" pitchFamily="34" charset="0"/>
                      </a:rPr>
                      <a:t>тело цикла</a:t>
                    </a:r>
                    <a:endParaRPr lang="ru-RU" sz="2000" b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</p:grpSp>
        <p:grpSp>
          <p:nvGrpSpPr>
            <p:cNvPr id="11" name="Группа 69"/>
            <p:cNvGrpSpPr/>
            <p:nvPr/>
          </p:nvGrpSpPr>
          <p:grpSpPr>
            <a:xfrm>
              <a:off x="1428728" y="1571612"/>
              <a:ext cx="2143140" cy="1858182"/>
              <a:chOff x="1428728" y="1571612"/>
              <a:chExt cx="2143140" cy="185818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2571736" y="3000372"/>
                <a:ext cx="5000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да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3" name="Группа 68"/>
              <p:cNvGrpSpPr/>
              <p:nvPr/>
            </p:nvGrpSpPr>
            <p:grpSpPr>
              <a:xfrm>
                <a:off x="1428728" y="1571612"/>
                <a:ext cx="2143140" cy="1858182"/>
                <a:chOff x="1428728" y="1571612"/>
                <a:chExt cx="2143140" cy="1858182"/>
              </a:xfrm>
            </p:grpSpPr>
            <p:cxnSp>
              <p:nvCxnSpPr>
                <p:cNvPr id="14" name="Прямая со стрелкой 13"/>
                <p:cNvCxnSpPr>
                  <a:stCxn id="18" idx="2"/>
                </p:cNvCxnSpPr>
                <p:nvPr/>
              </p:nvCxnSpPr>
              <p:spPr>
                <a:xfrm rot="5400000">
                  <a:off x="2357025" y="3285727"/>
                  <a:ext cx="286546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" name="Группа 62"/>
                <p:cNvGrpSpPr/>
                <p:nvPr/>
              </p:nvGrpSpPr>
              <p:grpSpPr>
                <a:xfrm>
                  <a:off x="1428728" y="1571612"/>
                  <a:ext cx="2143140" cy="1570842"/>
                  <a:chOff x="1428728" y="1500968"/>
                  <a:chExt cx="2143140" cy="1570842"/>
                </a:xfrm>
              </p:grpSpPr>
              <p:grpSp>
                <p:nvGrpSpPr>
                  <p:cNvPr id="16" name="Группа 29"/>
                  <p:cNvGrpSpPr/>
                  <p:nvPr/>
                </p:nvGrpSpPr>
                <p:grpSpPr>
                  <a:xfrm>
                    <a:off x="1428728" y="1500968"/>
                    <a:ext cx="2143140" cy="1570842"/>
                    <a:chOff x="1428728" y="1500968"/>
                    <a:chExt cx="2143140" cy="1570842"/>
                  </a:xfrm>
                </p:grpSpPr>
                <p:sp>
                  <p:nvSpPr>
                    <p:cNvPr id="18" name="Ромб 17"/>
                    <p:cNvSpPr/>
                    <p:nvPr/>
                  </p:nvSpPr>
                  <p:spPr>
                    <a:xfrm>
                      <a:off x="1428728" y="2000240"/>
                      <a:ext cx="2143140" cy="1071570"/>
                    </a:xfrm>
                    <a:prstGeom prst="diamond">
                      <a:avLst/>
                    </a:prstGeom>
                  </p:spPr>
                  <p:style>
                    <a:lnRef idx="1">
                      <a:schemeClr val="accent3"/>
                    </a:lnRef>
                    <a:fillRef idx="2">
                      <a:schemeClr val="accent3"/>
                    </a:fillRef>
                    <a:effectRef idx="1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cxnSp>
                  <p:nvCxnSpPr>
                    <p:cNvPr id="19" name="Прямая со стрелкой 18"/>
                    <p:cNvCxnSpPr>
                      <a:endCxn id="18" idx="0"/>
                    </p:cNvCxnSpPr>
                    <p:nvPr/>
                  </p:nvCxnSpPr>
                  <p:spPr>
                    <a:xfrm rot="5400000">
                      <a:off x="2250265" y="1750207"/>
                      <a:ext cx="500066" cy="1588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7" name="Прямоугольник 16"/>
                  <p:cNvSpPr/>
                  <p:nvPr/>
                </p:nvSpPr>
                <p:spPr>
                  <a:xfrm>
                    <a:off x="1785918" y="2357430"/>
                    <a:ext cx="142876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ru-RU" sz="2000" b="1" dirty="0" smtClean="0">
                        <a:latin typeface="Arial" pitchFamily="34" charset="0"/>
                        <a:cs typeface="Arial" pitchFamily="34" charset="0"/>
                      </a:rPr>
                      <a:t>условие</a:t>
                    </a:r>
                    <a:endParaRPr lang="ru-RU" sz="2000" dirty="0"/>
                  </a:p>
                </p:txBody>
              </p: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2018</TotalTime>
  <Words>1045</Words>
  <Application>Microsoft Office PowerPoint</Application>
  <PresentationFormat>Экран (4:3)</PresentationFormat>
  <Paragraphs>260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 ЦИКЛЫ  </vt:lpstr>
      <vt:lpstr>Слайд 2</vt:lpstr>
      <vt:lpstr>Найти количество четных чисел в диапазоне от 20 до 100?</vt:lpstr>
      <vt:lpstr>Найти количество цифр в веденном n-значном  натуральном  числе. </vt:lpstr>
      <vt:lpstr>Найти количество цифр в веденном n-значном  натуральном  числе.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Индивидуальные задания для компьютерного практикума</vt:lpstr>
      <vt:lpstr>Домашнее задание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Ира</dc:creator>
  <cp:lastModifiedBy>Ира</cp:lastModifiedBy>
  <cp:revision>227</cp:revision>
  <dcterms:created xsi:type="dcterms:W3CDTF">2012-10-15T13:20:38Z</dcterms:created>
  <dcterms:modified xsi:type="dcterms:W3CDTF">2012-12-27T14:23:26Z</dcterms:modified>
</cp:coreProperties>
</file>