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5" r:id="rId3"/>
    <p:sldId id="266" r:id="rId4"/>
    <p:sldId id="267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B8B"/>
    <a:srgbClr val="FFE26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2.wmf"/><Relationship Id="rId7" Type="http://schemas.openxmlformats.org/officeDocument/2006/relationships/image" Target="../media/image23.wmf"/><Relationship Id="rId2" Type="http://schemas.openxmlformats.org/officeDocument/2006/relationships/image" Target="../media/image11.wmf"/><Relationship Id="rId1" Type="http://schemas.openxmlformats.org/officeDocument/2006/relationships/image" Target="../media/image21.wmf"/><Relationship Id="rId6" Type="http://schemas.openxmlformats.org/officeDocument/2006/relationships/image" Target="../media/image15.wmf"/><Relationship Id="rId5" Type="http://schemas.openxmlformats.org/officeDocument/2006/relationships/image" Target="../media/image22.wmf"/><Relationship Id="rId10" Type="http://schemas.openxmlformats.org/officeDocument/2006/relationships/image" Target="../media/image26.wmf"/><Relationship Id="rId4" Type="http://schemas.openxmlformats.org/officeDocument/2006/relationships/image" Target="../media/image13.wmf"/><Relationship Id="rId9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71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A83A1FE-335B-4A38-8D4D-37031491F2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BD4FA-254B-4CC9-8FDC-8B5A7108E9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B02A1E-9A8A-47AC-BA51-95C7148A83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232F6F-8E9E-4E36-AF0D-4EE3C57E50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CAC16B-CBB3-4D43-913E-6926026D28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B7C28-323F-40E7-A597-A65ECFFBCED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8957A-2828-4EA4-BCE2-FF45425318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FF381-8E2B-400E-9E30-AC2A42346E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83D7D-AD89-4F31-BA48-23A4B4EB92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56D7D-CABF-42D8-B641-445094E7BF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1F598-595C-4CC6-9C5D-27D376DC84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1A1F7A6-E8E0-449B-93D7-33DCD30E39D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8.bin"/><Relationship Id="rId3" Type="http://schemas.openxmlformats.org/officeDocument/2006/relationships/image" Target="../media/image20.png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oleObject" Target="../embeddings/oleObject28.bin"/><Relationship Id="rId3" Type="http://schemas.openxmlformats.org/officeDocument/2006/relationships/image" Target="../media/image20.png"/><Relationship Id="rId7" Type="http://schemas.openxmlformats.org/officeDocument/2006/relationships/oleObject" Target="../embeddings/oleObject22.bin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20.png"/><Relationship Id="rId7" Type="http://schemas.openxmlformats.org/officeDocument/2006/relationships/oleObject" Target="../embeddings/oleObject32.bin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1.bin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0.bin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2.png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Gf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3400" y="3962400"/>
            <a:ext cx="2590800" cy="2262188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30300" y="254000"/>
            <a:ext cx="7772400" cy="1422400"/>
          </a:xfrm>
        </p:spPr>
        <p:txBody>
          <a:bodyPr/>
          <a:lstStyle/>
          <a:p>
            <a:pPr algn="ctr"/>
            <a:r>
              <a:rPr lang="ru-RU" sz="4000" dirty="0" smtClean="0"/>
              <a:t>Решение неравенств второй степени с одной переменной</a:t>
            </a:r>
            <a:endParaRPr lang="ru-RU" sz="40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3886200"/>
            <a:ext cx="6400800" cy="1752600"/>
          </a:xfrm>
        </p:spPr>
        <p:txBody>
          <a:bodyPr/>
          <a:lstStyle/>
          <a:p>
            <a:r>
              <a:rPr lang="ru-RU" dirty="0"/>
              <a:t>Демонстрационный материал</a:t>
            </a:r>
          </a:p>
          <a:p>
            <a:endParaRPr lang="ru-RU" dirty="0"/>
          </a:p>
          <a:p>
            <a:r>
              <a:rPr lang="ru-RU" sz="2400" dirty="0"/>
              <a:t>9 класс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75314" y="6488668"/>
            <a:ext cx="5268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Преподаватель: Колозян Элина Шаваршевна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2409825" y="5443538"/>
            <a:ext cx="1987550" cy="231775"/>
          </a:xfrm>
          <a:prstGeom prst="parallelogram">
            <a:avLst>
              <a:gd name="adj" fmla="val 214384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Решите неравенство: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811213" y="2514600"/>
          <a:ext cx="2781300" cy="746125"/>
        </p:xfrm>
        <a:graphic>
          <a:graphicData uri="http://schemas.openxmlformats.org/presentationml/2006/ole">
            <p:oleObj spid="_x0000_s26626" name="Equation" r:id="rId3" imgW="787320" imgH="203040" progId="">
              <p:embed/>
            </p:oleObj>
          </a:graphicData>
        </a:graphic>
      </p:graphicFrame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824163" y="5040313"/>
            <a:ext cx="4333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  <a:latin typeface="Verdana" pitchFamily="34" charset="0"/>
              </a:rPr>
              <a:t>?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438650" y="1749425"/>
            <a:ext cx="3498850" cy="3505200"/>
            <a:chOff x="2448" y="1248"/>
            <a:chExt cx="2204" cy="2208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448" y="1248"/>
              <a:ext cx="2160" cy="2208"/>
              <a:chOff x="3312" y="1248"/>
              <a:chExt cx="2160" cy="2208"/>
            </a:xfrm>
          </p:grpSpPr>
          <p:sp>
            <p:nvSpPr>
              <p:cNvPr id="11272" name="Line 8"/>
              <p:cNvSpPr>
                <a:spLocks noChangeShapeType="1"/>
              </p:cNvSpPr>
              <p:nvPr/>
            </p:nvSpPr>
            <p:spPr bwMode="auto">
              <a:xfrm flipV="1">
                <a:off x="4176" y="1248"/>
                <a:ext cx="0" cy="220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3" name="Line 9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216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74" name="Text Box 10"/>
            <p:cNvSpPr txBox="1">
              <a:spLocks noChangeArrowheads="1"/>
            </p:cNvSpPr>
            <p:nvPr/>
          </p:nvSpPr>
          <p:spPr bwMode="auto">
            <a:xfrm>
              <a:off x="3120" y="259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11275" name="Text Box 11"/>
            <p:cNvSpPr txBox="1">
              <a:spLocks noChangeArrowheads="1"/>
            </p:cNvSpPr>
            <p:nvPr/>
          </p:nvSpPr>
          <p:spPr bwMode="auto">
            <a:xfrm>
              <a:off x="3120" y="124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у</a:t>
              </a: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4464" y="2592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4987925" y="38909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-3</a:t>
            </a:r>
          </a:p>
        </p:txBody>
      </p:sp>
      <p:sp>
        <p:nvSpPr>
          <p:cNvPr id="11279" name="Freeform 15"/>
          <p:cNvSpPr>
            <a:spLocks/>
          </p:cNvSpPr>
          <p:nvPr/>
        </p:nvSpPr>
        <p:spPr bwMode="auto">
          <a:xfrm flipV="1">
            <a:off x="5127625" y="3459163"/>
            <a:ext cx="908050" cy="1657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3" y="1359"/>
              </a:cxn>
              <a:cxn ang="0">
                <a:pos x="907" y="1812"/>
              </a:cxn>
              <a:cxn ang="0">
                <a:pos x="1360" y="1359"/>
              </a:cxn>
              <a:cxn ang="0">
                <a:pos x="1813" y="0"/>
              </a:cxn>
            </a:cxnLst>
            <a:rect l="0" t="0" r="r" b="b"/>
            <a:pathLst>
              <a:path w="1813" h="1812">
                <a:moveTo>
                  <a:pt x="0" y="0"/>
                </a:moveTo>
                <a:cubicBezTo>
                  <a:pt x="151" y="528"/>
                  <a:pt x="302" y="1057"/>
                  <a:pt x="453" y="1359"/>
                </a:cubicBezTo>
                <a:cubicBezTo>
                  <a:pt x="604" y="1661"/>
                  <a:pt x="756" y="1812"/>
                  <a:pt x="907" y="1812"/>
                </a:cubicBezTo>
                <a:cubicBezTo>
                  <a:pt x="1058" y="1812"/>
                  <a:pt x="1209" y="1661"/>
                  <a:pt x="1360" y="1359"/>
                </a:cubicBezTo>
                <a:cubicBezTo>
                  <a:pt x="1511" y="1057"/>
                  <a:pt x="1662" y="528"/>
                  <a:pt x="1813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328613" y="5194300"/>
            <a:ext cx="2457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/>
              <a:t>Правильный ответ:</a:t>
            </a:r>
          </a:p>
        </p:txBody>
      </p:sp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998788" y="5072063"/>
          <a:ext cx="908050" cy="554037"/>
        </p:xfrm>
        <a:graphic>
          <a:graphicData uri="http://schemas.openxmlformats.org/presentationml/2006/ole">
            <p:oleObj spid="_x0000_s26627" name="Equation" r:id="rId4" imgW="431640" imgH="253800" progId="">
              <p:embed/>
            </p:oleObj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6019800" y="4570413"/>
          <a:ext cx="1365250" cy="404812"/>
        </p:xfrm>
        <a:graphic>
          <a:graphicData uri="http://schemas.openxmlformats.org/presentationml/2006/ole">
            <p:oleObj spid="_x0000_s26628" name="Equation" r:id="rId5" imgW="799920" imgH="228600" progId="">
              <p:embed/>
            </p:oleObj>
          </a:graphicData>
        </a:graphic>
      </p:graphicFrame>
      <p:sp>
        <p:nvSpPr>
          <p:cNvPr id="18" name="Rectangle 26" descr="Темный диагональный 2"/>
          <p:cNvSpPr>
            <a:spLocks noChangeArrowheads="1"/>
          </p:cNvSpPr>
          <p:nvPr/>
        </p:nvSpPr>
        <p:spPr bwMode="auto">
          <a:xfrm>
            <a:off x="5388429" y="3733800"/>
            <a:ext cx="381000" cy="16328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9" grpId="0"/>
      <p:bldP spid="11269" grpId="1"/>
      <p:bldP spid="11277" grpId="0"/>
      <p:bldP spid="11279" grpId="0" animBg="1"/>
      <p:bldP spid="11280" grpId="0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2409825" y="5443538"/>
            <a:ext cx="2117725" cy="173037"/>
          </a:xfrm>
          <a:prstGeom prst="parallelogram">
            <a:avLst>
              <a:gd name="adj" fmla="val 305964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Решите неравенство: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722313" y="2514600"/>
          <a:ext cx="2960687" cy="746125"/>
        </p:xfrm>
        <a:graphic>
          <a:graphicData uri="http://schemas.openxmlformats.org/presentationml/2006/ole">
            <p:oleObj spid="_x0000_s27650" name="Equation" r:id="rId3" imgW="838080" imgH="203040" progId="">
              <p:embed/>
            </p:oleObj>
          </a:graphicData>
        </a:graphic>
      </p:graphicFrame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824163" y="5040313"/>
            <a:ext cx="4333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  <a:latin typeface="Verdana" pitchFamily="34" charset="0"/>
              </a:rPr>
              <a:t>?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699000" y="1720850"/>
            <a:ext cx="3498850" cy="3794125"/>
            <a:chOff x="2448" y="1248"/>
            <a:chExt cx="2204" cy="2208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448" y="1248"/>
              <a:ext cx="2160" cy="2208"/>
              <a:chOff x="3312" y="1248"/>
              <a:chExt cx="2160" cy="2208"/>
            </a:xfrm>
          </p:grpSpPr>
          <p:sp>
            <p:nvSpPr>
              <p:cNvPr id="12296" name="Line 8"/>
              <p:cNvSpPr>
                <a:spLocks noChangeShapeType="1"/>
              </p:cNvSpPr>
              <p:nvPr/>
            </p:nvSpPr>
            <p:spPr bwMode="auto">
              <a:xfrm flipV="1">
                <a:off x="4176" y="1248"/>
                <a:ext cx="0" cy="220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297" name="Line 9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216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3120" y="2592"/>
              <a:ext cx="19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3120" y="1248"/>
              <a:ext cx="18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у</a:t>
              </a:r>
            </a:p>
          </p:txBody>
        </p:sp>
        <p:sp>
          <p:nvSpPr>
            <p:cNvPr id="12300" name="Text Box 12"/>
            <p:cNvSpPr txBox="1">
              <a:spLocks noChangeArrowheads="1"/>
            </p:cNvSpPr>
            <p:nvPr/>
          </p:nvSpPr>
          <p:spPr bwMode="auto">
            <a:xfrm>
              <a:off x="4464" y="2592"/>
              <a:ext cx="188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6611938" y="40068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5413375" y="39957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-2</a:t>
            </a:r>
          </a:p>
        </p:txBody>
      </p:sp>
      <p:sp>
        <p:nvSpPr>
          <p:cNvPr id="12303" name="Freeform 15"/>
          <p:cNvSpPr>
            <a:spLocks/>
          </p:cNvSpPr>
          <p:nvPr/>
        </p:nvSpPr>
        <p:spPr bwMode="auto">
          <a:xfrm>
            <a:off x="5575300" y="2457450"/>
            <a:ext cx="1255713" cy="3089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3" y="1359"/>
              </a:cxn>
              <a:cxn ang="0">
                <a:pos x="907" y="1812"/>
              </a:cxn>
              <a:cxn ang="0">
                <a:pos x="1360" y="1359"/>
              </a:cxn>
              <a:cxn ang="0">
                <a:pos x="1813" y="0"/>
              </a:cxn>
            </a:cxnLst>
            <a:rect l="0" t="0" r="r" b="b"/>
            <a:pathLst>
              <a:path w="1813" h="1812">
                <a:moveTo>
                  <a:pt x="0" y="0"/>
                </a:moveTo>
                <a:cubicBezTo>
                  <a:pt x="151" y="528"/>
                  <a:pt x="302" y="1057"/>
                  <a:pt x="453" y="1359"/>
                </a:cubicBezTo>
                <a:cubicBezTo>
                  <a:pt x="604" y="1661"/>
                  <a:pt x="756" y="1812"/>
                  <a:pt x="907" y="1812"/>
                </a:cubicBezTo>
                <a:cubicBezTo>
                  <a:pt x="1058" y="1812"/>
                  <a:pt x="1209" y="1661"/>
                  <a:pt x="1360" y="1359"/>
                </a:cubicBezTo>
                <a:cubicBezTo>
                  <a:pt x="1511" y="1057"/>
                  <a:pt x="1662" y="528"/>
                  <a:pt x="1813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28613" y="5194300"/>
            <a:ext cx="2457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/>
              <a:t>Правильный ответ:</a:t>
            </a:r>
          </a:p>
        </p:txBody>
      </p:sp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2843213" y="5114925"/>
          <a:ext cx="987425" cy="554038"/>
        </p:xfrm>
        <a:graphic>
          <a:graphicData uri="http://schemas.openxmlformats.org/presentationml/2006/ole">
            <p:oleObj spid="_x0000_s27651" name="Equation" r:id="rId4" imgW="469800" imgH="253800" progId="">
              <p:embed/>
            </p:oleObj>
          </a:graphicData>
        </a:graphic>
      </p:graphicFrame>
      <p:graphicFrame>
        <p:nvGraphicFramePr>
          <p:cNvPr id="12306" name="Object 18"/>
          <p:cNvGraphicFramePr>
            <a:graphicFrameLocks noChangeAspect="1"/>
          </p:cNvGraphicFramePr>
          <p:nvPr/>
        </p:nvGraphicFramePr>
        <p:xfrm>
          <a:off x="6831013" y="2741613"/>
          <a:ext cx="1452562" cy="404812"/>
        </p:xfrm>
        <a:graphic>
          <a:graphicData uri="http://schemas.openxmlformats.org/presentationml/2006/ole">
            <p:oleObj spid="_x0000_s27652" name="Equation" r:id="rId5" imgW="850680" imgH="228600" progId="">
              <p:embed/>
            </p:oleObj>
          </a:graphicData>
        </a:graphic>
      </p:graphicFrame>
      <p:sp>
        <p:nvSpPr>
          <p:cNvPr id="19" name="Rectangle 26" descr="Темный диагональный 2"/>
          <p:cNvSpPr>
            <a:spLocks noChangeArrowheads="1"/>
          </p:cNvSpPr>
          <p:nvPr/>
        </p:nvSpPr>
        <p:spPr bwMode="auto">
          <a:xfrm>
            <a:off x="5775553" y="3856718"/>
            <a:ext cx="864733" cy="16011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3" grpId="0"/>
      <p:bldP spid="12293" grpId="1"/>
      <p:bldP spid="12301" grpId="0"/>
      <p:bldP spid="12302" grpId="0"/>
      <p:bldP spid="12303" grpId="0" animBg="1"/>
      <p:bldP spid="12304" grpId="0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п.8</a:t>
            </a:r>
          </a:p>
          <a:p>
            <a:r>
              <a:rPr lang="ru-RU" dirty="0" smtClean="0"/>
              <a:t>№116(</a:t>
            </a:r>
            <a:r>
              <a:rPr lang="ru-RU" dirty="0" err="1" smtClean="0"/>
              <a:t>а,б,в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800" dirty="0" smtClean="0">
                <a:solidFill>
                  <a:schemeClr val="tx2"/>
                </a:solidFill>
              </a:rPr>
              <a:t>Спасибо за урок!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035300" y="3186113"/>
            <a:ext cx="5895975" cy="2865437"/>
          </a:xfrm>
          <a:prstGeom prst="rect">
            <a:avLst/>
          </a:prstGeom>
          <a:solidFill>
            <a:srgbClr val="FFF3C1">
              <a:alpha val="46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035300" y="365125"/>
            <a:ext cx="5895975" cy="2865438"/>
          </a:xfrm>
          <a:prstGeom prst="rect">
            <a:avLst/>
          </a:prstGeom>
          <a:solidFill>
            <a:srgbClr val="FFE5E6">
              <a:alpha val="46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10800000">
            <a:off x="5434013" y="3257550"/>
            <a:ext cx="2357437" cy="84138"/>
            <a:chOff x="2668" y="1936"/>
            <a:chExt cx="688" cy="44"/>
          </a:xfrm>
        </p:grpSpPr>
        <p:sp>
          <p:nvSpPr>
            <p:cNvPr id="24581" name="Line 5"/>
            <p:cNvSpPr>
              <a:spLocks noChangeShapeType="1"/>
            </p:cNvSpPr>
            <p:nvPr/>
          </p:nvSpPr>
          <p:spPr bwMode="auto">
            <a:xfrm>
              <a:off x="2668" y="1980"/>
              <a:ext cx="688" cy="0"/>
            </a:xfrm>
            <a:prstGeom prst="line">
              <a:avLst/>
            </a:prstGeom>
            <a:noFill/>
            <a:ln w="762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endParaRPr lang="ru-RU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2680" y="1936"/>
              <a:ext cx="660" cy="4"/>
            </a:xfrm>
            <a:prstGeom prst="line">
              <a:avLst/>
            </a:prstGeom>
            <a:noFill/>
            <a:ln w="76200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endParaRPr lang="ru-RU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 rot="10800000">
            <a:off x="7753350" y="3081338"/>
            <a:ext cx="1163638" cy="73025"/>
            <a:chOff x="1895" y="2042"/>
            <a:chExt cx="733" cy="46"/>
          </a:xfrm>
        </p:grpSpPr>
        <p:sp>
          <p:nvSpPr>
            <p:cNvPr id="24584" name="Line 8"/>
            <p:cNvSpPr>
              <a:spLocks noChangeShapeType="1"/>
            </p:cNvSpPr>
            <p:nvPr/>
          </p:nvSpPr>
          <p:spPr bwMode="auto">
            <a:xfrm flipV="1">
              <a:off x="1899" y="2042"/>
              <a:ext cx="729" cy="4"/>
            </a:xfrm>
            <a:prstGeom prst="line">
              <a:avLst/>
            </a:prstGeom>
            <a:noFill/>
            <a:ln w="76200">
              <a:pattFill prst="ltUpDiag">
                <a:fgClr>
                  <a:srgbClr val="FF33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85" name="Line 9"/>
            <p:cNvSpPr>
              <a:spLocks noChangeShapeType="1"/>
            </p:cNvSpPr>
            <p:nvPr/>
          </p:nvSpPr>
          <p:spPr bwMode="auto">
            <a:xfrm>
              <a:off x="1895" y="2084"/>
              <a:ext cx="701" cy="4"/>
            </a:xfrm>
            <a:prstGeom prst="line">
              <a:avLst/>
            </a:prstGeom>
            <a:noFill/>
            <a:ln w="76200">
              <a:pattFill prst="ltUpDiag">
                <a:fgClr>
                  <a:srgbClr val="FF33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 rot="10800000">
            <a:off x="3025775" y="3092450"/>
            <a:ext cx="2373313" cy="69850"/>
            <a:chOff x="3403" y="2038"/>
            <a:chExt cx="2221" cy="44"/>
          </a:xfrm>
        </p:grpSpPr>
        <p:sp>
          <p:nvSpPr>
            <p:cNvPr id="24587" name="Line 11"/>
            <p:cNvSpPr>
              <a:spLocks noChangeShapeType="1"/>
            </p:cNvSpPr>
            <p:nvPr/>
          </p:nvSpPr>
          <p:spPr bwMode="auto">
            <a:xfrm>
              <a:off x="3403" y="2038"/>
              <a:ext cx="2221" cy="8"/>
            </a:xfrm>
            <a:prstGeom prst="line">
              <a:avLst/>
            </a:prstGeom>
            <a:noFill/>
            <a:ln w="76200">
              <a:pattFill prst="ltUpDiag">
                <a:fgClr>
                  <a:srgbClr val="FF33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88" name="Line 12"/>
            <p:cNvSpPr>
              <a:spLocks noChangeShapeType="1"/>
            </p:cNvSpPr>
            <p:nvPr/>
          </p:nvSpPr>
          <p:spPr bwMode="auto">
            <a:xfrm>
              <a:off x="3423" y="2078"/>
              <a:ext cx="2201" cy="4"/>
            </a:xfrm>
            <a:prstGeom prst="line">
              <a:avLst/>
            </a:prstGeom>
            <a:noFill/>
            <a:ln w="76200">
              <a:pattFill prst="ltUpDiag">
                <a:fgClr>
                  <a:srgbClr val="FF33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404813" y="4100514"/>
            <a:ext cx="23246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Квадратичная </a:t>
            </a:r>
          </a:p>
          <a:p>
            <a:r>
              <a:rPr lang="ru-RU" sz="2000" dirty="0">
                <a:solidFill>
                  <a:schemeClr val="tx2"/>
                </a:solidFill>
              </a:rPr>
              <a:t>функция </a:t>
            </a:r>
          </a:p>
          <a:p>
            <a:r>
              <a:rPr lang="ru-RU" sz="2000" dirty="0">
                <a:solidFill>
                  <a:schemeClr val="tx2"/>
                </a:solidFill>
              </a:rPr>
              <a:t>отрицательна </a:t>
            </a:r>
            <a:r>
              <a:rPr lang="ru-RU" sz="2000" dirty="0" smtClean="0">
                <a:solidFill>
                  <a:schemeClr val="tx2"/>
                </a:solidFill>
              </a:rPr>
              <a:t>при</a:t>
            </a:r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3032125" y="352425"/>
            <a:ext cx="5922963" cy="5715000"/>
            <a:chOff x="2736" y="1152"/>
            <a:chExt cx="2880" cy="2880"/>
          </a:xfrm>
        </p:grpSpPr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7" name="Group 16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8" name="Group 17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2459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595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" name="Group 20"/>
                <p:cNvGrpSpPr>
                  <a:grpSpLocks/>
                </p:cNvGrpSpPr>
                <p:nvPr/>
              </p:nvGrpSpPr>
              <p:grpSpPr bwMode="auto">
                <a:xfrm>
                  <a:off x="331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24597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598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599" name="Line 23"/>
                <p:cNvSpPr>
                  <a:spLocks noChangeShapeType="1"/>
                </p:cNvSpPr>
                <p:nvPr/>
              </p:nvSpPr>
              <p:spPr bwMode="auto">
                <a:xfrm>
                  <a:off x="3888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00" name="Line 24"/>
                <p:cNvSpPr>
                  <a:spLocks noChangeShapeType="1"/>
                </p:cNvSpPr>
                <p:nvPr/>
              </p:nvSpPr>
              <p:spPr bwMode="auto">
                <a:xfrm>
                  <a:off x="4464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" name="Group 25"/>
                <p:cNvGrpSpPr>
                  <a:grpSpLocks/>
                </p:cNvGrpSpPr>
                <p:nvPr/>
              </p:nvGrpSpPr>
              <p:grpSpPr bwMode="auto">
                <a:xfrm>
                  <a:off x="475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24602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03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" name="Group 28"/>
                <p:cNvGrpSpPr>
                  <a:grpSpLocks/>
                </p:cNvGrpSpPr>
                <p:nvPr/>
              </p:nvGrpSpPr>
              <p:grpSpPr bwMode="auto">
                <a:xfrm>
                  <a:off x="5328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24605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06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13" name="Group 32"/>
                <p:cNvGrpSpPr>
                  <a:grpSpLocks/>
                </p:cNvGrpSpPr>
                <p:nvPr/>
              </p:nvGrpSpPr>
              <p:grpSpPr bwMode="auto">
                <a:xfrm>
                  <a:off x="2736" y="2016"/>
                  <a:ext cx="2880" cy="288"/>
                  <a:chOff x="2736" y="2016"/>
                  <a:chExt cx="2880" cy="288"/>
                </a:xfrm>
              </p:grpSpPr>
              <p:sp>
                <p:nvSpPr>
                  <p:cNvPr id="24609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10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4" name="Group 35"/>
                <p:cNvGrpSpPr>
                  <a:grpSpLocks/>
                </p:cNvGrpSpPr>
                <p:nvPr/>
              </p:nvGrpSpPr>
              <p:grpSpPr bwMode="auto">
                <a:xfrm>
                  <a:off x="2736" y="1440"/>
                  <a:ext cx="2880" cy="288"/>
                  <a:chOff x="2736" y="2016"/>
                  <a:chExt cx="2880" cy="288"/>
                </a:xfrm>
              </p:grpSpPr>
              <p:sp>
                <p:nvSpPr>
                  <p:cNvPr id="24612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13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5" name="Group 38"/>
                <p:cNvGrpSpPr>
                  <a:grpSpLocks/>
                </p:cNvGrpSpPr>
                <p:nvPr/>
              </p:nvGrpSpPr>
              <p:grpSpPr bwMode="auto">
                <a:xfrm>
                  <a:off x="2736" y="2880"/>
                  <a:ext cx="2880" cy="288"/>
                  <a:chOff x="2736" y="2016"/>
                  <a:chExt cx="2880" cy="288"/>
                </a:xfrm>
              </p:grpSpPr>
              <p:sp>
                <p:nvSpPr>
                  <p:cNvPr id="24615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16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617" name="Line 41"/>
                <p:cNvSpPr>
                  <a:spLocks noChangeShapeType="1"/>
                </p:cNvSpPr>
                <p:nvPr/>
              </p:nvSpPr>
              <p:spPr bwMode="auto">
                <a:xfrm>
                  <a:off x="2736" y="374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18" name="Line 42"/>
                <p:cNvSpPr>
                  <a:spLocks noChangeShapeType="1"/>
                </p:cNvSpPr>
                <p:nvPr/>
              </p:nvSpPr>
              <p:spPr bwMode="auto">
                <a:xfrm>
                  <a:off x="2736" y="345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19" name="Line 43"/>
                <p:cNvSpPr>
                  <a:spLocks noChangeShapeType="1"/>
                </p:cNvSpPr>
                <p:nvPr/>
              </p:nvSpPr>
              <p:spPr bwMode="auto">
                <a:xfrm>
                  <a:off x="2736" y="403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20" name="Line 44"/>
                <p:cNvSpPr>
                  <a:spLocks noChangeShapeType="1"/>
                </p:cNvSpPr>
                <p:nvPr/>
              </p:nvSpPr>
              <p:spPr bwMode="auto">
                <a:xfrm>
                  <a:off x="2736" y="115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6" name="Group 45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sp>
              <p:nvSpPr>
                <p:cNvPr id="24623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24" name="Line 48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4625" name="Text Box 49"/>
              <p:cNvSpPr txBox="1">
                <a:spLocks noChangeArrowheads="1"/>
              </p:cNvSpPr>
              <p:nvPr/>
            </p:nvSpPr>
            <p:spPr bwMode="auto">
              <a:xfrm>
                <a:off x="3984" y="1200"/>
                <a:ext cx="154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у</a:t>
                </a:r>
                <a:endParaRPr lang="ru-RU"/>
              </a:p>
            </p:txBody>
          </p:sp>
          <p:sp>
            <p:nvSpPr>
              <p:cNvPr id="24626" name="Text Box 50"/>
              <p:cNvSpPr txBox="1">
                <a:spLocks noChangeArrowheads="1"/>
              </p:cNvSpPr>
              <p:nvPr/>
            </p:nvSpPr>
            <p:spPr bwMode="auto">
              <a:xfrm>
                <a:off x="5424" y="2592"/>
                <a:ext cx="156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х</a:t>
                </a:r>
                <a:endParaRPr lang="ru-RU"/>
              </a:p>
            </p:txBody>
          </p:sp>
          <p:sp>
            <p:nvSpPr>
              <p:cNvPr id="24627" name="Text Box 51"/>
              <p:cNvSpPr txBox="1">
                <a:spLocks noChangeArrowheads="1"/>
              </p:cNvSpPr>
              <p:nvPr/>
            </p:nvSpPr>
            <p:spPr bwMode="auto">
              <a:xfrm>
                <a:off x="4022" y="2564"/>
                <a:ext cx="161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0</a:t>
                </a:r>
                <a:endParaRPr lang="ru-RU"/>
              </a:p>
            </p:txBody>
          </p:sp>
          <p:sp>
            <p:nvSpPr>
              <p:cNvPr id="24628" name="Text Box 52"/>
              <p:cNvSpPr txBox="1">
                <a:spLocks noChangeArrowheads="1"/>
              </p:cNvSpPr>
              <p:nvPr/>
            </p:nvSpPr>
            <p:spPr bwMode="auto">
              <a:xfrm>
                <a:off x="4413" y="2571"/>
                <a:ext cx="161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  <a:endParaRPr lang="ru-RU"/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/>
            </p:nvSpPr>
            <p:spPr bwMode="auto">
              <a:xfrm>
                <a:off x="4010" y="2196"/>
                <a:ext cx="160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  <a:endParaRPr lang="ru-RU"/>
              </a:p>
            </p:txBody>
          </p:sp>
          <p:sp>
            <p:nvSpPr>
              <p:cNvPr id="24630" name="Text Box 54"/>
              <p:cNvSpPr txBox="1">
                <a:spLocks noChangeArrowheads="1"/>
              </p:cNvSpPr>
              <p:nvPr/>
            </p:nvSpPr>
            <p:spPr bwMode="auto">
              <a:xfrm>
                <a:off x="5006" y="1769"/>
                <a:ext cx="90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/>
              </a:p>
            </p:txBody>
          </p:sp>
        </p:grpSp>
      </p:grpSp>
      <p:sp>
        <p:nvSpPr>
          <p:cNvPr id="24631" name="Text Box 55"/>
          <p:cNvSpPr txBox="1">
            <a:spLocks noChangeArrowheads="1"/>
          </p:cNvSpPr>
          <p:nvPr/>
        </p:nvSpPr>
        <p:spPr bwMode="auto">
          <a:xfrm>
            <a:off x="385763" y="2452688"/>
            <a:ext cx="239681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Квадратичная </a:t>
            </a:r>
          </a:p>
          <a:p>
            <a:r>
              <a:rPr lang="ru-RU" sz="2000" dirty="0">
                <a:solidFill>
                  <a:schemeClr val="tx2"/>
                </a:solidFill>
              </a:rPr>
              <a:t>функция </a:t>
            </a:r>
          </a:p>
          <a:p>
            <a:r>
              <a:rPr lang="ru-RU" sz="2000" dirty="0">
                <a:solidFill>
                  <a:schemeClr val="tx2"/>
                </a:solidFill>
              </a:rPr>
              <a:t>положительна </a:t>
            </a:r>
            <a:r>
              <a:rPr lang="ru-RU" sz="2000" dirty="0" smtClean="0">
                <a:solidFill>
                  <a:schemeClr val="tx2"/>
                </a:solidFill>
              </a:rPr>
              <a:t>при</a:t>
            </a:r>
            <a:endParaRPr lang="ru-RU" sz="2000" dirty="0">
              <a:solidFill>
                <a:schemeClr val="tx2"/>
              </a:solidFill>
            </a:endParaRPr>
          </a:p>
        </p:txBody>
      </p:sp>
      <p:grpSp>
        <p:nvGrpSpPr>
          <p:cNvPr id="18" name="Group 57"/>
          <p:cNvGrpSpPr>
            <a:grpSpLocks/>
          </p:cNvGrpSpPr>
          <p:nvPr/>
        </p:nvGrpSpPr>
        <p:grpSpPr bwMode="auto">
          <a:xfrm flipV="1">
            <a:off x="4851400" y="338138"/>
            <a:ext cx="3509963" cy="5153025"/>
            <a:chOff x="2248" y="1779"/>
            <a:chExt cx="1799" cy="2178"/>
          </a:xfrm>
        </p:grpSpPr>
        <p:sp>
          <p:nvSpPr>
            <p:cNvPr id="24634" name="Freeform 58"/>
            <p:cNvSpPr>
              <a:spLocks/>
            </p:cNvSpPr>
            <p:nvPr/>
          </p:nvSpPr>
          <p:spPr bwMode="auto">
            <a:xfrm flipV="1">
              <a:off x="2395" y="1779"/>
              <a:ext cx="1488" cy="14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6" y="1092"/>
                </a:cxn>
                <a:cxn ang="0">
                  <a:pos x="744" y="1452"/>
                </a:cxn>
                <a:cxn ang="0">
                  <a:pos x="1116" y="1092"/>
                </a:cxn>
                <a:cxn ang="0">
                  <a:pos x="1488" y="12"/>
                </a:cxn>
              </a:cxnLst>
              <a:rect l="0" t="0" r="r" b="b"/>
              <a:pathLst>
                <a:path w="1488" h="1452">
                  <a:moveTo>
                    <a:pt x="0" y="0"/>
                  </a:moveTo>
                  <a:cubicBezTo>
                    <a:pt x="121" y="425"/>
                    <a:pt x="242" y="850"/>
                    <a:pt x="366" y="1092"/>
                  </a:cubicBezTo>
                  <a:cubicBezTo>
                    <a:pt x="490" y="1334"/>
                    <a:pt x="619" y="1452"/>
                    <a:pt x="744" y="1452"/>
                  </a:cubicBezTo>
                  <a:cubicBezTo>
                    <a:pt x="869" y="1452"/>
                    <a:pt x="992" y="1332"/>
                    <a:pt x="1116" y="1092"/>
                  </a:cubicBezTo>
                  <a:cubicBezTo>
                    <a:pt x="1240" y="852"/>
                    <a:pt x="1364" y="432"/>
                    <a:pt x="1488" y="12"/>
                  </a:cubicBez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35" name="Freeform 59"/>
            <p:cNvSpPr>
              <a:spLocks/>
            </p:cNvSpPr>
            <p:nvPr/>
          </p:nvSpPr>
          <p:spPr bwMode="auto">
            <a:xfrm flipV="1">
              <a:off x="3867" y="3163"/>
              <a:ext cx="180" cy="792"/>
            </a:xfrm>
            <a:custGeom>
              <a:avLst/>
              <a:gdLst/>
              <a:ahLst/>
              <a:cxnLst>
                <a:cxn ang="0">
                  <a:pos x="0" y="1795"/>
                </a:cxn>
                <a:cxn ang="0">
                  <a:pos x="87" y="1430"/>
                </a:cxn>
                <a:cxn ang="0">
                  <a:pos x="163" y="1065"/>
                </a:cxn>
                <a:cxn ang="0">
                  <a:pos x="375" y="0"/>
                </a:cxn>
              </a:cxnLst>
              <a:rect l="0" t="0" r="r" b="b"/>
              <a:pathLst>
                <a:path w="375" h="1795">
                  <a:moveTo>
                    <a:pt x="0" y="1795"/>
                  </a:moveTo>
                  <a:cubicBezTo>
                    <a:pt x="30" y="1673"/>
                    <a:pt x="60" y="1552"/>
                    <a:pt x="87" y="1430"/>
                  </a:cubicBezTo>
                  <a:cubicBezTo>
                    <a:pt x="114" y="1308"/>
                    <a:pt x="115" y="1303"/>
                    <a:pt x="163" y="1065"/>
                  </a:cubicBezTo>
                  <a:cubicBezTo>
                    <a:pt x="211" y="827"/>
                    <a:pt x="293" y="413"/>
                    <a:pt x="375" y="0"/>
                  </a:cubicBez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36" name="Freeform 60"/>
            <p:cNvSpPr>
              <a:spLocks/>
            </p:cNvSpPr>
            <p:nvPr/>
          </p:nvSpPr>
          <p:spPr bwMode="auto">
            <a:xfrm flipH="1" flipV="1">
              <a:off x="2248" y="3222"/>
              <a:ext cx="141" cy="735"/>
            </a:xfrm>
            <a:custGeom>
              <a:avLst/>
              <a:gdLst/>
              <a:ahLst/>
              <a:cxnLst>
                <a:cxn ang="0">
                  <a:pos x="0" y="1795"/>
                </a:cxn>
                <a:cxn ang="0">
                  <a:pos x="87" y="1430"/>
                </a:cxn>
                <a:cxn ang="0">
                  <a:pos x="163" y="1065"/>
                </a:cxn>
                <a:cxn ang="0">
                  <a:pos x="375" y="0"/>
                </a:cxn>
              </a:cxnLst>
              <a:rect l="0" t="0" r="r" b="b"/>
              <a:pathLst>
                <a:path w="375" h="1795">
                  <a:moveTo>
                    <a:pt x="0" y="1795"/>
                  </a:moveTo>
                  <a:cubicBezTo>
                    <a:pt x="30" y="1673"/>
                    <a:pt x="60" y="1552"/>
                    <a:pt x="87" y="1430"/>
                  </a:cubicBezTo>
                  <a:cubicBezTo>
                    <a:pt x="114" y="1308"/>
                    <a:pt x="115" y="1303"/>
                    <a:pt x="163" y="1065"/>
                  </a:cubicBezTo>
                  <a:cubicBezTo>
                    <a:pt x="211" y="827"/>
                    <a:pt x="293" y="413"/>
                    <a:pt x="375" y="0"/>
                  </a:cubicBez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637" name="Line 61"/>
          <p:cNvSpPr>
            <a:spLocks noChangeShapeType="1"/>
          </p:cNvSpPr>
          <p:nvPr/>
        </p:nvSpPr>
        <p:spPr bwMode="auto">
          <a:xfrm flipV="1">
            <a:off x="6444343" y="4039596"/>
            <a:ext cx="446314" cy="4571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9" name="Group 62"/>
          <p:cNvGrpSpPr>
            <a:grpSpLocks/>
          </p:cNvGrpSpPr>
          <p:nvPr/>
        </p:nvGrpSpPr>
        <p:grpSpPr bwMode="auto">
          <a:xfrm>
            <a:off x="4367213" y="2673350"/>
            <a:ext cx="165100" cy="171450"/>
            <a:chOff x="2964" y="1760"/>
            <a:chExt cx="104" cy="108"/>
          </a:xfrm>
        </p:grpSpPr>
        <p:sp>
          <p:nvSpPr>
            <p:cNvPr id="24639" name="Line 63"/>
            <p:cNvSpPr>
              <a:spLocks noChangeShapeType="1"/>
            </p:cNvSpPr>
            <p:nvPr/>
          </p:nvSpPr>
          <p:spPr bwMode="auto">
            <a:xfrm>
              <a:off x="2964" y="1812"/>
              <a:ext cx="10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40" name="Line 64"/>
            <p:cNvSpPr>
              <a:spLocks noChangeShapeType="1"/>
            </p:cNvSpPr>
            <p:nvPr/>
          </p:nvSpPr>
          <p:spPr bwMode="auto">
            <a:xfrm>
              <a:off x="3016" y="1760"/>
              <a:ext cx="0" cy="10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641" name="Text Box 65"/>
          <p:cNvSpPr txBox="1">
            <a:spLocks noChangeArrowheads="1"/>
          </p:cNvSpPr>
          <p:nvPr/>
        </p:nvSpPr>
        <p:spPr bwMode="auto">
          <a:xfrm>
            <a:off x="5006975" y="31797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-1</a:t>
            </a:r>
          </a:p>
        </p:txBody>
      </p:sp>
      <p:sp>
        <p:nvSpPr>
          <p:cNvPr id="24642" name="Text Box 66"/>
          <p:cNvSpPr txBox="1">
            <a:spLocks noChangeArrowheads="1"/>
          </p:cNvSpPr>
          <p:nvPr/>
        </p:nvSpPr>
        <p:spPr bwMode="auto">
          <a:xfrm>
            <a:off x="7761288" y="3181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3</a:t>
            </a:r>
          </a:p>
        </p:txBody>
      </p:sp>
      <p:sp>
        <p:nvSpPr>
          <p:cNvPr id="24643" name="Oval 67"/>
          <p:cNvSpPr>
            <a:spLocks noChangeArrowheads="1"/>
          </p:cNvSpPr>
          <p:nvPr/>
        </p:nvSpPr>
        <p:spPr bwMode="auto">
          <a:xfrm>
            <a:off x="5353050" y="3149600"/>
            <a:ext cx="128588" cy="1285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44" name="Oval 68"/>
          <p:cNvSpPr>
            <a:spLocks noChangeArrowheads="1"/>
          </p:cNvSpPr>
          <p:nvPr/>
        </p:nvSpPr>
        <p:spPr bwMode="auto">
          <a:xfrm>
            <a:off x="7712075" y="3148013"/>
            <a:ext cx="128588" cy="1285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" name="Group 69"/>
          <p:cNvGrpSpPr>
            <a:grpSpLocks/>
          </p:cNvGrpSpPr>
          <p:nvPr/>
        </p:nvGrpSpPr>
        <p:grpSpPr bwMode="auto">
          <a:xfrm>
            <a:off x="8462963" y="2682875"/>
            <a:ext cx="165100" cy="171450"/>
            <a:chOff x="2964" y="1760"/>
            <a:chExt cx="104" cy="108"/>
          </a:xfrm>
        </p:grpSpPr>
        <p:sp>
          <p:nvSpPr>
            <p:cNvPr id="24646" name="Line 70"/>
            <p:cNvSpPr>
              <a:spLocks noChangeShapeType="1"/>
            </p:cNvSpPr>
            <p:nvPr/>
          </p:nvSpPr>
          <p:spPr bwMode="auto">
            <a:xfrm>
              <a:off x="2964" y="1812"/>
              <a:ext cx="10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647" name="Line 71"/>
            <p:cNvSpPr>
              <a:spLocks noChangeShapeType="1"/>
            </p:cNvSpPr>
            <p:nvPr/>
          </p:nvSpPr>
          <p:spPr bwMode="auto">
            <a:xfrm>
              <a:off x="3016" y="1760"/>
              <a:ext cx="0" cy="10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652" name="Text Box 76"/>
          <p:cNvSpPr txBox="1">
            <a:spLocks noChangeArrowheads="1"/>
          </p:cNvSpPr>
          <p:nvPr/>
        </p:nvSpPr>
        <p:spPr bwMode="auto">
          <a:xfrm>
            <a:off x="140153" y="152853"/>
            <a:ext cx="4497161" cy="64633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dirty="0"/>
              <a:t>Положительные и отрицательные</a:t>
            </a:r>
          </a:p>
          <a:p>
            <a:r>
              <a:rPr lang="ru-RU" dirty="0"/>
              <a:t>значения квадратичной функции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937417" y="5138448"/>
            <a:ext cx="998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>
                <a:solidFill>
                  <a:srgbClr val="C00000"/>
                </a:solidFill>
              </a:rPr>
              <a:t>х</a:t>
            </a:r>
            <a:r>
              <a:rPr lang="el-GR" dirty="0" smtClean="0">
                <a:solidFill>
                  <a:srgbClr val="C00000"/>
                </a:solidFill>
              </a:rPr>
              <a:t>ϵ</a:t>
            </a:r>
            <a:r>
              <a:rPr lang="en-US" dirty="0" smtClean="0">
                <a:solidFill>
                  <a:srgbClr val="C00000"/>
                </a:solidFill>
              </a:rPr>
              <a:t>(-1</a:t>
            </a:r>
            <a:r>
              <a:rPr lang="ru-RU" dirty="0" smtClean="0">
                <a:solidFill>
                  <a:srgbClr val="C00000"/>
                </a:solidFill>
              </a:rPr>
              <a:t>;3)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669087" y="3435773"/>
            <a:ext cx="1992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err="1" smtClean="0">
                <a:solidFill>
                  <a:srgbClr val="C00000"/>
                </a:solidFill>
              </a:rPr>
              <a:t>х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el-GR" i="1" dirty="0" smtClean="0">
                <a:solidFill>
                  <a:srgbClr val="C00000"/>
                </a:solidFill>
              </a:rPr>
              <a:t>ϵ</a:t>
            </a:r>
            <a:r>
              <a:rPr lang="ru-RU" i="1" dirty="0" smtClean="0">
                <a:solidFill>
                  <a:srgbClr val="C00000"/>
                </a:solidFill>
              </a:rPr>
              <a:t>(-∞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;-1)</a:t>
            </a:r>
            <a:r>
              <a:rPr lang="en-US" i="1" dirty="0" smtClean="0">
                <a:solidFill>
                  <a:srgbClr val="C00000"/>
                </a:solidFill>
              </a:rPr>
              <a:t>ᶸ</a:t>
            </a:r>
            <a:r>
              <a:rPr lang="ru-RU" i="1" dirty="0" smtClean="0">
                <a:solidFill>
                  <a:srgbClr val="C00000"/>
                </a:solidFill>
              </a:rPr>
              <a:t>(3;∞)</a:t>
            </a:r>
            <a:endParaRPr 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4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5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9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0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1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9" grpId="0"/>
      <p:bldP spid="24631" grpId="0"/>
      <p:bldP spid="24637" grpId="0" animBg="1"/>
      <p:bldP spid="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235450" y="3073400"/>
            <a:ext cx="1092200" cy="69850"/>
            <a:chOff x="2668" y="1936"/>
            <a:chExt cx="688" cy="44"/>
          </a:xfrm>
        </p:grpSpPr>
        <p:sp>
          <p:nvSpPr>
            <p:cNvPr id="25603" name="Line 3"/>
            <p:cNvSpPr>
              <a:spLocks noChangeShapeType="1"/>
            </p:cNvSpPr>
            <p:nvPr/>
          </p:nvSpPr>
          <p:spPr bwMode="auto">
            <a:xfrm>
              <a:off x="2668" y="1980"/>
              <a:ext cx="688" cy="0"/>
            </a:xfrm>
            <a:prstGeom prst="line">
              <a:avLst/>
            </a:prstGeom>
            <a:noFill/>
            <a:ln w="76200">
              <a:pattFill prst="ltUpDiag">
                <a:fgClr>
                  <a:srgbClr val="FFCC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04" name="Line 4"/>
            <p:cNvSpPr>
              <a:spLocks noChangeShapeType="1"/>
            </p:cNvSpPr>
            <p:nvPr/>
          </p:nvSpPr>
          <p:spPr bwMode="auto">
            <a:xfrm>
              <a:off x="2680" y="1936"/>
              <a:ext cx="660" cy="4"/>
            </a:xfrm>
            <a:prstGeom prst="line">
              <a:avLst/>
            </a:prstGeom>
            <a:noFill/>
            <a:ln w="76200">
              <a:pattFill prst="ltUpDiag">
                <a:fgClr>
                  <a:srgbClr val="FFCC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008313" y="3241675"/>
            <a:ext cx="1163637" cy="73025"/>
            <a:chOff x="1895" y="2042"/>
            <a:chExt cx="733" cy="46"/>
          </a:xfrm>
        </p:grpSpPr>
        <p:sp>
          <p:nvSpPr>
            <p:cNvPr id="25606" name="Line 6"/>
            <p:cNvSpPr>
              <a:spLocks noChangeShapeType="1"/>
            </p:cNvSpPr>
            <p:nvPr/>
          </p:nvSpPr>
          <p:spPr bwMode="auto">
            <a:xfrm flipV="1">
              <a:off x="1899" y="2042"/>
              <a:ext cx="729" cy="4"/>
            </a:xfrm>
            <a:prstGeom prst="line">
              <a:avLst/>
            </a:prstGeom>
            <a:noFill/>
            <a:ln w="76200">
              <a:pattFill prst="ltUpDiag">
                <a:fgClr>
                  <a:srgbClr val="FF33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07" name="Line 7"/>
            <p:cNvSpPr>
              <a:spLocks noChangeShapeType="1"/>
            </p:cNvSpPr>
            <p:nvPr/>
          </p:nvSpPr>
          <p:spPr bwMode="auto">
            <a:xfrm>
              <a:off x="1895" y="2084"/>
              <a:ext cx="701" cy="4"/>
            </a:xfrm>
            <a:prstGeom prst="line">
              <a:avLst/>
            </a:prstGeom>
            <a:noFill/>
            <a:ln w="76200">
              <a:pattFill prst="ltUpDiag">
                <a:fgClr>
                  <a:srgbClr val="FF33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5402263" y="3235325"/>
            <a:ext cx="3525837" cy="69850"/>
            <a:chOff x="3403" y="2038"/>
            <a:chExt cx="2221" cy="44"/>
          </a:xfrm>
        </p:grpSpPr>
        <p:sp>
          <p:nvSpPr>
            <p:cNvPr id="25609" name="Line 9"/>
            <p:cNvSpPr>
              <a:spLocks noChangeShapeType="1"/>
            </p:cNvSpPr>
            <p:nvPr/>
          </p:nvSpPr>
          <p:spPr bwMode="auto">
            <a:xfrm>
              <a:off x="3403" y="2038"/>
              <a:ext cx="2221" cy="8"/>
            </a:xfrm>
            <a:prstGeom prst="line">
              <a:avLst/>
            </a:prstGeom>
            <a:noFill/>
            <a:ln w="76200">
              <a:pattFill prst="ltUpDiag">
                <a:fgClr>
                  <a:srgbClr val="FF33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10" name="Line 10"/>
            <p:cNvSpPr>
              <a:spLocks noChangeShapeType="1"/>
            </p:cNvSpPr>
            <p:nvPr/>
          </p:nvSpPr>
          <p:spPr bwMode="auto">
            <a:xfrm>
              <a:off x="3423" y="2078"/>
              <a:ext cx="2201" cy="4"/>
            </a:xfrm>
            <a:prstGeom prst="line">
              <a:avLst/>
            </a:prstGeom>
            <a:noFill/>
            <a:ln w="76200">
              <a:pattFill prst="ltUpDiag">
                <a:fgClr>
                  <a:srgbClr val="FF3300"/>
                </a:fgClr>
                <a:bgClr>
                  <a:srgbClr val="FFFFFF"/>
                </a:bgClr>
              </a:patt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404813" y="4100513"/>
            <a:ext cx="23246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Квадратичная </a:t>
            </a:r>
          </a:p>
          <a:p>
            <a:r>
              <a:rPr lang="ru-RU" sz="2000" dirty="0">
                <a:solidFill>
                  <a:schemeClr val="tx2"/>
                </a:solidFill>
              </a:rPr>
              <a:t>функция </a:t>
            </a:r>
          </a:p>
          <a:p>
            <a:r>
              <a:rPr lang="ru-RU" sz="2000" dirty="0">
                <a:solidFill>
                  <a:schemeClr val="tx2"/>
                </a:solidFill>
              </a:rPr>
              <a:t>отрицательна </a:t>
            </a:r>
            <a:r>
              <a:rPr lang="ru-RU" sz="2000" dirty="0" smtClean="0">
                <a:solidFill>
                  <a:schemeClr val="tx2"/>
                </a:solidFill>
              </a:rPr>
              <a:t>при</a:t>
            </a:r>
            <a:endParaRPr lang="ru-RU" sz="2000" dirty="0">
              <a:solidFill>
                <a:schemeClr val="tx2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3017838" y="336550"/>
            <a:ext cx="5922962" cy="5715000"/>
            <a:chOff x="2736" y="1152"/>
            <a:chExt cx="2880" cy="2880"/>
          </a:xfrm>
        </p:grpSpPr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7" name="Group 14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8" name="Group 15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25616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17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" name="Group 18"/>
                <p:cNvGrpSpPr>
                  <a:grpSpLocks/>
                </p:cNvGrpSpPr>
                <p:nvPr/>
              </p:nvGrpSpPr>
              <p:grpSpPr bwMode="auto">
                <a:xfrm>
                  <a:off x="331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2561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20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5621" name="Line 21"/>
                <p:cNvSpPr>
                  <a:spLocks noChangeShapeType="1"/>
                </p:cNvSpPr>
                <p:nvPr/>
              </p:nvSpPr>
              <p:spPr bwMode="auto">
                <a:xfrm>
                  <a:off x="3888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22" name="Line 22"/>
                <p:cNvSpPr>
                  <a:spLocks noChangeShapeType="1"/>
                </p:cNvSpPr>
                <p:nvPr/>
              </p:nvSpPr>
              <p:spPr bwMode="auto">
                <a:xfrm>
                  <a:off x="4464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" name="Group 23"/>
                <p:cNvGrpSpPr>
                  <a:grpSpLocks/>
                </p:cNvGrpSpPr>
                <p:nvPr/>
              </p:nvGrpSpPr>
              <p:grpSpPr bwMode="auto">
                <a:xfrm>
                  <a:off x="475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25624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2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" name="Group 26"/>
                <p:cNvGrpSpPr>
                  <a:grpSpLocks/>
                </p:cNvGrpSpPr>
                <p:nvPr/>
              </p:nvGrpSpPr>
              <p:grpSpPr bwMode="auto">
                <a:xfrm>
                  <a:off x="5328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25627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28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" name="Group 29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13" name="Group 30"/>
                <p:cNvGrpSpPr>
                  <a:grpSpLocks/>
                </p:cNvGrpSpPr>
                <p:nvPr/>
              </p:nvGrpSpPr>
              <p:grpSpPr bwMode="auto">
                <a:xfrm>
                  <a:off x="2736" y="2016"/>
                  <a:ext cx="2880" cy="288"/>
                  <a:chOff x="2736" y="2016"/>
                  <a:chExt cx="2880" cy="288"/>
                </a:xfrm>
              </p:grpSpPr>
              <p:sp>
                <p:nvSpPr>
                  <p:cNvPr id="25631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2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4" name="Group 33"/>
                <p:cNvGrpSpPr>
                  <a:grpSpLocks/>
                </p:cNvGrpSpPr>
                <p:nvPr/>
              </p:nvGrpSpPr>
              <p:grpSpPr bwMode="auto">
                <a:xfrm>
                  <a:off x="2736" y="1440"/>
                  <a:ext cx="2880" cy="288"/>
                  <a:chOff x="2736" y="2016"/>
                  <a:chExt cx="2880" cy="288"/>
                </a:xfrm>
              </p:grpSpPr>
              <p:sp>
                <p:nvSpPr>
                  <p:cNvPr id="25634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5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5" name="Group 36"/>
                <p:cNvGrpSpPr>
                  <a:grpSpLocks/>
                </p:cNvGrpSpPr>
                <p:nvPr/>
              </p:nvGrpSpPr>
              <p:grpSpPr bwMode="auto">
                <a:xfrm>
                  <a:off x="2736" y="2880"/>
                  <a:ext cx="2880" cy="288"/>
                  <a:chOff x="2736" y="2016"/>
                  <a:chExt cx="2880" cy="288"/>
                </a:xfrm>
              </p:grpSpPr>
              <p:sp>
                <p:nvSpPr>
                  <p:cNvPr id="25637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638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5639" name="Line 39"/>
                <p:cNvSpPr>
                  <a:spLocks noChangeShapeType="1"/>
                </p:cNvSpPr>
                <p:nvPr/>
              </p:nvSpPr>
              <p:spPr bwMode="auto">
                <a:xfrm>
                  <a:off x="2736" y="374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0" name="Line 40"/>
                <p:cNvSpPr>
                  <a:spLocks noChangeShapeType="1"/>
                </p:cNvSpPr>
                <p:nvPr/>
              </p:nvSpPr>
              <p:spPr bwMode="auto">
                <a:xfrm>
                  <a:off x="2736" y="345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1" name="Line 41"/>
                <p:cNvSpPr>
                  <a:spLocks noChangeShapeType="1"/>
                </p:cNvSpPr>
                <p:nvPr/>
              </p:nvSpPr>
              <p:spPr bwMode="auto">
                <a:xfrm>
                  <a:off x="2736" y="403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2" name="Line 42"/>
                <p:cNvSpPr>
                  <a:spLocks noChangeShapeType="1"/>
                </p:cNvSpPr>
                <p:nvPr/>
              </p:nvSpPr>
              <p:spPr bwMode="auto">
                <a:xfrm>
                  <a:off x="2736" y="115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17" name="Group 44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sp>
              <p:nvSpPr>
                <p:cNvPr id="25645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46" name="Line 46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5647" name="Text Box 47"/>
              <p:cNvSpPr txBox="1">
                <a:spLocks noChangeArrowheads="1"/>
              </p:cNvSpPr>
              <p:nvPr/>
            </p:nvSpPr>
            <p:spPr bwMode="auto">
              <a:xfrm>
                <a:off x="3984" y="1200"/>
                <a:ext cx="154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у</a:t>
                </a:r>
                <a:endParaRPr lang="ru-RU"/>
              </a:p>
            </p:txBody>
          </p:sp>
          <p:sp>
            <p:nvSpPr>
              <p:cNvPr id="25648" name="Text Box 48"/>
              <p:cNvSpPr txBox="1">
                <a:spLocks noChangeArrowheads="1"/>
              </p:cNvSpPr>
              <p:nvPr/>
            </p:nvSpPr>
            <p:spPr bwMode="auto">
              <a:xfrm>
                <a:off x="5424" y="2592"/>
                <a:ext cx="156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х</a:t>
                </a:r>
                <a:endParaRPr lang="ru-RU"/>
              </a:p>
            </p:txBody>
          </p:sp>
          <p:sp>
            <p:nvSpPr>
              <p:cNvPr id="25649" name="Text Box 49"/>
              <p:cNvSpPr txBox="1">
                <a:spLocks noChangeArrowheads="1"/>
              </p:cNvSpPr>
              <p:nvPr/>
            </p:nvSpPr>
            <p:spPr bwMode="auto">
              <a:xfrm>
                <a:off x="4022" y="2564"/>
                <a:ext cx="161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0</a:t>
                </a:r>
                <a:endParaRPr lang="ru-RU"/>
              </a:p>
            </p:txBody>
          </p:sp>
          <p:sp>
            <p:nvSpPr>
              <p:cNvPr id="25650" name="Text Box 50"/>
              <p:cNvSpPr txBox="1">
                <a:spLocks noChangeArrowheads="1"/>
              </p:cNvSpPr>
              <p:nvPr/>
            </p:nvSpPr>
            <p:spPr bwMode="auto">
              <a:xfrm>
                <a:off x="4413" y="2571"/>
                <a:ext cx="161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  <a:endParaRPr lang="ru-RU"/>
              </a:p>
            </p:txBody>
          </p:sp>
          <p:sp>
            <p:nvSpPr>
              <p:cNvPr id="25651" name="Text Box 51"/>
              <p:cNvSpPr txBox="1">
                <a:spLocks noChangeArrowheads="1"/>
              </p:cNvSpPr>
              <p:nvPr/>
            </p:nvSpPr>
            <p:spPr bwMode="auto">
              <a:xfrm>
                <a:off x="4010" y="2196"/>
                <a:ext cx="160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>
                    <a:latin typeface="Tahoma" pitchFamily="34" charset="0"/>
                  </a:rPr>
                  <a:t>1</a:t>
                </a:r>
                <a:endParaRPr lang="ru-RU"/>
              </a:p>
            </p:txBody>
          </p:sp>
          <p:sp>
            <p:nvSpPr>
              <p:cNvPr id="25652" name="Text Box 52"/>
              <p:cNvSpPr txBox="1">
                <a:spLocks noChangeArrowheads="1"/>
              </p:cNvSpPr>
              <p:nvPr/>
            </p:nvSpPr>
            <p:spPr bwMode="auto">
              <a:xfrm>
                <a:off x="5006" y="1769"/>
                <a:ext cx="90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ru-RU"/>
              </a:p>
            </p:txBody>
          </p:sp>
        </p:grpSp>
      </p:grpSp>
      <p:sp>
        <p:nvSpPr>
          <p:cNvPr id="25653" name="Text Box 53"/>
          <p:cNvSpPr txBox="1">
            <a:spLocks noChangeArrowheads="1"/>
          </p:cNvSpPr>
          <p:nvPr/>
        </p:nvSpPr>
        <p:spPr bwMode="auto">
          <a:xfrm>
            <a:off x="385763" y="2452688"/>
            <a:ext cx="239681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</a:rPr>
              <a:t>Квадратичная </a:t>
            </a:r>
          </a:p>
          <a:p>
            <a:r>
              <a:rPr lang="ru-RU" sz="2000" dirty="0">
                <a:solidFill>
                  <a:schemeClr val="tx2"/>
                </a:solidFill>
              </a:rPr>
              <a:t>функция </a:t>
            </a:r>
          </a:p>
          <a:p>
            <a:r>
              <a:rPr lang="ru-RU" sz="2000" dirty="0">
                <a:solidFill>
                  <a:schemeClr val="tx2"/>
                </a:solidFill>
              </a:rPr>
              <a:t>положительна </a:t>
            </a:r>
            <a:r>
              <a:rPr lang="ru-RU" sz="2000" dirty="0" smtClean="0">
                <a:solidFill>
                  <a:schemeClr val="tx2"/>
                </a:solidFill>
              </a:rPr>
              <a:t>при</a:t>
            </a:r>
            <a:endParaRPr lang="ru-RU" sz="2000" dirty="0">
              <a:solidFill>
                <a:schemeClr val="tx2"/>
              </a:solidFill>
            </a:endParaRPr>
          </a:p>
        </p:txBody>
      </p:sp>
      <p:grpSp>
        <p:nvGrpSpPr>
          <p:cNvPr id="18" name="Group 55"/>
          <p:cNvGrpSpPr>
            <a:grpSpLocks/>
          </p:cNvGrpSpPr>
          <p:nvPr/>
        </p:nvGrpSpPr>
        <p:grpSpPr bwMode="auto">
          <a:xfrm>
            <a:off x="3371850" y="2625725"/>
            <a:ext cx="2855913" cy="3457575"/>
            <a:chOff x="2248" y="1779"/>
            <a:chExt cx="1799" cy="2178"/>
          </a:xfrm>
        </p:grpSpPr>
        <p:sp>
          <p:nvSpPr>
            <p:cNvPr id="25656" name="Freeform 56"/>
            <p:cNvSpPr>
              <a:spLocks/>
            </p:cNvSpPr>
            <p:nvPr/>
          </p:nvSpPr>
          <p:spPr bwMode="auto">
            <a:xfrm flipV="1">
              <a:off x="2395" y="1779"/>
              <a:ext cx="1488" cy="14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6" y="1092"/>
                </a:cxn>
                <a:cxn ang="0">
                  <a:pos x="744" y="1452"/>
                </a:cxn>
                <a:cxn ang="0">
                  <a:pos x="1116" y="1092"/>
                </a:cxn>
                <a:cxn ang="0">
                  <a:pos x="1488" y="12"/>
                </a:cxn>
              </a:cxnLst>
              <a:rect l="0" t="0" r="r" b="b"/>
              <a:pathLst>
                <a:path w="1488" h="1452">
                  <a:moveTo>
                    <a:pt x="0" y="0"/>
                  </a:moveTo>
                  <a:cubicBezTo>
                    <a:pt x="121" y="425"/>
                    <a:pt x="242" y="850"/>
                    <a:pt x="366" y="1092"/>
                  </a:cubicBezTo>
                  <a:cubicBezTo>
                    <a:pt x="490" y="1334"/>
                    <a:pt x="619" y="1452"/>
                    <a:pt x="744" y="1452"/>
                  </a:cubicBezTo>
                  <a:cubicBezTo>
                    <a:pt x="869" y="1452"/>
                    <a:pt x="992" y="1332"/>
                    <a:pt x="1116" y="1092"/>
                  </a:cubicBezTo>
                  <a:cubicBezTo>
                    <a:pt x="1240" y="852"/>
                    <a:pt x="1364" y="432"/>
                    <a:pt x="1488" y="12"/>
                  </a:cubicBez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57" name="Freeform 57"/>
            <p:cNvSpPr>
              <a:spLocks/>
            </p:cNvSpPr>
            <p:nvPr/>
          </p:nvSpPr>
          <p:spPr bwMode="auto">
            <a:xfrm flipV="1">
              <a:off x="3867" y="3163"/>
              <a:ext cx="180" cy="792"/>
            </a:xfrm>
            <a:custGeom>
              <a:avLst/>
              <a:gdLst/>
              <a:ahLst/>
              <a:cxnLst>
                <a:cxn ang="0">
                  <a:pos x="0" y="1795"/>
                </a:cxn>
                <a:cxn ang="0">
                  <a:pos x="87" y="1430"/>
                </a:cxn>
                <a:cxn ang="0">
                  <a:pos x="163" y="1065"/>
                </a:cxn>
                <a:cxn ang="0">
                  <a:pos x="375" y="0"/>
                </a:cxn>
              </a:cxnLst>
              <a:rect l="0" t="0" r="r" b="b"/>
              <a:pathLst>
                <a:path w="375" h="1795">
                  <a:moveTo>
                    <a:pt x="0" y="1795"/>
                  </a:moveTo>
                  <a:cubicBezTo>
                    <a:pt x="30" y="1673"/>
                    <a:pt x="60" y="1552"/>
                    <a:pt x="87" y="1430"/>
                  </a:cubicBezTo>
                  <a:cubicBezTo>
                    <a:pt x="114" y="1308"/>
                    <a:pt x="115" y="1303"/>
                    <a:pt x="163" y="1065"/>
                  </a:cubicBezTo>
                  <a:cubicBezTo>
                    <a:pt x="211" y="827"/>
                    <a:pt x="293" y="413"/>
                    <a:pt x="375" y="0"/>
                  </a:cubicBez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58" name="Freeform 58"/>
            <p:cNvSpPr>
              <a:spLocks/>
            </p:cNvSpPr>
            <p:nvPr/>
          </p:nvSpPr>
          <p:spPr bwMode="auto">
            <a:xfrm flipH="1" flipV="1">
              <a:off x="2248" y="3222"/>
              <a:ext cx="141" cy="735"/>
            </a:xfrm>
            <a:custGeom>
              <a:avLst/>
              <a:gdLst/>
              <a:ahLst/>
              <a:cxnLst>
                <a:cxn ang="0">
                  <a:pos x="0" y="1795"/>
                </a:cxn>
                <a:cxn ang="0">
                  <a:pos x="87" y="1430"/>
                </a:cxn>
                <a:cxn ang="0">
                  <a:pos x="163" y="1065"/>
                </a:cxn>
                <a:cxn ang="0">
                  <a:pos x="375" y="0"/>
                </a:cxn>
              </a:cxnLst>
              <a:rect l="0" t="0" r="r" b="b"/>
              <a:pathLst>
                <a:path w="375" h="1795">
                  <a:moveTo>
                    <a:pt x="0" y="1795"/>
                  </a:moveTo>
                  <a:cubicBezTo>
                    <a:pt x="30" y="1673"/>
                    <a:pt x="60" y="1552"/>
                    <a:pt x="87" y="1430"/>
                  </a:cubicBezTo>
                  <a:cubicBezTo>
                    <a:pt x="114" y="1308"/>
                    <a:pt x="115" y="1303"/>
                    <a:pt x="163" y="1065"/>
                  </a:cubicBezTo>
                  <a:cubicBezTo>
                    <a:pt x="211" y="827"/>
                    <a:pt x="293" y="413"/>
                    <a:pt x="375" y="0"/>
                  </a:cubicBez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659" name="Line 59"/>
          <p:cNvSpPr>
            <a:spLocks noChangeShapeType="1"/>
          </p:cNvSpPr>
          <p:nvPr/>
        </p:nvSpPr>
        <p:spPr bwMode="auto">
          <a:xfrm>
            <a:off x="3517900" y="3562350"/>
            <a:ext cx="1651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60" name="Line 60"/>
          <p:cNvSpPr>
            <a:spLocks noChangeShapeType="1"/>
          </p:cNvSpPr>
          <p:nvPr/>
        </p:nvSpPr>
        <p:spPr bwMode="auto">
          <a:xfrm>
            <a:off x="5740400" y="3517900"/>
            <a:ext cx="1651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9" name="Group 61"/>
          <p:cNvGrpSpPr>
            <a:grpSpLocks/>
          </p:cNvGrpSpPr>
          <p:nvPr/>
        </p:nvGrpSpPr>
        <p:grpSpPr bwMode="auto">
          <a:xfrm>
            <a:off x="4705350" y="2794000"/>
            <a:ext cx="165100" cy="171450"/>
            <a:chOff x="2964" y="1760"/>
            <a:chExt cx="104" cy="108"/>
          </a:xfrm>
        </p:grpSpPr>
        <p:sp>
          <p:nvSpPr>
            <p:cNvPr id="25662" name="Line 62"/>
            <p:cNvSpPr>
              <a:spLocks noChangeShapeType="1"/>
            </p:cNvSpPr>
            <p:nvPr/>
          </p:nvSpPr>
          <p:spPr bwMode="auto">
            <a:xfrm>
              <a:off x="2964" y="1812"/>
              <a:ext cx="104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63" name="Line 63"/>
            <p:cNvSpPr>
              <a:spLocks noChangeShapeType="1"/>
            </p:cNvSpPr>
            <p:nvPr/>
          </p:nvSpPr>
          <p:spPr bwMode="auto">
            <a:xfrm>
              <a:off x="3016" y="1760"/>
              <a:ext cx="0" cy="108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664" name="Text Box 64"/>
          <p:cNvSpPr txBox="1">
            <a:spLocks noChangeArrowheads="1"/>
          </p:cNvSpPr>
          <p:nvPr/>
        </p:nvSpPr>
        <p:spPr bwMode="auto">
          <a:xfrm>
            <a:off x="4076700" y="316388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-3</a:t>
            </a:r>
          </a:p>
        </p:txBody>
      </p:sp>
      <p:sp>
        <p:nvSpPr>
          <p:cNvPr id="25665" name="Text Box 65"/>
          <p:cNvSpPr txBox="1">
            <a:spLocks noChangeArrowheads="1"/>
          </p:cNvSpPr>
          <p:nvPr/>
        </p:nvSpPr>
        <p:spPr bwMode="auto">
          <a:xfrm>
            <a:off x="5064125" y="316388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-1</a:t>
            </a:r>
          </a:p>
        </p:txBody>
      </p:sp>
      <p:sp>
        <p:nvSpPr>
          <p:cNvPr id="25666" name="Oval 66"/>
          <p:cNvSpPr>
            <a:spLocks noChangeArrowheads="1"/>
          </p:cNvSpPr>
          <p:nvPr/>
        </p:nvSpPr>
        <p:spPr bwMode="auto">
          <a:xfrm>
            <a:off x="4133850" y="3133725"/>
            <a:ext cx="128588" cy="1285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67" name="Oval 67"/>
          <p:cNvSpPr>
            <a:spLocks noChangeArrowheads="1"/>
          </p:cNvSpPr>
          <p:nvPr/>
        </p:nvSpPr>
        <p:spPr bwMode="auto">
          <a:xfrm>
            <a:off x="5305425" y="3133725"/>
            <a:ext cx="128588" cy="128588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68" name="Text Box 68"/>
          <p:cNvSpPr txBox="1">
            <a:spLocks noChangeArrowheads="1"/>
          </p:cNvSpPr>
          <p:nvPr/>
        </p:nvSpPr>
        <p:spPr bwMode="auto">
          <a:xfrm>
            <a:off x="304800" y="6097588"/>
            <a:ext cx="3479800" cy="5810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/>
              <a:t>Положительные и отрицательные </a:t>
            </a:r>
          </a:p>
          <a:p>
            <a:r>
              <a:rPr lang="ru-RU" sz="1600"/>
              <a:t>значения квадратичной функции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1066485" y="3581791"/>
            <a:ext cx="998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х</a:t>
            </a:r>
            <a:r>
              <a:rPr lang="el-GR" i="1" dirty="0" smtClean="0">
                <a:solidFill>
                  <a:srgbClr val="C00000"/>
                </a:solidFill>
              </a:rPr>
              <a:t>ϵ</a:t>
            </a:r>
            <a:r>
              <a:rPr lang="ru-RU" i="1" dirty="0" smtClean="0">
                <a:solidFill>
                  <a:srgbClr val="C00000"/>
                </a:solidFill>
              </a:rPr>
              <a:t>(-3;1)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494916" y="5210144"/>
            <a:ext cx="1992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err="1" smtClean="0">
                <a:solidFill>
                  <a:srgbClr val="C00000"/>
                </a:solidFill>
              </a:rPr>
              <a:t>х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el-GR" i="1" dirty="0" smtClean="0">
                <a:solidFill>
                  <a:srgbClr val="C00000"/>
                </a:solidFill>
              </a:rPr>
              <a:t>ϵ</a:t>
            </a:r>
            <a:r>
              <a:rPr lang="ru-RU" i="1" dirty="0" smtClean="0">
                <a:solidFill>
                  <a:srgbClr val="C00000"/>
                </a:solidFill>
              </a:rPr>
              <a:t>(-∞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;-1)</a:t>
            </a:r>
            <a:r>
              <a:rPr lang="en-US" i="1" dirty="0" smtClean="0">
                <a:solidFill>
                  <a:srgbClr val="C00000"/>
                </a:solidFill>
              </a:rPr>
              <a:t>ᶸ</a:t>
            </a:r>
            <a:r>
              <a:rPr lang="ru-RU" i="1" dirty="0" smtClean="0">
                <a:solidFill>
                  <a:srgbClr val="C00000"/>
                </a:solidFill>
              </a:rPr>
              <a:t>(3;∞)</a:t>
            </a:r>
            <a:endParaRPr 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1" grpId="0"/>
      <p:bldP spid="25659" grpId="0" animBg="1"/>
      <p:bldP spid="25660" grpId="0" animBg="1"/>
      <p:bldP spid="25664" grpId="0"/>
      <p:bldP spid="25665" grpId="0"/>
      <p:bldP spid="25666" grpId="0" animBg="1"/>
      <p:bldP spid="25667" grpId="0" animBg="1"/>
      <p:bldP spid="25668" grpId="0" animBg="1"/>
      <p:bldP spid="71" grpId="0"/>
      <p:bldP spid="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951038" y="3794125"/>
            <a:ext cx="5937250" cy="973138"/>
          </a:xfrm>
          <a:prstGeom prst="rect">
            <a:avLst/>
          </a:prstGeom>
          <a:solidFill>
            <a:srgbClr val="8787AF"/>
          </a:solidFill>
          <a:ln w="9525">
            <a:solidFill>
              <a:srgbClr val="8787A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404938" y="3795713"/>
            <a:ext cx="5937250" cy="973137"/>
          </a:xfrm>
          <a:prstGeom prst="rect">
            <a:avLst/>
          </a:prstGeom>
          <a:solidFill>
            <a:srgbClr val="00F0EA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Является ли неравенство квадратным?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048000" y="3657600"/>
          <a:ext cx="2540000" cy="1111250"/>
        </p:xfrm>
        <a:graphic>
          <a:graphicData uri="http://schemas.openxmlformats.org/presentationml/2006/ole">
            <p:oleObj spid="_x0000_s28674" name="Equation" r:id="rId3" imgW="482400" imgH="203040" progId="">
              <p:embed/>
            </p:oleObj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69888" y="3054350"/>
            <a:ext cx="1709737" cy="1719263"/>
            <a:chOff x="416" y="2147"/>
            <a:chExt cx="1077" cy="1083"/>
          </a:xfrm>
        </p:grpSpPr>
        <p:sp>
          <p:nvSpPr>
            <p:cNvPr id="16391" name="Oval 7"/>
            <p:cNvSpPr>
              <a:spLocks noChangeArrowheads="1"/>
            </p:cNvSpPr>
            <p:nvPr/>
          </p:nvSpPr>
          <p:spPr bwMode="auto">
            <a:xfrm>
              <a:off x="416" y="2147"/>
              <a:ext cx="1077" cy="108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F0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2" name="WordArt 8"/>
            <p:cNvSpPr>
              <a:spLocks noChangeArrowheads="1" noChangeShapeType="1" noTextEdit="1"/>
            </p:cNvSpPr>
            <p:nvPr/>
          </p:nvSpPr>
          <p:spPr bwMode="auto">
            <a:xfrm rot="-309665">
              <a:off x="624" y="2496"/>
              <a:ext cx="291" cy="40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Д</a:t>
              </a:r>
            </a:p>
          </p:txBody>
        </p:sp>
        <p:sp>
          <p:nvSpPr>
            <p:cNvPr id="16393" name="WordArt 9"/>
            <p:cNvSpPr>
              <a:spLocks noChangeArrowheads="1" noChangeShapeType="1" noTextEdit="1"/>
            </p:cNvSpPr>
            <p:nvPr/>
          </p:nvSpPr>
          <p:spPr bwMode="auto">
            <a:xfrm rot="1172597">
              <a:off x="960" y="2544"/>
              <a:ext cx="207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а</a:t>
              </a:r>
            </a:p>
          </p:txBody>
        </p:sp>
        <p:sp>
          <p:nvSpPr>
            <p:cNvPr id="16394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200" y="2352"/>
              <a:ext cx="84" cy="52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30954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!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7215188" y="3328988"/>
            <a:ext cx="1709737" cy="1719262"/>
            <a:chOff x="4453" y="1374"/>
            <a:chExt cx="1077" cy="1083"/>
          </a:xfrm>
        </p:grpSpPr>
        <p:sp>
          <p:nvSpPr>
            <p:cNvPr id="16396" name="Oval 12"/>
            <p:cNvSpPr>
              <a:spLocks noChangeArrowheads="1"/>
            </p:cNvSpPr>
            <p:nvPr/>
          </p:nvSpPr>
          <p:spPr bwMode="auto">
            <a:xfrm>
              <a:off x="4453" y="1374"/>
              <a:ext cx="1077" cy="1083"/>
            </a:xfrm>
            <a:prstGeom prst="ellipse">
              <a:avLst/>
            </a:prstGeom>
            <a:solidFill>
              <a:srgbClr val="8787AF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7" name="Text Box 13"/>
            <p:cNvSpPr txBox="1">
              <a:spLocks noChangeArrowheads="1"/>
            </p:cNvSpPr>
            <p:nvPr/>
          </p:nvSpPr>
          <p:spPr bwMode="auto">
            <a:xfrm rot="791955">
              <a:off x="4810" y="1385"/>
              <a:ext cx="43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7200">
                  <a:solidFill>
                    <a:srgbClr val="FF0000"/>
                  </a:solidFill>
                  <a:latin typeface="Arial" charset="0"/>
                </a:rPr>
                <a:t>?</a:t>
              </a:r>
            </a:p>
          </p:txBody>
        </p:sp>
        <p:sp>
          <p:nvSpPr>
            <p:cNvPr id="16398" name="WordArt 14"/>
            <p:cNvSpPr>
              <a:spLocks noChangeArrowheads="1" noChangeShapeType="1" noTextEdit="1"/>
            </p:cNvSpPr>
            <p:nvPr/>
          </p:nvSpPr>
          <p:spPr bwMode="auto">
            <a:xfrm rot="-897206">
              <a:off x="4827" y="2058"/>
              <a:ext cx="504" cy="29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1674388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Нет</a:t>
              </a:r>
            </a:p>
          </p:txBody>
        </p:sp>
      </p:grpSp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2286000" y="3810000"/>
          <a:ext cx="4614863" cy="1042988"/>
        </p:xfrm>
        <a:graphic>
          <a:graphicData uri="http://schemas.openxmlformats.org/presentationml/2006/ole">
            <p:oleObj spid="_x0000_s28675" name="Equation" r:id="rId4" imgW="1168200" imgH="253800" progId="">
              <p:embed/>
            </p:oleObj>
          </a:graphicData>
        </a:graphic>
      </p:graphicFrame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1905000" y="3810000"/>
            <a:ext cx="5937250" cy="973138"/>
          </a:xfrm>
          <a:prstGeom prst="rect">
            <a:avLst/>
          </a:prstGeom>
          <a:solidFill>
            <a:srgbClr val="8787AF"/>
          </a:solidFill>
          <a:ln w="9525">
            <a:solidFill>
              <a:srgbClr val="8787A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7169150" y="3344863"/>
            <a:ext cx="1709738" cy="1719262"/>
            <a:chOff x="4453" y="1374"/>
            <a:chExt cx="1077" cy="1083"/>
          </a:xfrm>
        </p:grpSpPr>
        <p:sp>
          <p:nvSpPr>
            <p:cNvPr id="16402" name="Oval 18"/>
            <p:cNvSpPr>
              <a:spLocks noChangeArrowheads="1"/>
            </p:cNvSpPr>
            <p:nvPr/>
          </p:nvSpPr>
          <p:spPr bwMode="auto">
            <a:xfrm>
              <a:off x="4453" y="1374"/>
              <a:ext cx="1077" cy="1083"/>
            </a:xfrm>
            <a:prstGeom prst="ellipse">
              <a:avLst/>
            </a:prstGeom>
            <a:solidFill>
              <a:srgbClr val="8787AF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03" name="Text Box 19"/>
            <p:cNvSpPr txBox="1">
              <a:spLocks noChangeArrowheads="1"/>
            </p:cNvSpPr>
            <p:nvPr/>
          </p:nvSpPr>
          <p:spPr bwMode="auto">
            <a:xfrm rot="791955">
              <a:off x="4810" y="1385"/>
              <a:ext cx="43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7200">
                  <a:solidFill>
                    <a:srgbClr val="FF0000"/>
                  </a:solidFill>
                  <a:latin typeface="Arial" charset="0"/>
                </a:rPr>
                <a:t>?</a:t>
              </a:r>
            </a:p>
          </p:txBody>
        </p:sp>
        <p:sp>
          <p:nvSpPr>
            <p:cNvPr id="16404" name="WordArt 20"/>
            <p:cNvSpPr>
              <a:spLocks noChangeArrowheads="1" noChangeShapeType="1" noTextEdit="1"/>
            </p:cNvSpPr>
            <p:nvPr/>
          </p:nvSpPr>
          <p:spPr bwMode="auto">
            <a:xfrm rot="-897206">
              <a:off x="4827" y="2058"/>
              <a:ext cx="504" cy="29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1674388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Нет</a:t>
              </a:r>
            </a:p>
          </p:txBody>
        </p:sp>
      </p:grpSp>
      <p:graphicFrame>
        <p:nvGraphicFramePr>
          <p:cNvPr id="16405" name="Object 21"/>
          <p:cNvGraphicFramePr>
            <a:graphicFrameLocks noChangeAspect="1"/>
          </p:cNvGraphicFramePr>
          <p:nvPr>
            <p:ph idx="1"/>
          </p:nvPr>
        </p:nvGraphicFramePr>
        <p:xfrm>
          <a:off x="2209800" y="3733800"/>
          <a:ext cx="4021138" cy="1101725"/>
        </p:xfrm>
        <a:graphic>
          <a:graphicData uri="http://schemas.openxmlformats.org/presentationml/2006/ole">
            <p:oleObj spid="_x0000_s28676" name="Equation" r:id="rId5" imgW="927000" imgH="253800" progId="">
              <p:embed/>
            </p:oleObj>
          </a:graphicData>
        </a:graphic>
      </p:graphicFrame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1339850" y="3865563"/>
            <a:ext cx="5937250" cy="973137"/>
          </a:xfrm>
          <a:prstGeom prst="rect">
            <a:avLst/>
          </a:prstGeom>
          <a:solidFill>
            <a:srgbClr val="00F0EA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304800" y="3124200"/>
            <a:ext cx="1709738" cy="1719263"/>
            <a:chOff x="416" y="2147"/>
            <a:chExt cx="1077" cy="1083"/>
          </a:xfrm>
        </p:grpSpPr>
        <p:sp>
          <p:nvSpPr>
            <p:cNvPr id="16408" name="Oval 24"/>
            <p:cNvSpPr>
              <a:spLocks noChangeArrowheads="1"/>
            </p:cNvSpPr>
            <p:nvPr/>
          </p:nvSpPr>
          <p:spPr bwMode="auto">
            <a:xfrm>
              <a:off x="416" y="2147"/>
              <a:ext cx="1077" cy="108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F0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09" name="WordArt 25"/>
            <p:cNvSpPr>
              <a:spLocks noChangeArrowheads="1" noChangeShapeType="1" noTextEdit="1"/>
            </p:cNvSpPr>
            <p:nvPr/>
          </p:nvSpPr>
          <p:spPr bwMode="auto">
            <a:xfrm rot="-309665">
              <a:off x="624" y="2496"/>
              <a:ext cx="291" cy="40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Д</a:t>
              </a:r>
            </a:p>
          </p:txBody>
        </p:sp>
        <p:sp>
          <p:nvSpPr>
            <p:cNvPr id="16410" name="WordArt 26"/>
            <p:cNvSpPr>
              <a:spLocks noChangeArrowheads="1" noChangeShapeType="1" noTextEdit="1"/>
            </p:cNvSpPr>
            <p:nvPr/>
          </p:nvSpPr>
          <p:spPr bwMode="auto">
            <a:xfrm rot="1172597">
              <a:off x="960" y="2544"/>
              <a:ext cx="207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а</a:t>
              </a:r>
            </a:p>
          </p:txBody>
        </p:sp>
        <p:sp>
          <p:nvSpPr>
            <p:cNvPr id="16411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1200" y="2352"/>
              <a:ext cx="84" cy="52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30954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!</a:t>
              </a:r>
            </a:p>
          </p:txBody>
        </p:sp>
      </p:grpSp>
      <p:graphicFrame>
        <p:nvGraphicFramePr>
          <p:cNvPr id="16412" name="Object 28"/>
          <p:cNvGraphicFramePr>
            <a:graphicFrameLocks noChangeAspect="1"/>
          </p:cNvGraphicFramePr>
          <p:nvPr/>
        </p:nvGraphicFramePr>
        <p:xfrm>
          <a:off x="2247900" y="3860800"/>
          <a:ext cx="4419600" cy="1020763"/>
        </p:xfrm>
        <a:graphic>
          <a:graphicData uri="http://schemas.openxmlformats.org/presentationml/2006/ole">
            <p:oleObj spid="_x0000_s28677" name="Equation" r:id="rId6" imgW="1143000" imgH="253800" progId="">
              <p:embed/>
            </p:oleObj>
          </a:graphicData>
        </a:graphic>
      </p:graphicFrame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1419225" y="3827463"/>
            <a:ext cx="5937250" cy="973137"/>
          </a:xfrm>
          <a:prstGeom prst="rect">
            <a:avLst/>
          </a:prstGeom>
          <a:solidFill>
            <a:srgbClr val="00F0EA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384175" y="3086100"/>
            <a:ext cx="1709738" cy="1719263"/>
            <a:chOff x="416" y="2147"/>
            <a:chExt cx="1077" cy="1083"/>
          </a:xfrm>
        </p:grpSpPr>
        <p:sp>
          <p:nvSpPr>
            <p:cNvPr id="16415" name="Oval 31"/>
            <p:cNvSpPr>
              <a:spLocks noChangeArrowheads="1"/>
            </p:cNvSpPr>
            <p:nvPr/>
          </p:nvSpPr>
          <p:spPr bwMode="auto">
            <a:xfrm>
              <a:off x="416" y="2147"/>
              <a:ext cx="1077" cy="108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F0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6" name="WordArt 32"/>
            <p:cNvSpPr>
              <a:spLocks noChangeArrowheads="1" noChangeShapeType="1" noTextEdit="1"/>
            </p:cNvSpPr>
            <p:nvPr/>
          </p:nvSpPr>
          <p:spPr bwMode="auto">
            <a:xfrm rot="-309665">
              <a:off x="624" y="2496"/>
              <a:ext cx="291" cy="40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Д</a:t>
              </a:r>
            </a:p>
          </p:txBody>
        </p:sp>
        <p:sp>
          <p:nvSpPr>
            <p:cNvPr id="16417" name="WordArt 33"/>
            <p:cNvSpPr>
              <a:spLocks noChangeArrowheads="1" noChangeShapeType="1" noTextEdit="1"/>
            </p:cNvSpPr>
            <p:nvPr/>
          </p:nvSpPr>
          <p:spPr bwMode="auto">
            <a:xfrm rot="1172597">
              <a:off x="960" y="2544"/>
              <a:ext cx="207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а</a:t>
              </a:r>
            </a:p>
          </p:txBody>
        </p:sp>
        <p:sp>
          <p:nvSpPr>
            <p:cNvPr id="16418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1200" y="2352"/>
              <a:ext cx="84" cy="52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30954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!</a:t>
              </a:r>
            </a:p>
          </p:txBody>
        </p:sp>
      </p:grpSp>
      <p:graphicFrame>
        <p:nvGraphicFramePr>
          <p:cNvPr id="16419" name="Object 35"/>
          <p:cNvGraphicFramePr>
            <a:graphicFrameLocks noChangeAspect="1"/>
          </p:cNvGraphicFramePr>
          <p:nvPr/>
        </p:nvGraphicFramePr>
        <p:xfrm>
          <a:off x="2514600" y="3733800"/>
          <a:ext cx="4576763" cy="1073150"/>
        </p:xfrm>
        <a:graphic>
          <a:graphicData uri="http://schemas.openxmlformats.org/presentationml/2006/ole">
            <p:oleObj spid="_x0000_s28678" name="Equation" r:id="rId7" imgW="901440" imgH="203040" progId="">
              <p:embed/>
            </p:oleObj>
          </a:graphicData>
        </a:graphic>
      </p:graphicFrame>
      <p:sp>
        <p:nvSpPr>
          <p:cNvPr id="16420" name="Rectangle 36"/>
          <p:cNvSpPr>
            <a:spLocks noChangeArrowheads="1"/>
          </p:cNvSpPr>
          <p:nvPr/>
        </p:nvSpPr>
        <p:spPr bwMode="auto">
          <a:xfrm>
            <a:off x="1698625" y="3817938"/>
            <a:ext cx="6213475" cy="973137"/>
          </a:xfrm>
          <a:prstGeom prst="rect">
            <a:avLst/>
          </a:prstGeom>
          <a:solidFill>
            <a:srgbClr val="8787AF"/>
          </a:solidFill>
          <a:ln w="9525">
            <a:solidFill>
              <a:srgbClr val="8787A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7239000" y="3352800"/>
            <a:ext cx="1709738" cy="1719263"/>
            <a:chOff x="4453" y="1374"/>
            <a:chExt cx="1077" cy="1083"/>
          </a:xfrm>
        </p:grpSpPr>
        <p:sp>
          <p:nvSpPr>
            <p:cNvPr id="16422" name="Oval 38"/>
            <p:cNvSpPr>
              <a:spLocks noChangeArrowheads="1"/>
            </p:cNvSpPr>
            <p:nvPr/>
          </p:nvSpPr>
          <p:spPr bwMode="auto">
            <a:xfrm>
              <a:off x="4453" y="1374"/>
              <a:ext cx="1077" cy="1083"/>
            </a:xfrm>
            <a:prstGeom prst="ellipse">
              <a:avLst/>
            </a:prstGeom>
            <a:solidFill>
              <a:srgbClr val="8787AF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23" name="Text Box 39"/>
            <p:cNvSpPr txBox="1">
              <a:spLocks noChangeArrowheads="1"/>
            </p:cNvSpPr>
            <p:nvPr/>
          </p:nvSpPr>
          <p:spPr bwMode="auto">
            <a:xfrm rot="791955">
              <a:off x="4810" y="1385"/>
              <a:ext cx="43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7200">
                  <a:solidFill>
                    <a:srgbClr val="FF0000"/>
                  </a:solidFill>
                  <a:latin typeface="Arial" charset="0"/>
                </a:rPr>
                <a:t>?</a:t>
              </a:r>
            </a:p>
          </p:txBody>
        </p:sp>
        <p:sp>
          <p:nvSpPr>
            <p:cNvPr id="16424" name="WordArt 40"/>
            <p:cNvSpPr>
              <a:spLocks noChangeArrowheads="1" noChangeShapeType="1" noTextEdit="1"/>
            </p:cNvSpPr>
            <p:nvPr/>
          </p:nvSpPr>
          <p:spPr bwMode="auto">
            <a:xfrm rot="-897206">
              <a:off x="4827" y="2058"/>
              <a:ext cx="504" cy="29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1674388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Нет</a:t>
              </a:r>
            </a:p>
          </p:txBody>
        </p:sp>
      </p:grpSp>
      <p:graphicFrame>
        <p:nvGraphicFramePr>
          <p:cNvPr id="16425" name="Object 41"/>
          <p:cNvGraphicFramePr>
            <a:graphicFrameLocks noChangeAspect="1"/>
          </p:cNvGraphicFramePr>
          <p:nvPr/>
        </p:nvGraphicFramePr>
        <p:xfrm>
          <a:off x="1993900" y="3789363"/>
          <a:ext cx="4610100" cy="996950"/>
        </p:xfrm>
        <a:graphic>
          <a:graphicData uri="http://schemas.openxmlformats.org/presentationml/2006/ole">
            <p:oleObj spid="_x0000_s28679" name="Equation" r:id="rId8" imgW="977760" imgH="203040" progId="">
              <p:embed/>
            </p:oleObj>
          </a:graphicData>
        </a:graphic>
      </p:graphicFrame>
      <p:sp>
        <p:nvSpPr>
          <p:cNvPr id="16426" name="Rectangle 42"/>
          <p:cNvSpPr>
            <a:spLocks noChangeArrowheads="1"/>
          </p:cNvSpPr>
          <p:nvPr/>
        </p:nvSpPr>
        <p:spPr bwMode="auto">
          <a:xfrm>
            <a:off x="1381125" y="3759200"/>
            <a:ext cx="5937250" cy="973138"/>
          </a:xfrm>
          <a:prstGeom prst="rect">
            <a:avLst/>
          </a:prstGeom>
          <a:solidFill>
            <a:srgbClr val="00F0EA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352425" y="3162300"/>
            <a:ext cx="1709738" cy="1719263"/>
            <a:chOff x="416" y="2147"/>
            <a:chExt cx="1077" cy="1083"/>
          </a:xfrm>
        </p:grpSpPr>
        <p:sp>
          <p:nvSpPr>
            <p:cNvPr id="16428" name="Oval 44"/>
            <p:cNvSpPr>
              <a:spLocks noChangeArrowheads="1"/>
            </p:cNvSpPr>
            <p:nvPr/>
          </p:nvSpPr>
          <p:spPr bwMode="auto">
            <a:xfrm>
              <a:off x="416" y="2147"/>
              <a:ext cx="1077" cy="1083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rgbClr val="00F0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29" name="WordArt 45"/>
            <p:cNvSpPr>
              <a:spLocks noChangeArrowheads="1" noChangeShapeType="1" noTextEdit="1"/>
            </p:cNvSpPr>
            <p:nvPr/>
          </p:nvSpPr>
          <p:spPr bwMode="auto">
            <a:xfrm rot="-309665">
              <a:off x="624" y="2496"/>
              <a:ext cx="291" cy="40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38100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Д</a:t>
              </a:r>
            </a:p>
          </p:txBody>
        </p:sp>
        <p:sp>
          <p:nvSpPr>
            <p:cNvPr id="16430" name="WordArt 46"/>
            <p:cNvSpPr>
              <a:spLocks noChangeArrowheads="1" noChangeShapeType="1" noTextEdit="1"/>
            </p:cNvSpPr>
            <p:nvPr/>
          </p:nvSpPr>
          <p:spPr bwMode="auto">
            <a:xfrm rot="1172597">
              <a:off x="960" y="2544"/>
              <a:ext cx="207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38100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а</a:t>
              </a:r>
            </a:p>
          </p:txBody>
        </p:sp>
        <p:sp>
          <p:nvSpPr>
            <p:cNvPr id="16431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1200" y="2352"/>
              <a:ext cx="84" cy="52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30954"/>
                </a:avLst>
              </a:prstTxWarp>
            </a:bodyPr>
            <a:lstStyle/>
            <a:p>
              <a:pPr algn="ctr"/>
              <a:r>
                <a:rPr lang="ru-RU" sz="3600" kern="10">
                  <a:ln w="38100">
                    <a:solidFill>
                      <a:srgbClr val="00F0EA"/>
                    </a:solidFill>
                    <a:round/>
                    <a:headEnd/>
                    <a:tailEnd/>
                  </a:ln>
                  <a:solidFill>
                    <a:srgbClr val="336699"/>
                  </a:solidFill>
                  <a:effectLst>
                    <a:outerShdw dist="45791" dir="2021404" algn="ctr" rotWithShape="0">
                      <a:srgbClr val="B2B2B2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!</a:t>
              </a:r>
            </a:p>
          </p:txBody>
        </p:sp>
      </p:grpSp>
      <p:graphicFrame>
        <p:nvGraphicFramePr>
          <p:cNvPr id="16432" name="Object 48"/>
          <p:cNvGraphicFramePr>
            <a:graphicFrameLocks noChangeAspect="1"/>
          </p:cNvGraphicFramePr>
          <p:nvPr/>
        </p:nvGraphicFramePr>
        <p:xfrm>
          <a:off x="2895600" y="3733800"/>
          <a:ext cx="3802063" cy="1073150"/>
        </p:xfrm>
        <a:graphic>
          <a:graphicData uri="http://schemas.openxmlformats.org/presentationml/2006/ole">
            <p:oleObj spid="_x0000_s28680" name="Equation" r:id="rId9" imgW="749160" imgH="203040" progId="">
              <p:embed/>
            </p:oleObj>
          </a:graphicData>
        </a:graphic>
      </p:graphicFrame>
      <p:sp>
        <p:nvSpPr>
          <p:cNvPr id="16433" name="Rectangle 49"/>
          <p:cNvSpPr>
            <a:spLocks noChangeArrowheads="1"/>
          </p:cNvSpPr>
          <p:nvPr/>
        </p:nvSpPr>
        <p:spPr bwMode="auto">
          <a:xfrm>
            <a:off x="1676400" y="3810000"/>
            <a:ext cx="6213475" cy="973138"/>
          </a:xfrm>
          <a:prstGeom prst="rect">
            <a:avLst/>
          </a:prstGeom>
          <a:solidFill>
            <a:srgbClr val="8787AF"/>
          </a:solidFill>
          <a:ln w="9525">
            <a:solidFill>
              <a:srgbClr val="8787A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7215188" y="3405188"/>
            <a:ext cx="1709737" cy="1719262"/>
            <a:chOff x="4453" y="1374"/>
            <a:chExt cx="1077" cy="1083"/>
          </a:xfrm>
        </p:grpSpPr>
        <p:sp>
          <p:nvSpPr>
            <p:cNvPr id="16435" name="Oval 51"/>
            <p:cNvSpPr>
              <a:spLocks noChangeArrowheads="1"/>
            </p:cNvSpPr>
            <p:nvPr/>
          </p:nvSpPr>
          <p:spPr bwMode="auto">
            <a:xfrm>
              <a:off x="4453" y="1374"/>
              <a:ext cx="1077" cy="1083"/>
            </a:xfrm>
            <a:prstGeom prst="ellipse">
              <a:avLst/>
            </a:prstGeom>
            <a:solidFill>
              <a:srgbClr val="8787AF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36" name="Text Box 52"/>
            <p:cNvSpPr txBox="1">
              <a:spLocks noChangeArrowheads="1"/>
            </p:cNvSpPr>
            <p:nvPr/>
          </p:nvSpPr>
          <p:spPr bwMode="auto">
            <a:xfrm rot="791955">
              <a:off x="4810" y="1385"/>
              <a:ext cx="43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7200">
                  <a:solidFill>
                    <a:srgbClr val="FF0000"/>
                  </a:solidFill>
                  <a:latin typeface="Arial" charset="0"/>
                </a:rPr>
                <a:t>?</a:t>
              </a:r>
            </a:p>
          </p:txBody>
        </p:sp>
        <p:sp>
          <p:nvSpPr>
            <p:cNvPr id="16437" name="WordArt 53"/>
            <p:cNvSpPr>
              <a:spLocks noChangeArrowheads="1" noChangeShapeType="1" noTextEdit="1"/>
            </p:cNvSpPr>
            <p:nvPr/>
          </p:nvSpPr>
          <p:spPr bwMode="auto">
            <a:xfrm rot="-897206">
              <a:off x="4827" y="2058"/>
              <a:ext cx="504" cy="29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1674388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Нет</a:t>
              </a:r>
            </a:p>
          </p:txBody>
        </p:sp>
      </p:grpSp>
      <p:graphicFrame>
        <p:nvGraphicFramePr>
          <p:cNvPr id="16438" name="Object 54"/>
          <p:cNvGraphicFramePr>
            <a:graphicFrameLocks noChangeAspect="1"/>
          </p:cNvGraphicFramePr>
          <p:nvPr/>
        </p:nvGraphicFramePr>
        <p:xfrm>
          <a:off x="2778125" y="3903663"/>
          <a:ext cx="2994025" cy="871537"/>
        </p:xfrm>
        <a:graphic>
          <a:graphicData uri="http://schemas.openxmlformats.org/presentationml/2006/ole">
            <p:oleObj spid="_x0000_s28681" name="Equation" r:id="rId10" imgW="634680" imgH="1774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5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16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6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6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16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6" grpId="1" animBg="1"/>
      <p:bldP spid="16387" grpId="0" animBg="1"/>
      <p:bldP spid="16387" grpId="1" animBg="1"/>
      <p:bldP spid="16400" grpId="0" animBg="1"/>
      <p:bldP spid="16400" grpId="1" animBg="1"/>
      <p:bldP spid="16406" grpId="0" animBg="1"/>
      <p:bldP spid="16406" grpId="1" animBg="1"/>
      <p:bldP spid="16413" grpId="0" animBg="1"/>
      <p:bldP spid="16413" grpId="1" animBg="1"/>
      <p:bldP spid="16420" grpId="0" animBg="1"/>
      <p:bldP spid="16420" grpId="1" animBg="1"/>
      <p:bldP spid="16426" grpId="0" animBg="1"/>
      <p:bldP spid="16426" grpId="1" animBg="1"/>
      <p:bldP spid="164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4" name="Picture 12" descr="k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46475" y="1557338"/>
            <a:ext cx="5597525" cy="5305425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1292225" y="1190625"/>
            <a:ext cx="4702175" cy="595313"/>
          </a:xfrm>
          <a:prstGeom prst="rect">
            <a:avLst/>
          </a:prstGeom>
          <a:gradFill rotWithShape="1">
            <a:gsLst>
              <a:gs pos="0">
                <a:srgbClr val="FF8B8B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928688" y="5661025"/>
            <a:ext cx="1843087" cy="595313"/>
          </a:xfrm>
          <a:prstGeom prst="rect">
            <a:avLst/>
          </a:prstGeom>
          <a:solidFill>
            <a:srgbClr val="FFE2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16" name="AutoShape 24"/>
          <p:cNvSpPr>
            <a:spLocks noChangeArrowheads="1"/>
          </p:cNvSpPr>
          <p:nvPr/>
        </p:nvSpPr>
        <p:spPr bwMode="auto">
          <a:xfrm>
            <a:off x="784225" y="4933950"/>
            <a:ext cx="2044700" cy="290513"/>
          </a:xfrm>
          <a:prstGeom prst="parallelogram">
            <a:avLst>
              <a:gd name="adj" fmla="val 17595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77800"/>
            <a:ext cx="7793038" cy="990600"/>
          </a:xfrm>
        </p:spPr>
        <p:txBody>
          <a:bodyPr/>
          <a:lstStyle/>
          <a:p>
            <a:r>
              <a:rPr lang="ru-RU" sz="3600"/>
              <a:t>Решить неравенство: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ph idx="1"/>
          </p:nvPr>
        </p:nvGraphicFramePr>
        <p:xfrm>
          <a:off x="1270000" y="1168400"/>
          <a:ext cx="2935288" cy="565150"/>
        </p:xfrm>
        <a:graphic>
          <a:graphicData uri="http://schemas.openxmlformats.org/presentationml/2006/ole">
            <p:oleObj spid="_x0000_s8196" name="Equation" r:id="rId4" imgW="1054080" imgH="203040" progId="">
              <p:embed/>
            </p:oleObj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42925" y="2141538"/>
          <a:ext cx="3013075" cy="581025"/>
        </p:xfrm>
        <a:graphic>
          <a:graphicData uri="http://schemas.openxmlformats.org/presentationml/2006/ole">
            <p:oleObj spid="_x0000_s8199" name="Equation" r:id="rId5" imgW="1054080" imgH="203040" progId="">
              <p:embed/>
            </p:oleObj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1112838" y="3681413"/>
          <a:ext cx="2038350" cy="515937"/>
        </p:xfrm>
        <a:graphic>
          <a:graphicData uri="http://schemas.openxmlformats.org/presentationml/2006/ole">
            <p:oleObj spid="_x0000_s8202" name="Equation" r:id="rId6" imgW="901440" imgH="228600" progId="">
              <p:embed/>
            </p:oleObj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763588" y="2889250"/>
          <a:ext cx="2759075" cy="581025"/>
        </p:xfrm>
        <a:graphic>
          <a:graphicData uri="http://schemas.openxmlformats.org/presentationml/2006/ole">
            <p:oleObj spid="_x0000_s8205" name="Equation" r:id="rId7" imgW="965160" imgH="203040" progId="">
              <p:embed/>
            </p:oleObj>
          </a:graphicData>
        </a:graphic>
      </p:graphicFrame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6781800" y="4152900"/>
            <a:ext cx="101600" cy="11588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10" name="Freeform 18"/>
          <p:cNvSpPr>
            <a:spLocks/>
          </p:cNvSpPr>
          <p:nvPr/>
        </p:nvSpPr>
        <p:spPr bwMode="auto">
          <a:xfrm>
            <a:off x="6838950" y="3270250"/>
            <a:ext cx="984250" cy="920750"/>
          </a:xfrm>
          <a:custGeom>
            <a:avLst/>
            <a:gdLst/>
            <a:ahLst/>
            <a:cxnLst>
              <a:cxn ang="0">
                <a:pos x="0" y="496"/>
              </a:cxn>
              <a:cxn ang="0">
                <a:pos x="44" y="340"/>
              </a:cxn>
              <a:cxn ang="0">
                <a:pos x="100" y="160"/>
              </a:cxn>
              <a:cxn ang="0">
                <a:pos x="160" y="52"/>
              </a:cxn>
              <a:cxn ang="0">
                <a:pos x="208" y="16"/>
              </a:cxn>
              <a:cxn ang="0">
                <a:pos x="240" y="0"/>
              </a:cxn>
              <a:cxn ang="0">
                <a:pos x="280" y="8"/>
              </a:cxn>
              <a:cxn ang="0">
                <a:pos x="320" y="60"/>
              </a:cxn>
              <a:cxn ang="0">
                <a:pos x="364" y="128"/>
              </a:cxn>
              <a:cxn ang="0">
                <a:pos x="420" y="228"/>
              </a:cxn>
              <a:cxn ang="0">
                <a:pos x="444" y="316"/>
              </a:cxn>
              <a:cxn ang="0">
                <a:pos x="480" y="428"/>
              </a:cxn>
              <a:cxn ang="0">
                <a:pos x="500" y="496"/>
              </a:cxn>
              <a:cxn ang="0">
                <a:pos x="0" y="496"/>
              </a:cxn>
            </a:cxnLst>
            <a:rect l="0" t="0" r="r" b="b"/>
            <a:pathLst>
              <a:path w="500" h="496">
                <a:moveTo>
                  <a:pt x="0" y="496"/>
                </a:moveTo>
                <a:lnTo>
                  <a:pt x="44" y="340"/>
                </a:lnTo>
                <a:lnTo>
                  <a:pt x="100" y="160"/>
                </a:lnTo>
                <a:lnTo>
                  <a:pt x="160" y="52"/>
                </a:lnTo>
                <a:lnTo>
                  <a:pt x="208" y="16"/>
                </a:lnTo>
                <a:lnTo>
                  <a:pt x="240" y="0"/>
                </a:lnTo>
                <a:lnTo>
                  <a:pt x="280" y="8"/>
                </a:lnTo>
                <a:lnTo>
                  <a:pt x="320" y="60"/>
                </a:lnTo>
                <a:lnTo>
                  <a:pt x="364" y="128"/>
                </a:lnTo>
                <a:lnTo>
                  <a:pt x="420" y="228"/>
                </a:lnTo>
                <a:lnTo>
                  <a:pt x="444" y="316"/>
                </a:lnTo>
                <a:lnTo>
                  <a:pt x="480" y="428"/>
                </a:lnTo>
                <a:lnTo>
                  <a:pt x="500" y="496"/>
                </a:lnTo>
                <a:lnTo>
                  <a:pt x="0" y="496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7791450" y="4152900"/>
            <a:ext cx="101600" cy="11588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7092950" y="3513138"/>
            <a:ext cx="40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</a:rPr>
              <a:t>+</a:t>
            </a:r>
          </a:p>
        </p:txBody>
      </p:sp>
      <p:sp>
        <p:nvSpPr>
          <p:cNvPr id="8208" name="Freeform 16"/>
          <p:cNvSpPr>
            <a:spLocks/>
          </p:cNvSpPr>
          <p:nvPr/>
        </p:nvSpPr>
        <p:spPr bwMode="auto">
          <a:xfrm>
            <a:off x="6548438" y="3267075"/>
            <a:ext cx="1554162" cy="3317875"/>
          </a:xfrm>
          <a:custGeom>
            <a:avLst/>
            <a:gdLst/>
            <a:ahLst/>
            <a:cxnLst>
              <a:cxn ang="0">
                <a:pos x="0" y="1701"/>
              </a:cxn>
              <a:cxn ang="0">
                <a:pos x="138" y="494"/>
              </a:cxn>
              <a:cxn ang="0">
                <a:pos x="375" y="0"/>
              </a:cxn>
              <a:cxn ang="0">
                <a:pos x="631" y="494"/>
              </a:cxn>
              <a:cxn ang="0">
                <a:pos x="759" y="1701"/>
              </a:cxn>
            </a:cxnLst>
            <a:rect l="0" t="0" r="r" b="b"/>
            <a:pathLst>
              <a:path w="759" h="1701">
                <a:moveTo>
                  <a:pt x="0" y="1701"/>
                </a:moveTo>
                <a:cubicBezTo>
                  <a:pt x="38" y="1239"/>
                  <a:pt x="76" y="777"/>
                  <a:pt x="138" y="494"/>
                </a:cubicBezTo>
                <a:cubicBezTo>
                  <a:pt x="200" y="211"/>
                  <a:pt x="293" y="0"/>
                  <a:pt x="375" y="0"/>
                </a:cubicBezTo>
                <a:cubicBezTo>
                  <a:pt x="457" y="0"/>
                  <a:pt x="567" y="211"/>
                  <a:pt x="631" y="494"/>
                </a:cubicBezTo>
                <a:cubicBezTo>
                  <a:pt x="695" y="777"/>
                  <a:pt x="727" y="1239"/>
                  <a:pt x="759" y="1701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2" name="Rectangle 20" descr="Темный диагональный 2"/>
          <p:cNvSpPr>
            <a:spLocks noChangeArrowheads="1"/>
          </p:cNvSpPr>
          <p:nvPr/>
        </p:nvSpPr>
        <p:spPr bwMode="auto">
          <a:xfrm>
            <a:off x="6835775" y="4035425"/>
            <a:ext cx="1001713" cy="144463"/>
          </a:xfrm>
          <a:prstGeom prst="rect">
            <a:avLst/>
          </a:prstGeom>
          <a:pattFill prst="dkUpDiag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1212850" y="4760913"/>
          <a:ext cx="1263650" cy="458787"/>
        </p:xfrm>
        <a:graphic>
          <a:graphicData uri="http://schemas.openxmlformats.org/presentationml/2006/ole">
            <p:oleObj spid="_x0000_s8214" name="Equation" r:id="rId8" imgW="558720" imgH="203040" progId="">
              <p:embed/>
            </p:oleObj>
          </a:graphicData>
        </a:graphic>
      </p:graphicFrame>
      <p:graphicFrame>
        <p:nvGraphicFramePr>
          <p:cNvPr id="8217" name="Object 25"/>
          <p:cNvGraphicFramePr>
            <a:graphicFrameLocks noChangeAspect="1"/>
          </p:cNvGraphicFramePr>
          <p:nvPr/>
        </p:nvGraphicFramePr>
        <p:xfrm>
          <a:off x="6875463" y="2774950"/>
          <a:ext cx="1725612" cy="369888"/>
        </p:xfrm>
        <a:graphic>
          <a:graphicData uri="http://schemas.openxmlformats.org/presentationml/2006/ole">
            <p:oleObj spid="_x0000_s8217" name="Equation" r:id="rId9" imgW="1066680" imgH="228600" progId="">
              <p:embed/>
            </p:oleObj>
          </a:graphicData>
        </a:graphic>
      </p:graphicFrame>
      <p:graphicFrame>
        <p:nvGraphicFramePr>
          <p:cNvPr id="8220" name="Object 28"/>
          <p:cNvGraphicFramePr>
            <a:graphicFrameLocks noChangeAspect="1"/>
          </p:cNvGraphicFramePr>
          <p:nvPr/>
        </p:nvGraphicFramePr>
        <p:xfrm>
          <a:off x="1179513" y="5661025"/>
          <a:ext cx="1477962" cy="641350"/>
        </p:xfrm>
        <a:graphic>
          <a:graphicData uri="http://schemas.openxmlformats.org/presentationml/2006/ole">
            <p:oleObj spid="_x0000_s8220" name="Equation" r:id="rId10" imgW="583920" imgH="253800" progId="">
              <p:embed/>
            </p:oleObj>
          </a:graphicData>
        </a:graphic>
      </p:graphicFrame>
      <p:graphicFrame>
        <p:nvGraphicFramePr>
          <p:cNvPr id="8223" name="Object 31"/>
          <p:cNvGraphicFramePr>
            <a:graphicFrameLocks noChangeAspect="1"/>
          </p:cNvGraphicFramePr>
          <p:nvPr/>
        </p:nvGraphicFramePr>
        <p:xfrm>
          <a:off x="1277938" y="1189038"/>
          <a:ext cx="2935287" cy="565150"/>
        </p:xfrm>
        <a:graphic>
          <a:graphicData uri="http://schemas.openxmlformats.org/presentationml/2006/ole">
            <p:oleObj spid="_x0000_s8223" name="Equation" r:id="rId11" imgW="1054080" imgH="203040" progId="">
              <p:embed/>
            </p:oleObj>
          </a:graphicData>
        </a:graphic>
      </p:graphicFrame>
      <p:graphicFrame>
        <p:nvGraphicFramePr>
          <p:cNvPr id="8224" name="Object 32"/>
          <p:cNvGraphicFramePr>
            <a:graphicFrameLocks noChangeAspect="1"/>
          </p:cNvGraphicFramePr>
          <p:nvPr/>
        </p:nvGraphicFramePr>
        <p:xfrm>
          <a:off x="1220788" y="4781550"/>
          <a:ext cx="1263650" cy="458788"/>
        </p:xfrm>
        <a:graphic>
          <a:graphicData uri="http://schemas.openxmlformats.org/presentationml/2006/ole">
            <p:oleObj spid="_x0000_s8224" name="Equation" r:id="rId12" imgW="558720" imgH="203040" progId="">
              <p:embed/>
            </p:oleObj>
          </a:graphicData>
        </a:graphic>
      </p:graphicFrame>
      <p:graphicFrame>
        <p:nvGraphicFramePr>
          <p:cNvPr id="8225" name="Object 33"/>
          <p:cNvGraphicFramePr>
            <a:graphicFrameLocks noChangeAspect="1"/>
          </p:cNvGraphicFramePr>
          <p:nvPr/>
        </p:nvGraphicFramePr>
        <p:xfrm>
          <a:off x="1219200" y="5681663"/>
          <a:ext cx="1414463" cy="641350"/>
        </p:xfrm>
        <a:graphic>
          <a:graphicData uri="http://schemas.openxmlformats.org/presentationml/2006/ole">
            <p:oleObj spid="_x0000_s8225" name="Equation" r:id="rId13" imgW="558720" imgH="253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9" presetClass="entr" presetSubtype="1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" grpId="0" animBg="1"/>
      <p:bldP spid="8221" grpId="0" animBg="1"/>
      <p:bldP spid="8216" grpId="0" animBg="1"/>
      <p:bldP spid="8200" grpId="0" animBg="1"/>
      <p:bldP spid="8210" grpId="0" animBg="1"/>
      <p:bldP spid="8207" grpId="0" animBg="1"/>
      <p:bldP spid="8211" grpId="0"/>
      <p:bldP spid="8208" grpId="0" animBg="1"/>
      <p:bldP spid="82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k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46475" y="1557338"/>
            <a:ext cx="5597525" cy="5305425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292225" y="1190625"/>
            <a:ext cx="4702175" cy="595313"/>
          </a:xfrm>
          <a:prstGeom prst="rect">
            <a:avLst/>
          </a:prstGeom>
          <a:gradFill rotWithShape="1">
            <a:gsLst>
              <a:gs pos="0">
                <a:srgbClr val="FF8B8B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06400" y="5675313"/>
            <a:ext cx="3003550" cy="581025"/>
          </a:xfrm>
          <a:prstGeom prst="rect">
            <a:avLst/>
          </a:prstGeom>
          <a:solidFill>
            <a:srgbClr val="FFE2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784225" y="4933950"/>
            <a:ext cx="2232025" cy="290513"/>
          </a:xfrm>
          <a:prstGeom prst="parallelogram">
            <a:avLst>
              <a:gd name="adj" fmla="val 19207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>
          <a:xfrm>
            <a:off x="1066800" y="177800"/>
            <a:ext cx="7793038" cy="990600"/>
          </a:xfrm>
        </p:spPr>
        <p:txBody>
          <a:bodyPr/>
          <a:lstStyle/>
          <a:p>
            <a:r>
              <a:rPr lang="ru-RU" sz="3600"/>
              <a:t>Решить неравенство:</a:t>
            </a:r>
          </a:p>
        </p:txBody>
      </p:sp>
      <p:graphicFrame>
        <p:nvGraphicFramePr>
          <p:cNvPr id="11271" name="Object 7"/>
          <p:cNvGraphicFramePr>
            <a:graphicFrameLocks noChangeAspect="1"/>
          </p:cNvGraphicFramePr>
          <p:nvPr>
            <p:ph idx="1"/>
          </p:nvPr>
        </p:nvGraphicFramePr>
        <p:xfrm>
          <a:off x="1270000" y="1168400"/>
          <a:ext cx="2935288" cy="565150"/>
        </p:xfrm>
        <a:graphic>
          <a:graphicData uri="http://schemas.openxmlformats.org/presentationml/2006/ole">
            <p:oleObj spid="_x0000_s11271" name="Equation" r:id="rId4" imgW="1054080" imgH="203040" progId="">
              <p:embed/>
            </p:oleObj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42925" y="2141538"/>
          <a:ext cx="3013075" cy="581025"/>
        </p:xfrm>
        <a:graphic>
          <a:graphicData uri="http://schemas.openxmlformats.org/presentationml/2006/ole">
            <p:oleObj spid="_x0000_s11272" name="Equation" r:id="rId5" imgW="1054080" imgH="203040" progId="">
              <p:embed/>
            </p:oleObj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1112838" y="3681413"/>
          <a:ext cx="2038350" cy="515937"/>
        </p:xfrm>
        <a:graphic>
          <a:graphicData uri="http://schemas.openxmlformats.org/presentationml/2006/ole">
            <p:oleObj spid="_x0000_s11273" name="Equation" r:id="rId6" imgW="901440" imgH="228600" progId="">
              <p:embed/>
            </p:oleObj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763588" y="2889250"/>
          <a:ext cx="2759075" cy="581025"/>
        </p:xfrm>
        <a:graphic>
          <a:graphicData uri="http://schemas.openxmlformats.org/presentationml/2006/ole">
            <p:oleObj spid="_x0000_s11274" name="Equation" r:id="rId7" imgW="965160" imgH="203040" progId="">
              <p:embed/>
            </p:oleObj>
          </a:graphicData>
        </a:graphic>
      </p:graphicFrame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6781800" y="4152900"/>
            <a:ext cx="101600" cy="11588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7791450" y="4152900"/>
            <a:ext cx="101600" cy="11588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7138988" y="3482975"/>
            <a:ext cx="40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</a:rPr>
              <a:t>+</a:t>
            </a:r>
          </a:p>
        </p:txBody>
      </p:sp>
      <p:sp>
        <p:nvSpPr>
          <p:cNvPr id="11280" name="Rectangle 16" descr="Темный диагональный 2"/>
          <p:cNvSpPr>
            <a:spLocks noChangeArrowheads="1"/>
          </p:cNvSpPr>
          <p:nvPr/>
        </p:nvSpPr>
        <p:spPr bwMode="auto">
          <a:xfrm>
            <a:off x="3846513" y="4035425"/>
            <a:ext cx="2974975" cy="144463"/>
          </a:xfrm>
          <a:prstGeom prst="rect">
            <a:avLst/>
          </a:prstGeom>
          <a:pattFill prst="dkUpDiag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996950" y="4760913"/>
          <a:ext cx="1695450" cy="458787"/>
        </p:xfrm>
        <a:graphic>
          <a:graphicData uri="http://schemas.openxmlformats.org/presentationml/2006/ole">
            <p:oleObj spid="_x0000_s11281" name="Equation" r:id="rId8" imgW="749160" imgH="203040" progId="">
              <p:embed/>
            </p:oleObj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6875463" y="2774950"/>
          <a:ext cx="1725612" cy="369888"/>
        </p:xfrm>
        <a:graphic>
          <a:graphicData uri="http://schemas.openxmlformats.org/presentationml/2006/ole">
            <p:oleObj spid="_x0000_s11282" name="Equation" r:id="rId9" imgW="1066680" imgH="228600" progId="">
              <p:embed/>
            </p:oleObj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474663" y="5719763"/>
          <a:ext cx="2914650" cy="554037"/>
        </p:xfrm>
        <a:graphic>
          <a:graphicData uri="http://schemas.openxmlformats.org/presentationml/2006/ole">
            <p:oleObj spid="_x0000_s11283" name="Equation" r:id="rId10" imgW="1333440" imgH="253800" progId="">
              <p:embed/>
            </p:oleObj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263650" y="1201738"/>
          <a:ext cx="2935288" cy="565150"/>
        </p:xfrm>
        <a:graphic>
          <a:graphicData uri="http://schemas.openxmlformats.org/presentationml/2006/ole">
            <p:oleObj spid="_x0000_s11284" name="Equation" r:id="rId11" imgW="1054080" imgH="203040" progId="">
              <p:embed/>
            </p:oleObj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033463" y="4737100"/>
          <a:ext cx="1638300" cy="458788"/>
        </p:xfrm>
        <a:graphic>
          <a:graphicData uri="http://schemas.openxmlformats.org/presentationml/2006/ole">
            <p:oleObj spid="_x0000_s11285" name="Equation" r:id="rId12" imgW="723600" imgH="203040" progId="">
              <p:embed/>
            </p:oleObj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531813" y="5732463"/>
          <a:ext cx="2819400" cy="546100"/>
        </p:xfrm>
        <a:graphic>
          <a:graphicData uri="http://schemas.openxmlformats.org/presentationml/2006/ole">
            <p:oleObj spid="_x0000_s11286" name="Equation" r:id="rId13" imgW="1307880" imgH="253800" progId="">
              <p:embed/>
            </p:oleObj>
          </a:graphicData>
        </a:graphic>
      </p:graphicFrame>
      <p:sp>
        <p:nvSpPr>
          <p:cNvPr id="11288" name="Freeform 24"/>
          <p:cNvSpPr>
            <a:spLocks/>
          </p:cNvSpPr>
          <p:nvPr/>
        </p:nvSpPr>
        <p:spPr bwMode="auto">
          <a:xfrm>
            <a:off x="3860800" y="4192588"/>
            <a:ext cx="2960688" cy="236696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1691" y="1491"/>
              </a:cxn>
              <a:cxn ang="0">
                <a:pos x="1737" y="933"/>
              </a:cxn>
              <a:cxn ang="0">
                <a:pos x="1774" y="595"/>
              </a:cxn>
              <a:cxn ang="0">
                <a:pos x="1819" y="275"/>
              </a:cxn>
              <a:cxn ang="0">
                <a:pos x="1847" y="83"/>
              </a:cxn>
              <a:cxn ang="0">
                <a:pos x="1865" y="0"/>
              </a:cxn>
              <a:cxn ang="0">
                <a:pos x="0" y="9"/>
              </a:cxn>
              <a:cxn ang="0">
                <a:pos x="0" y="1491"/>
              </a:cxn>
            </a:cxnLst>
            <a:rect l="0" t="0" r="r" b="b"/>
            <a:pathLst>
              <a:path w="1865" h="1491">
                <a:moveTo>
                  <a:pt x="0" y="1491"/>
                </a:moveTo>
                <a:lnTo>
                  <a:pt x="1691" y="1491"/>
                </a:lnTo>
                <a:lnTo>
                  <a:pt x="1737" y="933"/>
                </a:lnTo>
                <a:lnTo>
                  <a:pt x="1774" y="595"/>
                </a:lnTo>
                <a:lnTo>
                  <a:pt x="1819" y="275"/>
                </a:lnTo>
                <a:lnTo>
                  <a:pt x="1847" y="83"/>
                </a:lnTo>
                <a:lnTo>
                  <a:pt x="1865" y="0"/>
                </a:lnTo>
                <a:lnTo>
                  <a:pt x="0" y="9"/>
                </a:lnTo>
                <a:lnTo>
                  <a:pt x="0" y="1491"/>
                </a:lnTo>
                <a:close/>
              </a:path>
            </a:pathLst>
          </a:custGeom>
          <a:solidFill>
            <a:schemeClr val="accent1">
              <a:alpha val="28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9" name="Freeform 25"/>
          <p:cNvSpPr>
            <a:spLocks/>
          </p:cNvSpPr>
          <p:nvPr/>
        </p:nvSpPr>
        <p:spPr bwMode="auto">
          <a:xfrm>
            <a:off x="7837488" y="4194175"/>
            <a:ext cx="1001712" cy="2366963"/>
          </a:xfrm>
          <a:custGeom>
            <a:avLst/>
            <a:gdLst/>
            <a:ahLst/>
            <a:cxnLst>
              <a:cxn ang="0">
                <a:pos x="165" y="1491"/>
              </a:cxn>
              <a:cxn ang="0">
                <a:pos x="631" y="1481"/>
              </a:cxn>
              <a:cxn ang="0">
                <a:pos x="631" y="0"/>
              </a:cxn>
              <a:cxn ang="0">
                <a:pos x="0" y="0"/>
              </a:cxn>
              <a:cxn ang="0">
                <a:pos x="37" y="238"/>
              </a:cxn>
              <a:cxn ang="0">
                <a:pos x="82" y="558"/>
              </a:cxn>
              <a:cxn ang="0">
                <a:pos x="110" y="841"/>
              </a:cxn>
              <a:cxn ang="0">
                <a:pos x="137" y="1143"/>
              </a:cxn>
              <a:cxn ang="0">
                <a:pos x="165" y="1491"/>
              </a:cxn>
            </a:cxnLst>
            <a:rect l="0" t="0" r="r" b="b"/>
            <a:pathLst>
              <a:path w="631" h="1491">
                <a:moveTo>
                  <a:pt x="165" y="1491"/>
                </a:moveTo>
                <a:lnTo>
                  <a:pt x="631" y="1481"/>
                </a:lnTo>
                <a:lnTo>
                  <a:pt x="631" y="0"/>
                </a:lnTo>
                <a:lnTo>
                  <a:pt x="0" y="0"/>
                </a:lnTo>
                <a:lnTo>
                  <a:pt x="37" y="238"/>
                </a:lnTo>
                <a:lnTo>
                  <a:pt x="82" y="558"/>
                </a:lnTo>
                <a:lnTo>
                  <a:pt x="110" y="841"/>
                </a:lnTo>
                <a:lnTo>
                  <a:pt x="137" y="1143"/>
                </a:lnTo>
                <a:lnTo>
                  <a:pt x="165" y="1491"/>
                </a:lnTo>
                <a:close/>
              </a:path>
            </a:pathLst>
          </a:custGeom>
          <a:solidFill>
            <a:schemeClr val="accent1">
              <a:alpha val="28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9" name="Freeform 15"/>
          <p:cNvSpPr>
            <a:spLocks/>
          </p:cNvSpPr>
          <p:nvPr/>
        </p:nvSpPr>
        <p:spPr bwMode="auto">
          <a:xfrm>
            <a:off x="6548438" y="3267075"/>
            <a:ext cx="1554162" cy="3317875"/>
          </a:xfrm>
          <a:custGeom>
            <a:avLst/>
            <a:gdLst/>
            <a:ahLst/>
            <a:cxnLst>
              <a:cxn ang="0">
                <a:pos x="0" y="1701"/>
              </a:cxn>
              <a:cxn ang="0">
                <a:pos x="138" y="494"/>
              </a:cxn>
              <a:cxn ang="0">
                <a:pos x="375" y="0"/>
              </a:cxn>
              <a:cxn ang="0">
                <a:pos x="631" y="494"/>
              </a:cxn>
              <a:cxn ang="0">
                <a:pos x="759" y="1701"/>
              </a:cxn>
            </a:cxnLst>
            <a:rect l="0" t="0" r="r" b="b"/>
            <a:pathLst>
              <a:path w="759" h="1701">
                <a:moveTo>
                  <a:pt x="0" y="1701"/>
                </a:moveTo>
                <a:cubicBezTo>
                  <a:pt x="38" y="1239"/>
                  <a:pt x="76" y="777"/>
                  <a:pt x="138" y="494"/>
                </a:cubicBezTo>
                <a:cubicBezTo>
                  <a:pt x="200" y="211"/>
                  <a:pt x="293" y="0"/>
                  <a:pt x="375" y="0"/>
                </a:cubicBezTo>
                <a:cubicBezTo>
                  <a:pt x="457" y="0"/>
                  <a:pt x="567" y="211"/>
                  <a:pt x="631" y="494"/>
                </a:cubicBezTo>
                <a:cubicBezTo>
                  <a:pt x="695" y="777"/>
                  <a:pt x="727" y="1239"/>
                  <a:pt x="759" y="1701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0" name="Rectangle 26" descr="Темный диагональный 2"/>
          <p:cNvSpPr>
            <a:spLocks noChangeArrowheads="1"/>
          </p:cNvSpPr>
          <p:nvPr/>
        </p:nvSpPr>
        <p:spPr bwMode="auto">
          <a:xfrm>
            <a:off x="7843838" y="4041775"/>
            <a:ext cx="1001712" cy="144463"/>
          </a:xfrm>
          <a:prstGeom prst="rect">
            <a:avLst/>
          </a:prstGeom>
          <a:pattFill prst="dkUpDiag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4897438" y="4905375"/>
            <a:ext cx="3873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>
                <a:solidFill>
                  <a:schemeClr val="hlink"/>
                </a:solidFill>
              </a:rPr>
              <a:t>-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8285163" y="4883150"/>
            <a:ext cx="3873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>
                <a:solidFill>
                  <a:schemeClr val="hlink"/>
                </a:solidFill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68" grpId="0" animBg="1"/>
      <p:bldP spid="11269" grpId="0" animBg="1"/>
      <p:bldP spid="11275" grpId="0" animBg="1"/>
      <p:bldP spid="11277" grpId="0" animBg="1"/>
      <p:bldP spid="11278" grpId="0"/>
      <p:bldP spid="11280" grpId="0" animBg="1"/>
      <p:bldP spid="11288" grpId="0" animBg="1"/>
      <p:bldP spid="11289" grpId="0" animBg="1"/>
      <p:bldP spid="11279" grpId="0" animBg="1"/>
      <p:bldP spid="11290" grpId="0" animBg="1"/>
      <p:bldP spid="11291" grpId="0"/>
      <p:bldP spid="1129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k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46475" y="1557338"/>
            <a:ext cx="5597525" cy="5305425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292225" y="1190625"/>
            <a:ext cx="4702175" cy="595313"/>
          </a:xfrm>
          <a:prstGeom prst="rect">
            <a:avLst/>
          </a:prstGeom>
          <a:gradFill rotWithShape="1">
            <a:gsLst>
              <a:gs pos="0">
                <a:srgbClr val="FF8B8B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06400" y="5675313"/>
            <a:ext cx="3003550" cy="581025"/>
          </a:xfrm>
          <a:prstGeom prst="rect">
            <a:avLst/>
          </a:prstGeom>
          <a:solidFill>
            <a:srgbClr val="FFE2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784225" y="4933950"/>
            <a:ext cx="2232025" cy="290513"/>
          </a:xfrm>
          <a:prstGeom prst="parallelogram">
            <a:avLst>
              <a:gd name="adj" fmla="val 19207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1066800" y="177800"/>
            <a:ext cx="7793038" cy="990600"/>
          </a:xfrm>
        </p:spPr>
        <p:txBody>
          <a:bodyPr/>
          <a:lstStyle/>
          <a:p>
            <a:r>
              <a:rPr lang="ru-RU" sz="3600"/>
              <a:t>Решить неравенство:</a:t>
            </a:r>
          </a:p>
        </p:txBody>
      </p:sp>
      <p:graphicFrame>
        <p:nvGraphicFramePr>
          <p:cNvPr id="12295" name="Object 7"/>
          <p:cNvGraphicFramePr>
            <a:graphicFrameLocks noChangeAspect="1"/>
          </p:cNvGraphicFramePr>
          <p:nvPr>
            <p:ph idx="1"/>
          </p:nvPr>
        </p:nvGraphicFramePr>
        <p:xfrm>
          <a:off x="1465263" y="1168400"/>
          <a:ext cx="2543175" cy="565150"/>
        </p:xfrm>
        <a:graphic>
          <a:graphicData uri="http://schemas.openxmlformats.org/presentationml/2006/ole">
            <p:oleObj spid="_x0000_s18434" name="Equation" r:id="rId4" imgW="914400" imgH="203040" progId="">
              <p:embed/>
            </p:oleObj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923925" y="3260725"/>
          <a:ext cx="2038350" cy="458788"/>
        </p:xfrm>
        <a:graphic>
          <a:graphicData uri="http://schemas.openxmlformats.org/presentationml/2006/ole">
            <p:oleObj spid="_x0000_s18435" name="Equation" r:id="rId5" imgW="901440" imgH="203040" progId="">
              <p:embed/>
            </p:oleObj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849313" y="2295525"/>
          <a:ext cx="2614612" cy="581025"/>
        </p:xfrm>
        <a:graphic>
          <a:graphicData uri="http://schemas.openxmlformats.org/presentationml/2006/ole">
            <p:oleObj spid="_x0000_s18436" name="Equation" r:id="rId6" imgW="914400" imgH="203040" progId="">
              <p:embed/>
            </p:oleObj>
          </a:graphicData>
        </a:graphic>
      </p:graphicFrame>
      <p:sp>
        <p:nvSpPr>
          <p:cNvPr id="12299" name="Oval 11"/>
          <p:cNvSpPr>
            <a:spLocks noChangeArrowheads="1"/>
          </p:cNvSpPr>
          <p:nvPr/>
        </p:nvSpPr>
        <p:spPr bwMode="auto">
          <a:xfrm>
            <a:off x="6781800" y="4152900"/>
            <a:ext cx="101600" cy="11588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982663" y="4760913"/>
          <a:ext cx="1724025" cy="458787"/>
        </p:xfrm>
        <a:graphic>
          <a:graphicData uri="http://schemas.openxmlformats.org/presentationml/2006/ole">
            <p:oleObj spid="_x0000_s18437" name="Equation" r:id="rId7" imgW="761760" imgH="203040" progId="">
              <p:embed/>
            </p:oleObj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474663" y="5719763"/>
          <a:ext cx="2914650" cy="554037"/>
        </p:xfrm>
        <a:graphic>
          <a:graphicData uri="http://schemas.openxmlformats.org/presentationml/2006/ole">
            <p:oleObj spid="_x0000_s18438" name="Equation" r:id="rId8" imgW="1333440" imgH="253800" progId="">
              <p:embed/>
            </p:oleObj>
          </a:graphicData>
        </a:graphic>
      </p:graphicFrame>
      <p:graphicFrame>
        <p:nvGraphicFramePr>
          <p:cNvPr id="12306" name="Object 18"/>
          <p:cNvGraphicFramePr>
            <a:graphicFrameLocks noChangeAspect="1"/>
          </p:cNvGraphicFramePr>
          <p:nvPr/>
        </p:nvGraphicFramePr>
        <p:xfrm>
          <a:off x="1458913" y="1174750"/>
          <a:ext cx="2546350" cy="565150"/>
        </p:xfrm>
        <a:graphic>
          <a:graphicData uri="http://schemas.openxmlformats.org/presentationml/2006/ole">
            <p:oleObj spid="_x0000_s18439" name="Equation" r:id="rId9" imgW="914400" imgH="203040" progId="">
              <p:embed/>
            </p:oleObj>
          </a:graphicData>
        </a:graphic>
      </p:graphicFrame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1430338" y="4711700"/>
          <a:ext cx="804862" cy="458788"/>
        </p:xfrm>
        <a:graphic>
          <a:graphicData uri="http://schemas.openxmlformats.org/presentationml/2006/ole">
            <p:oleObj spid="_x0000_s18440" name="Equation" r:id="rId10" imgW="355320" imgH="203040" progId="">
              <p:embed/>
            </p:oleObj>
          </a:graphicData>
        </a:graphic>
      </p:graphicFrame>
      <p:graphicFrame>
        <p:nvGraphicFramePr>
          <p:cNvPr id="12308" name="Object 20"/>
          <p:cNvGraphicFramePr>
            <a:graphicFrameLocks noChangeAspect="1"/>
          </p:cNvGraphicFramePr>
          <p:nvPr/>
        </p:nvGraphicFramePr>
        <p:xfrm>
          <a:off x="1071563" y="5688013"/>
          <a:ext cx="1833562" cy="546100"/>
        </p:xfrm>
        <a:graphic>
          <a:graphicData uri="http://schemas.openxmlformats.org/presentationml/2006/ole">
            <p:oleObj spid="_x0000_s18441" name="Equation" r:id="rId11" imgW="850680" imgH="253800" progId="">
              <p:embed/>
            </p:oleObj>
          </a:graphicData>
        </a:graphic>
      </p:graphicFrame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3844925" y="1893888"/>
            <a:ext cx="4989513" cy="2327275"/>
          </a:xfrm>
          <a:prstGeom prst="rect">
            <a:avLst/>
          </a:prstGeom>
          <a:solidFill>
            <a:schemeClr val="accent1">
              <a:alpha val="28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1" name="Freeform 23"/>
          <p:cNvSpPr>
            <a:spLocks/>
          </p:cNvSpPr>
          <p:nvPr/>
        </p:nvSpPr>
        <p:spPr bwMode="auto">
          <a:xfrm flipV="1">
            <a:off x="6143625" y="1854200"/>
            <a:ext cx="1381125" cy="2360613"/>
          </a:xfrm>
          <a:custGeom>
            <a:avLst/>
            <a:gdLst/>
            <a:ahLst/>
            <a:cxnLst>
              <a:cxn ang="0">
                <a:pos x="0" y="1701"/>
              </a:cxn>
              <a:cxn ang="0">
                <a:pos x="138" y="494"/>
              </a:cxn>
              <a:cxn ang="0">
                <a:pos x="375" y="0"/>
              </a:cxn>
              <a:cxn ang="0">
                <a:pos x="631" y="494"/>
              </a:cxn>
              <a:cxn ang="0">
                <a:pos x="759" y="1701"/>
              </a:cxn>
            </a:cxnLst>
            <a:rect l="0" t="0" r="r" b="b"/>
            <a:pathLst>
              <a:path w="759" h="1701">
                <a:moveTo>
                  <a:pt x="0" y="1701"/>
                </a:moveTo>
                <a:cubicBezTo>
                  <a:pt x="38" y="1239"/>
                  <a:pt x="76" y="777"/>
                  <a:pt x="138" y="494"/>
                </a:cubicBezTo>
                <a:cubicBezTo>
                  <a:pt x="200" y="211"/>
                  <a:pt x="293" y="0"/>
                  <a:pt x="375" y="0"/>
                </a:cubicBezTo>
                <a:cubicBezTo>
                  <a:pt x="457" y="0"/>
                  <a:pt x="567" y="211"/>
                  <a:pt x="631" y="494"/>
                </a:cubicBezTo>
                <a:cubicBezTo>
                  <a:pt x="695" y="777"/>
                  <a:pt x="727" y="1239"/>
                  <a:pt x="759" y="1701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5207000" y="2735263"/>
            <a:ext cx="4794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hlink"/>
                </a:solidFill>
              </a:rPr>
              <a:t>+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7758113" y="2713038"/>
            <a:ext cx="4794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hlink"/>
                </a:solidFill>
              </a:rPr>
              <a:t>+</a:t>
            </a:r>
          </a:p>
        </p:txBody>
      </p:sp>
      <p:sp>
        <p:nvSpPr>
          <p:cNvPr id="12302" name="Rectangle 14" descr="Темный диагональный 2"/>
          <p:cNvSpPr>
            <a:spLocks noChangeArrowheads="1"/>
          </p:cNvSpPr>
          <p:nvPr/>
        </p:nvSpPr>
        <p:spPr bwMode="auto">
          <a:xfrm>
            <a:off x="3836988" y="4048125"/>
            <a:ext cx="2989262" cy="144463"/>
          </a:xfrm>
          <a:prstGeom prst="rect">
            <a:avLst/>
          </a:prstGeom>
          <a:pattFill prst="dkUpDiag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2" name="Rectangle 24" descr="Темный диагональный 2"/>
          <p:cNvSpPr>
            <a:spLocks noChangeArrowheads="1"/>
          </p:cNvSpPr>
          <p:nvPr/>
        </p:nvSpPr>
        <p:spPr bwMode="auto">
          <a:xfrm>
            <a:off x="6864350" y="4043363"/>
            <a:ext cx="1974850" cy="144462"/>
          </a:xfrm>
          <a:prstGeom prst="rect">
            <a:avLst/>
          </a:prstGeom>
          <a:pattFill prst="dkUpDiag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4584700" y="1900238"/>
          <a:ext cx="1520825" cy="369887"/>
        </p:xfrm>
        <a:graphic>
          <a:graphicData uri="http://schemas.openxmlformats.org/presentationml/2006/ole">
            <p:oleObj spid="_x0000_s18442" name="Equation" r:id="rId12" imgW="939600" imgH="228600" progId="">
              <p:embed/>
            </p:oleObj>
          </a:graphicData>
        </a:graphic>
      </p:graphicFrame>
      <p:sp>
        <p:nvSpPr>
          <p:cNvPr id="12300" name="Oval 12"/>
          <p:cNvSpPr>
            <a:spLocks noChangeArrowheads="1"/>
          </p:cNvSpPr>
          <p:nvPr/>
        </p:nvSpPr>
        <p:spPr bwMode="auto">
          <a:xfrm>
            <a:off x="6780213" y="4148138"/>
            <a:ext cx="101600" cy="1158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2" grpId="0" animBg="1"/>
      <p:bldP spid="12293" grpId="0" animBg="1"/>
      <p:bldP spid="12299" grpId="0" animBg="1"/>
      <p:bldP spid="12316" grpId="0" animBg="1"/>
      <p:bldP spid="12311" grpId="0" animBg="1"/>
      <p:bldP spid="12313" grpId="0"/>
      <p:bldP spid="12314" grpId="0"/>
      <p:bldP spid="12302" grpId="0" animBg="1"/>
      <p:bldP spid="12312" grpId="0" animBg="1"/>
      <p:bldP spid="12300" grpId="0" animBg="1"/>
      <p:bldP spid="1230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9" name="Picture 19" descr="Копия k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94163" y="1597025"/>
            <a:ext cx="5049837" cy="4857750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292225" y="1190625"/>
            <a:ext cx="4702175" cy="595313"/>
          </a:xfrm>
          <a:prstGeom prst="rect">
            <a:avLst/>
          </a:prstGeom>
          <a:gradFill rotWithShape="1">
            <a:gsLst>
              <a:gs pos="0">
                <a:srgbClr val="FF8B8B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784225" y="4933950"/>
            <a:ext cx="2232025" cy="290513"/>
          </a:xfrm>
          <a:prstGeom prst="parallelogram">
            <a:avLst>
              <a:gd name="adj" fmla="val 19207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1066800" y="177800"/>
            <a:ext cx="7793038" cy="990600"/>
          </a:xfrm>
        </p:spPr>
        <p:txBody>
          <a:bodyPr/>
          <a:lstStyle/>
          <a:p>
            <a:r>
              <a:rPr lang="ru-RU" sz="3600"/>
              <a:t>Решить неравенство:</a:t>
            </a:r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>
            <p:ph idx="1"/>
          </p:nvPr>
        </p:nvGraphicFramePr>
        <p:xfrm>
          <a:off x="1465263" y="1168400"/>
          <a:ext cx="2543175" cy="565150"/>
        </p:xfrm>
        <a:graphic>
          <a:graphicData uri="http://schemas.openxmlformats.org/presentationml/2006/ole">
            <p:oleObj spid="_x0000_s19458" name="Equation" r:id="rId4" imgW="914400" imgH="203040" progId="">
              <p:embed/>
            </p:oleObj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497013" y="3073400"/>
          <a:ext cx="890587" cy="401638"/>
        </p:xfrm>
        <a:graphic>
          <a:graphicData uri="http://schemas.openxmlformats.org/presentationml/2006/ole">
            <p:oleObj spid="_x0000_s19459" name="Equation" r:id="rId5" imgW="393480" imgH="177480" progId="">
              <p:embed/>
            </p:oleObj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849313" y="2295525"/>
          <a:ext cx="2614612" cy="581025"/>
        </p:xfrm>
        <a:graphic>
          <a:graphicData uri="http://schemas.openxmlformats.org/presentationml/2006/ole">
            <p:oleObj spid="_x0000_s19460" name="Equation" r:id="rId6" imgW="914400" imgH="203040" progId="">
              <p:embed/>
            </p:oleObj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1435100" y="1157288"/>
          <a:ext cx="2546350" cy="565150"/>
        </p:xfrm>
        <a:graphic>
          <a:graphicData uri="http://schemas.openxmlformats.org/presentationml/2006/ole">
            <p:oleObj spid="_x0000_s19461" name="Equation" r:id="rId7" imgW="914400" imgH="203040" progId="">
              <p:embed/>
            </p:oleObj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1462088" y="4741863"/>
          <a:ext cx="806450" cy="458787"/>
        </p:xfrm>
        <a:graphic>
          <a:graphicData uri="http://schemas.openxmlformats.org/presentationml/2006/ole">
            <p:oleObj spid="_x0000_s19462" name="Equation" r:id="rId8" imgW="355320" imgH="203040" progId="">
              <p:embed/>
            </p:oleObj>
          </a:graphicData>
        </a:graphic>
      </p:graphicFrame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4059238" y="1973263"/>
            <a:ext cx="4719637" cy="2717800"/>
          </a:xfrm>
          <a:prstGeom prst="rect">
            <a:avLst/>
          </a:prstGeom>
          <a:solidFill>
            <a:schemeClr val="accent1">
              <a:alpha val="28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3" name="Freeform 13"/>
          <p:cNvSpPr>
            <a:spLocks/>
          </p:cNvSpPr>
          <p:nvPr/>
        </p:nvSpPr>
        <p:spPr bwMode="auto">
          <a:xfrm flipV="1">
            <a:off x="5553075" y="1958975"/>
            <a:ext cx="1593850" cy="2725738"/>
          </a:xfrm>
          <a:custGeom>
            <a:avLst/>
            <a:gdLst/>
            <a:ahLst/>
            <a:cxnLst>
              <a:cxn ang="0">
                <a:pos x="0" y="1701"/>
              </a:cxn>
              <a:cxn ang="0">
                <a:pos x="138" y="494"/>
              </a:cxn>
              <a:cxn ang="0">
                <a:pos x="375" y="0"/>
              </a:cxn>
              <a:cxn ang="0">
                <a:pos x="631" y="494"/>
              </a:cxn>
              <a:cxn ang="0">
                <a:pos x="759" y="1701"/>
              </a:cxn>
            </a:cxnLst>
            <a:rect l="0" t="0" r="r" b="b"/>
            <a:pathLst>
              <a:path w="759" h="1701">
                <a:moveTo>
                  <a:pt x="0" y="1701"/>
                </a:moveTo>
                <a:cubicBezTo>
                  <a:pt x="38" y="1239"/>
                  <a:pt x="76" y="777"/>
                  <a:pt x="138" y="494"/>
                </a:cubicBezTo>
                <a:cubicBezTo>
                  <a:pt x="200" y="211"/>
                  <a:pt x="293" y="0"/>
                  <a:pt x="375" y="0"/>
                </a:cubicBezTo>
                <a:cubicBezTo>
                  <a:pt x="457" y="0"/>
                  <a:pt x="567" y="211"/>
                  <a:pt x="631" y="494"/>
                </a:cubicBezTo>
                <a:cubicBezTo>
                  <a:pt x="695" y="777"/>
                  <a:pt x="727" y="1239"/>
                  <a:pt x="759" y="1701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5100638" y="3286125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hlink"/>
                </a:solidFill>
              </a:rPr>
              <a:t>+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7797800" y="3276600"/>
            <a:ext cx="4794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hlink"/>
                </a:solidFill>
              </a:rPr>
              <a:t>+</a:t>
            </a:r>
          </a:p>
        </p:txBody>
      </p:sp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4056063" y="2208213"/>
          <a:ext cx="1500187" cy="369887"/>
        </p:xfrm>
        <a:graphic>
          <a:graphicData uri="http://schemas.openxmlformats.org/presentationml/2006/ole">
            <p:oleObj spid="_x0000_s19463" name="Equation" r:id="rId9" imgW="927000" imgH="228600" progId="">
              <p:embed/>
            </p:oleObj>
          </a:graphicData>
        </a:graphic>
      </p:graphicFrame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122363" y="4756150"/>
            <a:ext cx="156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hlink"/>
                </a:solidFill>
              </a:rPr>
              <a:t>Нет решений</a:t>
            </a:r>
          </a:p>
        </p:txBody>
      </p:sp>
      <p:sp>
        <p:nvSpPr>
          <p:cNvPr id="15380" name="Rectangle 20" descr="Темный диагональный 2"/>
          <p:cNvSpPr>
            <a:spLocks noChangeArrowheads="1"/>
          </p:cNvSpPr>
          <p:nvPr/>
        </p:nvSpPr>
        <p:spPr bwMode="auto">
          <a:xfrm>
            <a:off x="4052888" y="4800600"/>
            <a:ext cx="4710112" cy="157163"/>
          </a:xfrm>
          <a:prstGeom prst="rect">
            <a:avLst/>
          </a:prstGeom>
          <a:pattFill prst="dkUpDiag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500"/>
                            </p:stCondLst>
                            <p:childTnLst>
                              <p:par>
                                <p:cTn id="8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1000"/>
                                        <p:tgtEl>
                                          <p:spTgt spid="15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  <p:bldP spid="15364" grpId="0" animBg="1"/>
      <p:bldP spid="15372" grpId="0" animBg="1"/>
      <p:bldP spid="15372" grpId="1" animBg="1"/>
      <p:bldP spid="15373" grpId="0" animBg="1"/>
      <p:bldP spid="15374" grpId="0"/>
      <p:bldP spid="15374" grpId="1"/>
      <p:bldP spid="15375" grpId="0"/>
      <p:bldP spid="15375" grpId="1"/>
      <p:bldP spid="15380" grpId="0" animBg="1"/>
      <p:bldP spid="1538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" name="AutoShape 20"/>
          <p:cNvSpPr>
            <a:spLocks noChangeArrowheads="1"/>
          </p:cNvSpPr>
          <p:nvPr/>
        </p:nvSpPr>
        <p:spPr bwMode="auto">
          <a:xfrm>
            <a:off x="2409825" y="5443538"/>
            <a:ext cx="2916238" cy="231775"/>
          </a:xfrm>
          <a:prstGeom prst="parallelogram">
            <a:avLst>
              <a:gd name="adj" fmla="val 314555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Решите неравенство: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87375" y="2514600"/>
          <a:ext cx="3230563" cy="746125"/>
        </p:xfrm>
        <a:graphic>
          <a:graphicData uri="http://schemas.openxmlformats.org/presentationml/2006/ole">
            <p:oleObj spid="_x0000_s25602" name="Equation" r:id="rId3" imgW="914400" imgH="203040" progId="">
              <p:embed/>
            </p:oleObj>
          </a:graphicData>
        </a:graphic>
      </p:graphicFrame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824163" y="5040313"/>
            <a:ext cx="4333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  <a:latin typeface="Verdana" pitchFamily="34" charset="0"/>
              </a:rPr>
              <a:t>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438650" y="1749425"/>
            <a:ext cx="3498850" cy="3505200"/>
            <a:chOff x="2448" y="1248"/>
            <a:chExt cx="2204" cy="2208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448" y="1248"/>
              <a:ext cx="2160" cy="2208"/>
              <a:chOff x="3312" y="1248"/>
              <a:chExt cx="2160" cy="2208"/>
            </a:xfrm>
          </p:grpSpPr>
          <p:sp>
            <p:nvSpPr>
              <p:cNvPr id="9222" name="Line 6"/>
              <p:cNvSpPr>
                <a:spLocks noChangeShapeType="1"/>
              </p:cNvSpPr>
              <p:nvPr/>
            </p:nvSpPr>
            <p:spPr bwMode="auto">
              <a:xfrm flipV="1">
                <a:off x="4176" y="1248"/>
                <a:ext cx="0" cy="220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3" name="Line 7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216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3120" y="259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0</a:t>
              </a:r>
            </a:p>
          </p:txBody>
        </p:sp>
        <p:sp>
          <p:nvSpPr>
            <p:cNvPr id="9226" name="Text Box 10"/>
            <p:cNvSpPr txBox="1">
              <a:spLocks noChangeArrowheads="1"/>
            </p:cNvSpPr>
            <p:nvPr/>
          </p:nvSpPr>
          <p:spPr bwMode="auto">
            <a:xfrm>
              <a:off x="3120" y="124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у</a:t>
              </a:r>
            </a:p>
          </p:txBody>
        </p:sp>
        <p:sp>
          <p:nvSpPr>
            <p:cNvPr id="9227" name="Text Box 11"/>
            <p:cNvSpPr txBox="1">
              <a:spLocks noChangeArrowheads="1"/>
            </p:cNvSpPr>
            <p:nvPr/>
          </p:nvSpPr>
          <p:spPr bwMode="auto">
            <a:xfrm>
              <a:off x="4464" y="2592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/>
                <a:t>х</a:t>
              </a:r>
            </a:p>
          </p:txBody>
        </p:sp>
      </p:grp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6497638" y="38623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4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805488" y="38798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9232" name="Freeform 16"/>
          <p:cNvSpPr>
            <a:spLocks/>
          </p:cNvSpPr>
          <p:nvPr/>
        </p:nvSpPr>
        <p:spPr bwMode="auto">
          <a:xfrm>
            <a:off x="5662613" y="2066925"/>
            <a:ext cx="1255712" cy="2276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3" y="1359"/>
              </a:cxn>
              <a:cxn ang="0">
                <a:pos x="907" y="1812"/>
              </a:cxn>
              <a:cxn ang="0">
                <a:pos x="1360" y="1359"/>
              </a:cxn>
              <a:cxn ang="0">
                <a:pos x="1813" y="0"/>
              </a:cxn>
            </a:cxnLst>
            <a:rect l="0" t="0" r="r" b="b"/>
            <a:pathLst>
              <a:path w="1813" h="1812">
                <a:moveTo>
                  <a:pt x="0" y="0"/>
                </a:moveTo>
                <a:cubicBezTo>
                  <a:pt x="151" y="528"/>
                  <a:pt x="302" y="1057"/>
                  <a:pt x="453" y="1359"/>
                </a:cubicBezTo>
                <a:cubicBezTo>
                  <a:pt x="604" y="1661"/>
                  <a:pt x="756" y="1812"/>
                  <a:pt x="907" y="1812"/>
                </a:cubicBezTo>
                <a:cubicBezTo>
                  <a:pt x="1058" y="1812"/>
                  <a:pt x="1209" y="1661"/>
                  <a:pt x="1360" y="1359"/>
                </a:cubicBezTo>
                <a:cubicBezTo>
                  <a:pt x="1511" y="1057"/>
                  <a:pt x="1662" y="528"/>
                  <a:pt x="1813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328613" y="5194300"/>
            <a:ext cx="2457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/>
              <a:t>Правильный ответ:</a:t>
            </a:r>
          </a:p>
        </p:txBody>
      </p:sp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2770188" y="5143500"/>
          <a:ext cx="2268537" cy="554038"/>
        </p:xfrm>
        <a:graphic>
          <a:graphicData uri="http://schemas.openxmlformats.org/presentationml/2006/ole">
            <p:oleObj spid="_x0000_s25603" name="Equation" r:id="rId4" imgW="1079280" imgH="253800" progId="">
              <p:embed/>
            </p:oleObj>
          </a:graphicData>
        </a:graphic>
      </p:graphicFrame>
      <p:graphicFrame>
        <p:nvGraphicFramePr>
          <p:cNvPr id="9238" name="Object 22"/>
          <p:cNvGraphicFramePr>
            <a:graphicFrameLocks noChangeAspect="1"/>
          </p:cNvGraphicFramePr>
          <p:nvPr/>
        </p:nvGraphicFramePr>
        <p:xfrm>
          <a:off x="6838950" y="2741613"/>
          <a:ext cx="1582738" cy="404812"/>
        </p:xfrm>
        <a:graphic>
          <a:graphicData uri="http://schemas.openxmlformats.org/presentationml/2006/ole">
            <p:oleObj spid="_x0000_s25604" name="Equation" r:id="rId5" imgW="927000" imgH="228600" progId="">
              <p:embed/>
            </p:oleObj>
          </a:graphicData>
        </a:graphic>
      </p:graphicFrame>
      <p:sp>
        <p:nvSpPr>
          <p:cNvPr id="20" name="Rectangle 26" descr="Темный диагональный 2"/>
          <p:cNvSpPr>
            <a:spLocks noChangeArrowheads="1"/>
          </p:cNvSpPr>
          <p:nvPr/>
        </p:nvSpPr>
        <p:spPr bwMode="auto">
          <a:xfrm>
            <a:off x="6030686" y="3755571"/>
            <a:ext cx="533400" cy="13675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6" grpId="0" animBg="1"/>
      <p:bldP spid="9221" grpId="0"/>
      <p:bldP spid="9221" grpId="1"/>
      <p:bldP spid="9229" grpId="0"/>
      <p:bldP spid="9230" grpId="0"/>
      <p:bldP spid="9232" grpId="0" animBg="1"/>
      <p:bldP spid="9233" grpId="0"/>
      <p:bldP spid="20" grpId="0" animBg="1"/>
    </p:bld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427</TotalTime>
  <Words>192</Words>
  <Application>Microsoft Office PowerPoint</Application>
  <PresentationFormat>Экран (4:3)</PresentationFormat>
  <Paragraphs>102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Палитра</vt:lpstr>
      <vt:lpstr>Equation</vt:lpstr>
      <vt:lpstr>Решение неравенств второй степени с одной переменной</vt:lpstr>
      <vt:lpstr>Слайд 2</vt:lpstr>
      <vt:lpstr>Слайд 3</vt:lpstr>
      <vt:lpstr>Является ли неравенство квадратным?</vt:lpstr>
      <vt:lpstr>Решить неравенство:</vt:lpstr>
      <vt:lpstr>Решить неравенство:</vt:lpstr>
      <vt:lpstr>Решить неравенство:</vt:lpstr>
      <vt:lpstr>Решить неравенство:</vt:lpstr>
      <vt:lpstr>Решите неравенство:</vt:lpstr>
      <vt:lpstr>Решите неравенство:</vt:lpstr>
      <vt:lpstr>Решите неравенство: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www.mathvaz.ru</dc:creator>
  <cp:lastModifiedBy>revaz</cp:lastModifiedBy>
  <cp:revision>24</cp:revision>
  <cp:lastPrinted>1601-01-01T00:00:00Z</cp:lastPrinted>
  <dcterms:created xsi:type="dcterms:W3CDTF">1601-01-01T00:00:00Z</dcterms:created>
  <dcterms:modified xsi:type="dcterms:W3CDTF">2013-03-13T17:01:17Z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