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3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5FB21F1F-3B11-4E10-BE67-5AD5ECB3E5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AD7854A-04B0-44D8-A62D-EB0249E61E0D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07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72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B68E42C-21F2-461B-825D-D297855028F4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3993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40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0333D4-BC0F-4467-BFB4-C39049EC825E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4096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A910F61-7932-49C7-911B-69AB23B835C4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4198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8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0977B78-7F8D-4BDF-8539-B2BA23C24529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4301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2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CBA9479-AFE6-40D3-8CE8-953CC6C7FB7F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4403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6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321F6BA-504F-44AA-BD31-DD010E1A6BE5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4505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5060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DA7C4CF-5C23-4BDD-A384-E8F3757215AC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4608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608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E5A3E12-C91D-493C-A805-92FDEE89BB78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4710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7108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2962AF4-E397-4166-8C84-F7B85AE6C410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4813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2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4042EE6-56DB-4635-AC5D-03979F57D128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4915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9156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BBA2FFF-5933-467D-A17E-ECB537321ABE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174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1748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FB88A04-E02A-4893-9283-B0835D35B486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5017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0180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E08DF71-8425-40CE-A09D-FBE627C5F9E2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5120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7831D62-3E93-4A80-B989-29BAE6628B89}" type="slidenum">
              <a:rPr lang="ru-RU" smtClean="0"/>
              <a:pPr/>
              <a:t>22</a:t>
            </a:fld>
            <a:endParaRPr lang="ru-RU" smtClean="0"/>
          </a:p>
        </p:txBody>
      </p:sp>
      <p:sp>
        <p:nvSpPr>
          <p:cNvPr id="5222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2228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1E7AFFE-E258-498C-9943-66D49A309D54}" type="slidenum">
              <a:rPr lang="ru-RU" smtClean="0"/>
              <a:pPr/>
              <a:t>23</a:t>
            </a:fld>
            <a:endParaRPr lang="ru-RU" smtClean="0"/>
          </a:p>
        </p:txBody>
      </p:sp>
      <p:sp>
        <p:nvSpPr>
          <p:cNvPr id="5325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2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1B95A65-D2C7-4266-9830-7B7492C6C3C1}" type="slidenum">
              <a:rPr lang="ru-RU" smtClean="0"/>
              <a:pPr/>
              <a:t>24</a:t>
            </a:fld>
            <a:endParaRPr lang="ru-RU" smtClean="0"/>
          </a:p>
        </p:txBody>
      </p:sp>
      <p:sp>
        <p:nvSpPr>
          <p:cNvPr id="5427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6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A1F732-E537-4E0E-8399-103243957E5D}" type="slidenum">
              <a:rPr lang="ru-RU" smtClean="0"/>
              <a:pPr/>
              <a:t>25</a:t>
            </a:fld>
            <a:endParaRPr lang="ru-RU" smtClean="0"/>
          </a:p>
        </p:txBody>
      </p:sp>
      <p:sp>
        <p:nvSpPr>
          <p:cNvPr id="5529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F0264DD-A9AA-4B59-891E-F560441D1FFE}" type="slidenum">
              <a:rPr lang="ru-RU" smtClean="0"/>
              <a:pPr/>
              <a:t>26</a:t>
            </a:fld>
            <a:endParaRPr lang="ru-RU" smtClean="0"/>
          </a:p>
        </p:txBody>
      </p:sp>
      <p:sp>
        <p:nvSpPr>
          <p:cNvPr id="563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632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7F25C51-A3C3-42F9-BE84-3261B23A67EE}" type="slidenum">
              <a:rPr lang="ru-RU" smtClean="0"/>
              <a:pPr/>
              <a:t>27</a:t>
            </a:fld>
            <a:endParaRPr lang="ru-RU" smtClean="0"/>
          </a:p>
        </p:txBody>
      </p:sp>
      <p:sp>
        <p:nvSpPr>
          <p:cNvPr id="5734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7348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414C21B-B283-4F67-8C89-A67DBDB03D40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27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2772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1B32FAB-CFA5-4FA8-86F5-4F523F58CF54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379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3796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AE374F0-8D07-4BD6-A2BC-E68D578AEEC7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348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820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8C86EE-ACD3-4855-BDC1-A367F5B853AD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3584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A581A5C-29B3-4AC4-8705-16437D201B68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686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8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7E18562-EEE3-49BD-9AF9-06915E2ACC4D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3789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2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E7D2B7D-1015-4F43-B0DB-5300A5BFF123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3891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8916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15D1D-34A5-4732-919D-A85432F600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99F11-5FFE-4B02-A5F6-33007BF8C9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1E90E-FD89-49F7-AFAA-68C1D4F39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E3F7A-2B5A-4D5B-A241-DCA5F2C8C5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59D72-5953-45F0-B0AF-A6D425EC31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7C093-9298-46DD-918C-8D859991F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AA40A-1A1C-424D-BE3A-291EF0A38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AB2E9-72F7-42B2-B681-02113FCE43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86594-7246-4BE6-BD8E-8AE26BE391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ACF88-E1B3-429C-80F0-84F391AFF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041DA-F30E-448E-B065-E5B9E65387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E687E712-CD53-45C5-9FD1-83A05DC7D7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539750" y="1708150"/>
            <a:ext cx="8869363" cy="2587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97920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4800">
                <a:solidFill>
                  <a:srgbClr val="000000"/>
                </a:solidFill>
              </a:rPr>
              <a:t>Кодирование эвристических принципов </a:t>
            </a:r>
            <a:br>
              <a:rPr lang="ru-RU" sz="4800">
                <a:solidFill>
                  <a:srgbClr val="000000"/>
                </a:solidFill>
              </a:rPr>
            </a:br>
            <a:r>
              <a:rPr lang="ru-RU" sz="4800">
                <a:solidFill>
                  <a:srgbClr val="000000"/>
                </a:solidFill>
              </a:rPr>
              <a:t>в пословицах русского языка </a:t>
            </a:r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396875" y="5351463"/>
            <a:ext cx="9318625" cy="1587"/>
          </a:xfrm>
          <a:prstGeom prst="line">
            <a:avLst/>
          </a:prstGeom>
          <a:noFill/>
          <a:ln w="360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254000" y="5780088"/>
            <a:ext cx="9493250" cy="1657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9695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2800">
                <a:solidFill>
                  <a:srgbClr val="000000"/>
                </a:solidFill>
              </a:rPr>
              <a:t>Эвристика (от др.-греч. ευρίσκω (heuristiko) — отрасль знания, изучающая творческое мышление человека.</a:t>
            </a:r>
            <a:r>
              <a:rPr lang="ru-RU" sz="3200">
                <a:solidFill>
                  <a:srgbClr val="000000"/>
                </a:solidFill>
              </a:rPr>
              <a:t/>
            </a:r>
            <a:br>
              <a:rPr lang="ru-RU" sz="3200">
                <a:solidFill>
                  <a:srgbClr val="000000"/>
                </a:solidFill>
              </a:rPr>
            </a:b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2053" name="TextBox 8"/>
          <p:cNvSpPr txBox="1">
            <a:spLocks noChangeArrowheads="1"/>
          </p:cNvSpPr>
          <p:nvPr/>
        </p:nvSpPr>
        <p:spPr bwMode="auto">
          <a:xfrm>
            <a:off x="611188" y="493713"/>
            <a:ext cx="18923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/>
              <a:t>Тузов А.А.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1"/>
          <p:cNvSpPr>
            <a:spLocks noChangeArrowheads="1"/>
          </p:cNvSpPr>
          <p:nvPr/>
        </p:nvSpPr>
        <p:spPr bwMode="auto">
          <a:xfrm>
            <a:off x="314325" y="1111250"/>
            <a:ext cx="9421813" cy="472281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9792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Психофизиологические</a:t>
            </a:r>
            <a:b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принципы</a:t>
            </a:r>
            <a:b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творчества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1"/>
          <p:cNvSpPr>
            <a:spLocks noChangeArrowheads="1"/>
          </p:cNvSpPr>
          <p:nvPr/>
        </p:nvSpPr>
        <p:spPr bwMode="auto">
          <a:xfrm>
            <a:off x="450850" y="1209675"/>
            <a:ext cx="9229725" cy="195421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0" y="450850"/>
            <a:ext cx="10080625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веры</a:t>
            </a:r>
          </a:p>
        </p:txBody>
      </p:sp>
      <p:sp>
        <p:nvSpPr>
          <p:cNvPr id="12292" name="AutoShape 3"/>
          <p:cNvSpPr>
            <a:spLocks noChangeArrowheads="1"/>
          </p:cNvSpPr>
          <p:nvPr/>
        </p:nvSpPr>
        <p:spPr bwMode="auto">
          <a:xfrm>
            <a:off x="973138" y="1390650"/>
            <a:ext cx="8237537" cy="1368425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Взайдёт солнце и в нашем оконце.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0" y="3516313"/>
            <a:ext cx="10080625" cy="1114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психологической установки на работу</a:t>
            </a:r>
          </a:p>
        </p:txBody>
      </p:sp>
      <p:sp>
        <p:nvSpPr>
          <p:cNvPr id="12294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AutoShape 6"/>
          <p:cNvSpPr>
            <a:spLocks noChangeArrowheads="1"/>
          </p:cNvSpPr>
          <p:nvPr/>
        </p:nvSpPr>
        <p:spPr bwMode="auto">
          <a:xfrm>
            <a:off x="787400" y="4872038"/>
            <a:ext cx="8237538" cy="19923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Была бы охота, заладится любая работа.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450850" y="12858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0" y="220663"/>
            <a:ext cx="10080625" cy="1114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настойчивости, упорства и смелости в работе</a:t>
            </a:r>
          </a:p>
        </p:txBody>
      </p:sp>
      <p:sp>
        <p:nvSpPr>
          <p:cNvPr id="13316" name="AutoShape 3"/>
          <p:cNvSpPr>
            <a:spLocks noChangeArrowheads="1"/>
          </p:cNvSpPr>
          <p:nvPr/>
        </p:nvSpPr>
        <p:spPr bwMode="auto">
          <a:xfrm>
            <a:off x="874713" y="1390650"/>
            <a:ext cx="823753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Взялся за гуж, не говори, что не дюж.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соблюдения биологических ритмов</a:t>
            </a:r>
          </a:p>
        </p:txBody>
      </p:sp>
      <p:sp>
        <p:nvSpPr>
          <p:cNvPr id="13318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AutoShape 6"/>
          <p:cNvSpPr>
            <a:spLocks noChangeArrowheads="1"/>
          </p:cNvSpPr>
          <p:nvPr/>
        </p:nvSpPr>
        <p:spPr bwMode="auto">
          <a:xfrm>
            <a:off x="787400" y="4872038"/>
            <a:ext cx="8237538" cy="19923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Утро вечера мудренее.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/>
          <p:cNvSpPr>
            <a:spLocks noChangeArrowheads="1"/>
          </p:cNvSpPr>
          <p:nvPr/>
        </p:nvSpPr>
        <p:spPr bwMode="auto">
          <a:xfrm>
            <a:off x="450850" y="1209675"/>
            <a:ext cx="9229725" cy="1768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0" y="450850"/>
            <a:ext cx="10080625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постоянной учёбы</a:t>
            </a:r>
          </a:p>
        </p:txBody>
      </p:sp>
      <p:sp>
        <p:nvSpPr>
          <p:cNvPr id="14340" name="AutoShape 3"/>
          <p:cNvSpPr>
            <a:spLocks noChangeArrowheads="1"/>
          </p:cNvSpPr>
          <p:nvPr/>
        </p:nvSpPr>
        <p:spPr bwMode="auto">
          <a:xfrm>
            <a:off x="842963" y="1455738"/>
            <a:ext cx="8401050" cy="1216025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Век живи, век учись.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0" y="36687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Установка на ошибку</a:t>
            </a:r>
          </a:p>
        </p:txBody>
      </p:sp>
      <p:sp>
        <p:nvSpPr>
          <p:cNvPr id="14342" name="AutoShape 5"/>
          <p:cNvSpPr>
            <a:spLocks noChangeArrowheads="1"/>
          </p:cNvSpPr>
          <p:nvPr/>
        </p:nvSpPr>
        <p:spPr bwMode="auto">
          <a:xfrm>
            <a:off x="406400" y="450532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AutoShape 6"/>
          <p:cNvSpPr>
            <a:spLocks noChangeArrowheads="1"/>
          </p:cNvSpPr>
          <p:nvPr/>
        </p:nvSpPr>
        <p:spPr bwMode="auto">
          <a:xfrm>
            <a:off x="787400" y="4740275"/>
            <a:ext cx="8237538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Не бойся ошибки первой, 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но избегай второй.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1"/>
          <p:cNvSpPr>
            <a:spLocks noChangeArrowheads="1"/>
          </p:cNvSpPr>
          <p:nvPr/>
        </p:nvSpPr>
        <p:spPr bwMode="auto">
          <a:xfrm>
            <a:off x="368300" y="974725"/>
            <a:ext cx="9421813" cy="448945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9792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Принципы научного</a:t>
            </a:r>
            <a:b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поиска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/>
          <p:cNvSpPr>
            <a:spLocks noChangeArrowheads="1"/>
          </p:cNvSpPr>
          <p:nvPr/>
        </p:nvSpPr>
        <p:spPr bwMode="auto">
          <a:xfrm>
            <a:off x="319088" y="985838"/>
            <a:ext cx="9229725" cy="6251575"/>
          </a:xfrm>
          <a:prstGeom prst="roundRect">
            <a:avLst>
              <a:gd name="adj" fmla="val 8532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0" y="4175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Законы диалектики</a:t>
            </a:r>
          </a:p>
        </p:txBody>
      </p:sp>
      <p:sp>
        <p:nvSpPr>
          <p:cNvPr id="16388" name="AutoShape 3"/>
          <p:cNvSpPr>
            <a:spLocks noChangeArrowheads="1"/>
          </p:cNvSpPr>
          <p:nvPr/>
        </p:nvSpPr>
        <p:spPr bwMode="auto">
          <a:xfrm>
            <a:off x="1290638" y="1762125"/>
            <a:ext cx="785018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3200">
                <a:solidFill>
                  <a:srgbClr val="000000"/>
                </a:solidFill>
              </a:rPr>
              <a:t>Искра мала велик пламень рождает.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ru-RU" sz="32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3200">
                <a:solidFill>
                  <a:srgbClr val="000000"/>
                </a:solidFill>
              </a:rPr>
              <a:t>С миру по нитке  - голому рубаха.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         Закон отрицания отрицания</a:t>
            </a:r>
          </a:p>
        </p:txBody>
      </p:sp>
      <p:sp>
        <p:nvSpPr>
          <p:cNvPr id="16390" name="AutoShape 5"/>
          <p:cNvSpPr>
            <a:spLocks noChangeArrowheads="1"/>
          </p:cNvSpPr>
          <p:nvPr/>
        </p:nvSpPr>
        <p:spPr bwMode="auto">
          <a:xfrm>
            <a:off x="536575" y="4565650"/>
            <a:ext cx="7816850" cy="2540000"/>
          </a:xfrm>
          <a:prstGeom prst="roundRect">
            <a:avLst>
              <a:gd name="adj" fmla="val 12083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3200">
                <a:solidFill>
                  <a:srgbClr val="000000"/>
                </a:solidFill>
              </a:rPr>
              <a:t>Клин клином вышибают.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ru-RU" sz="32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3200">
                <a:solidFill>
                  <a:srgbClr val="000000"/>
                </a:solidFill>
              </a:rPr>
              <a:t>Сила силу ломит.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ru-RU" sz="32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3200">
                <a:solidFill>
                  <a:srgbClr val="000000"/>
                </a:solidFill>
              </a:rPr>
              <a:t>Беда ломается бедой.</a:t>
            </a:r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-87313" y="1162050"/>
            <a:ext cx="10080626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         Закон перехода количества в качество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1"/>
          <p:cNvSpPr>
            <a:spLocks noChangeArrowheads="1"/>
          </p:cNvSpPr>
          <p:nvPr/>
        </p:nvSpPr>
        <p:spPr bwMode="auto">
          <a:xfrm>
            <a:off x="450850" y="1028700"/>
            <a:ext cx="9229725" cy="271462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0" y="22066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соблюдения законов природы</a:t>
            </a:r>
          </a:p>
        </p:txBody>
      </p:sp>
      <p:sp>
        <p:nvSpPr>
          <p:cNvPr id="17412" name="AutoShape 3"/>
          <p:cNvSpPr>
            <a:spLocks noChangeArrowheads="1"/>
          </p:cNvSpPr>
          <p:nvPr/>
        </p:nvSpPr>
        <p:spPr bwMode="auto">
          <a:xfrm>
            <a:off x="874713" y="1390650"/>
            <a:ext cx="823753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Не тряси яблоки, пока зелены,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созреют — сами упадут.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Практика — критерий истины</a:t>
            </a:r>
          </a:p>
        </p:txBody>
      </p:sp>
      <p:sp>
        <p:nvSpPr>
          <p:cNvPr id="17414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5" name="AutoShape 6"/>
          <p:cNvSpPr>
            <a:spLocks noChangeArrowheads="1"/>
          </p:cNvSpPr>
          <p:nvPr/>
        </p:nvSpPr>
        <p:spPr bwMode="auto">
          <a:xfrm>
            <a:off x="787400" y="4872038"/>
            <a:ext cx="8237538" cy="19923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Учёный без практики, 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как пчела без мёда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450850" y="12858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0" y="484188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системности мироздания</a:t>
            </a:r>
          </a:p>
        </p:txBody>
      </p:sp>
      <p:sp>
        <p:nvSpPr>
          <p:cNvPr id="18436" name="AutoShape 3"/>
          <p:cNvSpPr>
            <a:spLocks noChangeArrowheads="1"/>
          </p:cNvSpPr>
          <p:nvPr/>
        </p:nvSpPr>
        <p:spPr bwMode="auto">
          <a:xfrm>
            <a:off x="612775" y="1390650"/>
            <a:ext cx="8955088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>
                <a:solidFill>
                  <a:srgbClr val="000000"/>
                </a:solidFill>
              </a:rPr>
              <a:t>Гвоздь держит подкову, подкова держит коня,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конь держит человека, а человек весь мир.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умных обобщений</a:t>
            </a:r>
          </a:p>
        </p:txBody>
      </p:sp>
      <p:sp>
        <p:nvSpPr>
          <p:cNvPr id="18438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9" name="AutoShape 6"/>
          <p:cNvSpPr>
            <a:spLocks noChangeArrowheads="1"/>
          </p:cNvSpPr>
          <p:nvPr/>
        </p:nvSpPr>
        <p:spPr bwMode="auto">
          <a:xfrm>
            <a:off x="787400" y="4872038"/>
            <a:ext cx="8237538" cy="19923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Видит око далеко, а ум ещё дальше.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"/>
          <p:cNvSpPr>
            <a:spLocks noChangeArrowheads="1"/>
          </p:cNvSpPr>
          <p:nvPr/>
        </p:nvSpPr>
        <p:spPr bwMode="auto">
          <a:xfrm>
            <a:off x="450850" y="12858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0" y="473075"/>
            <a:ext cx="10080625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«от простого к сложному»</a:t>
            </a:r>
          </a:p>
        </p:txBody>
      </p:sp>
      <p:sp>
        <p:nvSpPr>
          <p:cNvPr id="19460" name="AutoShape 3"/>
          <p:cNvSpPr>
            <a:spLocks noChangeArrowheads="1"/>
          </p:cNvSpPr>
          <p:nvPr/>
        </p:nvSpPr>
        <p:spPr bwMode="auto">
          <a:xfrm>
            <a:off x="874713" y="1390650"/>
            <a:ext cx="823753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Сначала аз да буки, потом науки.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важности осознания цели</a:t>
            </a:r>
          </a:p>
        </p:txBody>
      </p:sp>
      <p:sp>
        <p:nvSpPr>
          <p:cNvPr id="19462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3" name="AutoShape 6"/>
          <p:cNvSpPr>
            <a:spLocks noChangeArrowheads="1"/>
          </p:cNvSpPr>
          <p:nvPr/>
        </p:nvSpPr>
        <p:spPr bwMode="auto">
          <a:xfrm>
            <a:off x="787400" y="4872038"/>
            <a:ext cx="8237538" cy="19923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Видишь цель — хорошо идёшь.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1"/>
          <p:cNvSpPr>
            <a:spLocks noChangeArrowheads="1"/>
          </p:cNvSpPr>
          <p:nvPr/>
        </p:nvSpPr>
        <p:spPr bwMode="auto">
          <a:xfrm>
            <a:off x="450850" y="12858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0" y="46196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единоначалия</a:t>
            </a:r>
          </a:p>
        </p:txBody>
      </p:sp>
      <p:sp>
        <p:nvSpPr>
          <p:cNvPr id="20484" name="AutoShape 3"/>
          <p:cNvSpPr>
            <a:spLocks noChangeArrowheads="1"/>
          </p:cNvSpPr>
          <p:nvPr/>
        </p:nvSpPr>
        <p:spPr bwMode="auto">
          <a:xfrm>
            <a:off x="874713" y="1390650"/>
            <a:ext cx="823753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Где много пастухов, там овцы дохнут.</a:t>
            </a: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учёта обстоятельств задачи</a:t>
            </a:r>
          </a:p>
        </p:txBody>
      </p:sp>
      <p:sp>
        <p:nvSpPr>
          <p:cNvPr id="20486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7" name="AutoShape 6"/>
          <p:cNvSpPr>
            <a:spLocks noChangeArrowheads="1"/>
          </p:cNvSpPr>
          <p:nvPr/>
        </p:nvSpPr>
        <p:spPr bwMode="auto">
          <a:xfrm>
            <a:off x="787400" y="4872038"/>
            <a:ext cx="8237538" cy="19923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Где правильный учёт,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там зерно не утечёт.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427038" y="339725"/>
            <a:ext cx="9261475" cy="145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336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4800">
                <a:solidFill>
                  <a:srgbClr val="000000"/>
                </a:solidFill>
              </a:rPr>
              <a:t>Эвристические принципы русского языка</a:t>
            </a:r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207963" y="1860550"/>
            <a:ext cx="9601200" cy="5375275"/>
          </a:xfrm>
          <a:prstGeom prst="roundRect">
            <a:avLst>
              <a:gd name="adj" fmla="val 9773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Oval 3"/>
          <p:cNvSpPr>
            <a:spLocks noChangeArrowheads="1"/>
          </p:cNvSpPr>
          <p:nvPr/>
        </p:nvSpPr>
        <p:spPr bwMode="auto">
          <a:xfrm>
            <a:off x="909638" y="2408238"/>
            <a:ext cx="3854450" cy="15113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675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3600">
                <a:solidFill>
                  <a:srgbClr val="000000"/>
                </a:solidFill>
              </a:rPr>
              <a:t>Былины</a:t>
            </a:r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5759450" y="2189163"/>
            <a:ext cx="3854450" cy="15113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675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3600">
                <a:solidFill>
                  <a:srgbClr val="000000"/>
                </a:solidFill>
              </a:rPr>
              <a:t>Притчи</a:t>
            </a:r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1019175" y="4619625"/>
            <a:ext cx="3854450" cy="15113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675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3600">
                <a:solidFill>
                  <a:srgbClr val="000000"/>
                </a:solidFill>
              </a:rPr>
              <a:t>Пословицы</a:t>
            </a:r>
          </a:p>
        </p:txBody>
      </p:sp>
      <p:sp>
        <p:nvSpPr>
          <p:cNvPr id="3079" name="Oval 6"/>
          <p:cNvSpPr>
            <a:spLocks noChangeArrowheads="1"/>
          </p:cNvSpPr>
          <p:nvPr/>
        </p:nvSpPr>
        <p:spPr bwMode="auto">
          <a:xfrm>
            <a:off x="5683250" y="4029075"/>
            <a:ext cx="3854450" cy="15113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675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3600">
                <a:solidFill>
                  <a:srgbClr val="000000"/>
                </a:solidFill>
              </a:rPr>
              <a:t>Поговорки</a:t>
            </a:r>
          </a:p>
        </p:txBody>
      </p:sp>
      <p:sp>
        <p:nvSpPr>
          <p:cNvPr id="3080" name="Oval 7"/>
          <p:cNvSpPr>
            <a:spLocks noChangeArrowheads="1"/>
          </p:cNvSpPr>
          <p:nvPr/>
        </p:nvSpPr>
        <p:spPr bwMode="auto">
          <a:xfrm>
            <a:off x="4589463" y="5889625"/>
            <a:ext cx="3854450" cy="11938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675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ru-RU" sz="3600">
                <a:solidFill>
                  <a:srgbClr val="000000"/>
                </a:solidFill>
              </a:rPr>
              <a:t>Слова-понятия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1"/>
          <p:cNvSpPr>
            <a:spLocks noChangeArrowheads="1"/>
          </p:cNvSpPr>
          <p:nvPr/>
        </p:nvSpPr>
        <p:spPr bwMode="auto">
          <a:xfrm>
            <a:off x="450850" y="12858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0" y="46196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чёткой формулировки</a:t>
            </a:r>
          </a:p>
        </p:txBody>
      </p:sp>
      <p:sp>
        <p:nvSpPr>
          <p:cNvPr id="21508" name="AutoShape 3"/>
          <p:cNvSpPr>
            <a:spLocks noChangeArrowheads="1"/>
          </p:cNvSpPr>
          <p:nvPr/>
        </p:nvSpPr>
        <p:spPr bwMode="auto">
          <a:xfrm>
            <a:off x="874713" y="1390650"/>
            <a:ext cx="823753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Лишнее слово в досаду вводит.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аккумулирования</a:t>
            </a:r>
          </a:p>
        </p:txBody>
      </p:sp>
      <p:sp>
        <p:nvSpPr>
          <p:cNvPr id="21510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1" name="AutoShape 6"/>
          <p:cNvSpPr>
            <a:spLocks noChangeArrowheads="1"/>
          </p:cNvSpPr>
          <p:nvPr/>
        </p:nvSpPr>
        <p:spPr bwMode="auto">
          <a:xfrm>
            <a:off x="787400" y="4872038"/>
            <a:ext cx="8237538" cy="19923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Говори мало, слушай много,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думай ещё больше.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1"/>
          <p:cNvSpPr>
            <a:spLocks noChangeArrowheads="1"/>
          </p:cNvSpPr>
          <p:nvPr/>
        </p:nvSpPr>
        <p:spPr bwMode="auto">
          <a:xfrm>
            <a:off x="450850" y="12858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0" y="220663"/>
            <a:ext cx="10080625" cy="1114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увлекательного представления задачи</a:t>
            </a:r>
          </a:p>
        </p:txBody>
      </p:sp>
      <p:sp>
        <p:nvSpPr>
          <p:cNvPr id="22532" name="AutoShape 3"/>
          <p:cNvSpPr>
            <a:spLocks noChangeArrowheads="1"/>
          </p:cNvSpPr>
          <p:nvPr/>
        </p:nvSpPr>
        <p:spPr bwMode="auto">
          <a:xfrm>
            <a:off x="874713" y="1390650"/>
            <a:ext cx="823753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Чем шкура красивей, тем охотники хитрей.</a:t>
            </a: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1114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решений через многофункциональность</a:t>
            </a:r>
          </a:p>
        </p:txBody>
      </p:sp>
      <p:sp>
        <p:nvSpPr>
          <p:cNvPr id="22534" name="AutoShape 5"/>
          <p:cNvSpPr>
            <a:spLocks noChangeArrowheads="1"/>
          </p:cNvSpPr>
          <p:nvPr/>
        </p:nvSpPr>
        <p:spPr bwMode="auto">
          <a:xfrm>
            <a:off x="406400" y="5276850"/>
            <a:ext cx="9229725" cy="18827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5" name="AutoShape 6"/>
          <p:cNvSpPr>
            <a:spLocks noChangeArrowheads="1"/>
          </p:cNvSpPr>
          <p:nvPr/>
        </p:nvSpPr>
        <p:spPr bwMode="auto">
          <a:xfrm>
            <a:off x="787400" y="5583238"/>
            <a:ext cx="8237538" cy="12811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И швец, и жнец, и на дуде игрец.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514350" y="131763"/>
            <a:ext cx="8988425" cy="6904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3808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4400">
                <a:solidFill>
                  <a:srgbClr val="000000"/>
                </a:solidFill>
              </a:rPr>
              <a:t>Задание для учащихся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ru-RU" sz="4400">
              <a:solidFill>
                <a:srgbClr val="000000"/>
              </a:solidFill>
            </a:endParaRPr>
          </a:p>
          <a:p>
            <a:pPr>
              <a:buSzPct val="45000"/>
              <a:buFont typeface="Wingdings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>
                <a:solidFill>
                  <a:srgbClr val="000000"/>
                </a:solidFill>
              </a:rPr>
              <a:t> Привести примеры пословиц русского языка, описывающих представленные выше принципы творческого подхода к жизни.</a:t>
            </a:r>
          </a:p>
          <a:p>
            <a:pP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ru-RU" sz="3200">
              <a:solidFill>
                <a:srgbClr val="000000"/>
              </a:solidFill>
            </a:endParaRPr>
          </a:p>
          <a:p>
            <a:pPr>
              <a:buSzPct val="45000"/>
              <a:buFont typeface="Wingdings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>
                <a:solidFill>
                  <a:srgbClr val="000000"/>
                </a:solidFill>
              </a:rPr>
              <a:t> Сформулировать другие эвристические  принципы, закодированные во встреченных пословицах.</a:t>
            </a:r>
            <a:r>
              <a:rPr lang="ru-RU" sz="4400">
                <a:solidFill>
                  <a:srgbClr val="000000"/>
                </a:solidFill>
              </a:rPr>
              <a:t/>
            </a:r>
            <a:br>
              <a:rPr lang="ru-RU" sz="4400">
                <a:solidFill>
                  <a:srgbClr val="000000"/>
                </a:solidFill>
              </a:rPr>
            </a:br>
            <a:r>
              <a:rPr lang="ru-RU" sz="4400">
                <a:solidFill>
                  <a:srgbClr val="000000"/>
                </a:solidFill>
              </a:rPr>
              <a:t/>
            </a:r>
            <a:br>
              <a:rPr lang="ru-RU" sz="4400">
                <a:solidFill>
                  <a:srgbClr val="000000"/>
                </a:solidFill>
              </a:rPr>
            </a:br>
            <a:r>
              <a:rPr lang="ru-RU" sz="2800">
                <a:solidFill>
                  <a:srgbClr val="000000"/>
                </a:solidFill>
              </a:rPr>
              <a:t>Возможный источник информации: </a:t>
            </a:r>
          </a:p>
          <a:p>
            <a:pPr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2800">
                <a:solidFill>
                  <a:schemeClr val="accent2"/>
                </a:solidFill>
              </a:rPr>
              <a:t>http://dic.academic.ru/contents.nsf/dahl_proverbs/</a:t>
            </a:r>
            <a:r>
              <a:rPr lang="ru-RU" sz="2800">
                <a:solidFill>
                  <a:srgbClr val="000000"/>
                </a:solidFill>
              </a:rPr>
              <a:t/>
            </a:r>
            <a:br>
              <a:rPr lang="ru-RU" sz="2800">
                <a:solidFill>
                  <a:srgbClr val="000000"/>
                </a:solidFill>
              </a:rPr>
            </a:br>
            <a:endParaRPr lang="ru-RU" sz="280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1"/>
          <p:cNvSpPr>
            <a:spLocks noChangeArrowheads="1"/>
          </p:cNvSpPr>
          <p:nvPr/>
        </p:nvSpPr>
        <p:spPr bwMode="auto">
          <a:xfrm>
            <a:off x="484188" y="2725738"/>
            <a:ext cx="9229725" cy="433546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317500" y="2005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учёта объективных факторов</a:t>
            </a:r>
          </a:p>
        </p:txBody>
      </p:sp>
      <p:sp>
        <p:nvSpPr>
          <p:cNvPr id="24580" name="AutoShape 3"/>
          <p:cNvSpPr>
            <a:spLocks noChangeArrowheads="1"/>
          </p:cNvSpPr>
          <p:nvPr/>
        </p:nvSpPr>
        <p:spPr bwMode="auto">
          <a:xfrm>
            <a:off x="820738" y="3206750"/>
            <a:ext cx="8237537" cy="927100"/>
          </a:xfrm>
          <a:prstGeom prst="roundRect">
            <a:avLst>
              <a:gd name="adj" fmla="val 20144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793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2600">
                <a:solidFill>
                  <a:srgbClr val="000000"/>
                </a:solidFill>
              </a:rPr>
              <a:t>Не бранись с тюрьмою, да с приказной избою</a:t>
            </a:r>
          </a:p>
        </p:txBody>
      </p:sp>
      <p:sp>
        <p:nvSpPr>
          <p:cNvPr id="24581" name="AutoShape 4"/>
          <p:cNvSpPr>
            <a:spLocks noChangeArrowheads="1"/>
          </p:cNvSpPr>
          <p:nvPr/>
        </p:nvSpPr>
        <p:spPr bwMode="auto">
          <a:xfrm>
            <a:off x="835025" y="4568825"/>
            <a:ext cx="8237538" cy="2058988"/>
          </a:xfrm>
          <a:prstGeom prst="roundRect">
            <a:avLst>
              <a:gd name="adj" fmla="val 12111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7932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2600">
                <a:solidFill>
                  <a:srgbClr val="000000"/>
                </a:solidFill>
              </a:rPr>
              <a:t>За три вещи не ручайся: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2600">
                <a:solidFill>
                  <a:srgbClr val="000000"/>
                </a:solidFill>
              </a:rPr>
              <a:t> за часы,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2600">
                <a:solidFill>
                  <a:srgbClr val="000000"/>
                </a:solidFill>
              </a:rPr>
              <a:t> за лошадь,</a:t>
            </a:r>
          </a:p>
          <a:p>
            <a:pP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2600">
                <a:solidFill>
                  <a:srgbClr val="000000"/>
                </a:solidFill>
              </a:rPr>
              <a:t> да за жену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54088" y="368300"/>
            <a:ext cx="8177212" cy="145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7336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ru-RU" sz="4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Из работ учащихся</a:t>
            </a:r>
            <a:br>
              <a:rPr lang="ru-RU" sz="4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4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прошлых лет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1"/>
          <p:cNvSpPr>
            <a:spLocks noChangeArrowheads="1"/>
          </p:cNvSpPr>
          <p:nvPr/>
        </p:nvSpPr>
        <p:spPr bwMode="auto">
          <a:xfrm>
            <a:off x="450850" y="831850"/>
            <a:ext cx="9229725" cy="2911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0" y="22066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предусмотрительности</a:t>
            </a:r>
          </a:p>
        </p:txBody>
      </p:sp>
      <p:sp>
        <p:nvSpPr>
          <p:cNvPr id="25604" name="AutoShape 3"/>
          <p:cNvSpPr>
            <a:spLocks noChangeArrowheads="1"/>
          </p:cNvSpPr>
          <p:nvPr/>
        </p:nvSpPr>
        <p:spPr bwMode="auto">
          <a:xfrm>
            <a:off x="874713" y="1028700"/>
            <a:ext cx="8237537" cy="235426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Не груби малому, не вспомянет старый.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ru-RU" sz="32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Берегись бед, пока их нет.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/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Живи с разумом, так и лекарок не надо</a:t>
            </a:r>
          </a:p>
        </p:txBody>
      </p:sp>
      <p:sp>
        <p:nvSpPr>
          <p:cNvPr id="25605" name="AutoShape 4"/>
          <p:cNvSpPr>
            <a:spLocks noChangeArrowheads="1"/>
          </p:cNvSpPr>
          <p:nvPr/>
        </p:nvSpPr>
        <p:spPr bwMode="auto">
          <a:xfrm>
            <a:off x="406400" y="5276850"/>
            <a:ext cx="9229725" cy="18827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AutoShape 5"/>
          <p:cNvSpPr>
            <a:spLocks noChangeArrowheads="1"/>
          </p:cNvSpPr>
          <p:nvPr/>
        </p:nvSpPr>
        <p:spPr bwMode="auto">
          <a:xfrm>
            <a:off x="787400" y="5583238"/>
            <a:ext cx="8237538" cy="12811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На ком оборвётся, тот и отвечает.</a:t>
            </a:r>
          </a:p>
        </p:txBody>
      </p:sp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163513" y="4567238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Генератор случайных чисел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1"/>
          <p:cNvSpPr>
            <a:spLocks noChangeArrowheads="1"/>
          </p:cNvSpPr>
          <p:nvPr/>
        </p:nvSpPr>
        <p:spPr bwMode="auto">
          <a:xfrm>
            <a:off x="385763" y="869950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0" y="231775"/>
            <a:ext cx="10080625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внимательности, осторожности</a:t>
            </a:r>
          </a:p>
        </p:txBody>
      </p:sp>
      <p:sp>
        <p:nvSpPr>
          <p:cNvPr id="26628" name="AutoShape 3"/>
          <p:cNvSpPr>
            <a:spLocks noChangeArrowheads="1"/>
          </p:cNvSpPr>
          <p:nvPr/>
        </p:nvSpPr>
        <p:spPr bwMode="auto">
          <a:xfrm>
            <a:off x="896938" y="974725"/>
            <a:ext cx="823753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Постится щука, а пискарь  не дремли.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Тише ходи, святых не ушибы.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-295275" y="3800475"/>
            <a:ext cx="10080625" cy="1114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рассудительности,</a:t>
            </a:r>
            <a:br>
              <a:rPr lang="ru-RU" sz="3600">
                <a:solidFill>
                  <a:srgbClr val="000000"/>
                </a:solidFill>
              </a:rPr>
            </a:br>
            <a:r>
              <a:rPr lang="ru-RU" sz="3600">
                <a:solidFill>
                  <a:srgbClr val="000000"/>
                </a:solidFill>
              </a:rPr>
              <a:t>неспешности в деле</a:t>
            </a:r>
          </a:p>
        </p:txBody>
      </p:sp>
      <p:sp>
        <p:nvSpPr>
          <p:cNvPr id="26630" name="AutoShape 5"/>
          <p:cNvSpPr>
            <a:spLocks noChangeArrowheads="1"/>
          </p:cNvSpPr>
          <p:nvPr/>
        </p:nvSpPr>
        <p:spPr bwMode="auto">
          <a:xfrm>
            <a:off x="330200" y="5113338"/>
            <a:ext cx="9229725" cy="211296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AutoShape 6"/>
          <p:cNvSpPr>
            <a:spLocks noChangeArrowheads="1"/>
          </p:cNvSpPr>
          <p:nvPr/>
        </p:nvSpPr>
        <p:spPr bwMode="auto">
          <a:xfrm>
            <a:off x="635000" y="5364163"/>
            <a:ext cx="8237538" cy="12811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Часто кадят не успеешь кланяться.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1"/>
          <p:cNvSpPr>
            <a:spLocks noChangeArrowheads="1"/>
          </p:cNvSpPr>
          <p:nvPr/>
        </p:nvSpPr>
        <p:spPr bwMode="auto">
          <a:xfrm>
            <a:off x="484188" y="1258888"/>
            <a:ext cx="9229725" cy="3284537"/>
          </a:xfrm>
          <a:prstGeom prst="roundRect">
            <a:avLst>
              <a:gd name="adj" fmla="val 8926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-11113" y="176213"/>
            <a:ext cx="10080626" cy="1114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необходимости различения</a:t>
            </a:r>
            <a:br>
              <a:rPr lang="ru-RU" sz="3600">
                <a:solidFill>
                  <a:srgbClr val="000000"/>
                </a:solidFill>
              </a:rPr>
            </a:br>
            <a:r>
              <a:rPr lang="ru-RU" sz="3600">
                <a:solidFill>
                  <a:srgbClr val="000000"/>
                </a:solidFill>
              </a:rPr>
              <a:t>внутреннего и внешнего</a:t>
            </a:r>
          </a:p>
        </p:txBody>
      </p:sp>
      <p:sp>
        <p:nvSpPr>
          <p:cNvPr id="27652" name="AutoShape 3"/>
          <p:cNvSpPr>
            <a:spLocks noChangeArrowheads="1"/>
          </p:cNvSpPr>
          <p:nvPr/>
        </p:nvSpPr>
        <p:spPr bwMode="auto">
          <a:xfrm>
            <a:off x="755650" y="1455738"/>
            <a:ext cx="8266113" cy="2879725"/>
          </a:xfrm>
          <a:prstGeom prst="roundRect">
            <a:avLst>
              <a:gd name="adj" fmla="val 4806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Бородка Минина, а совесть глиняна.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ru-RU" sz="32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Не всяк спит, кто храпит.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/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На языке мёд, а под языком лёд.</a:t>
            </a:r>
            <a:br>
              <a:rPr lang="ru-RU" sz="3200">
                <a:solidFill>
                  <a:srgbClr val="000000"/>
                </a:solidFill>
              </a:rPr>
            </a:b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428625" y="5672138"/>
            <a:ext cx="9229725" cy="176847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4" name="AutoShape 5"/>
          <p:cNvSpPr>
            <a:spLocks noChangeArrowheads="1"/>
          </p:cNvSpPr>
          <p:nvPr/>
        </p:nvSpPr>
        <p:spPr bwMode="auto">
          <a:xfrm>
            <a:off x="677863" y="5934075"/>
            <a:ext cx="8867775" cy="12811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3200">
                <a:solidFill>
                  <a:srgbClr val="000000"/>
                </a:solidFill>
              </a:rPr>
              <a:t>Свято место пусто не бывает.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Избу сруби, а тараканы свою артель приведут.</a:t>
            </a:r>
          </a:p>
        </p:txBody>
      </p:sp>
      <p:sp>
        <p:nvSpPr>
          <p:cNvPr id="27655" name="Text Box 6"/>
          <p:cNvSpPr txBox="1">
            <a:spLocks noChangeArrowheads="1"/>
          </p:cNvSpPr>
          <p:nvPr/>
        </p:nvSpPr>
        <p:spPr bwMode="auto">
          <a:xfrm>
            <a:off x="163513" y="4567238"/>
            <a:ext cx="10080625" cy="1114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причинно-следственно связи событий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1149350" y="1685925"/>
            <a:ext cx="7575550" cy="2359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0280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4000">
                <a:solidFill>
                  <a:srgbClr val="000000"/>
                </a:solidFill>
              </a:rPr>
              <a:t>Спасибо за внимание.</a:t>
            </a: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ru-RU" sz="400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endParaRPr lang="ru-RU" sz="4000">
              <a:solidFill>
                <a:srgbClr val="000000"/>
              </a:solidFill>
            </a:endParaRPr>
          </a:p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4000">
                <a:solidFill>
                  <a:srgbClr val="000000"/>
                </a:solidFill>
              </a:rPr>
              <a:t>Надеемся на понимание.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360363" y="963613"/>
            <a:ext cx="2989262" cy="6338887"/>
          </a:xfrm>
          <a:prstGeom prst="roundRect">
            <a:avLst>
              <a:gd name="adj" fmla="val 9435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7932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Богатыря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ru-RU" sz="26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Танкиста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ru-RU" sz="26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Друга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ru-RU" sz="26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Сестры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ru-RU" sz="26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Девицы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ru-RU" sz="26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Брата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ru-RU" sz="26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Развилки</a:t>
            </a:r>
            <a:br>
              <a:rPr lang="ru-RU" sz="2600">
                <a:solidFill>
                  <a:srgbClr val="000000"/>
                </a:solidFill>
              </a:rPr>
            </a:br>
            <a:r>
              <a:rPr lang="ru-RU" sz="2600">
                <a:solidFill>
                  <a:srgbClr val="000000"/>
                </a:solidFill>
              </a:rPr>
              <a:t>на дороге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ru-RU" sz="26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Три желания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393700" y="295275"/>
            <a:ext cx="3141663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0280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4000">
                <a:solidFill>
                  <a:srgbClr val="000000"/>
                </a:solidFill>
              </a:rPr>
              <a:t>Три</a:t>
            </a:r>
          </a:p>
        </p:txBody>
      </p:sp>
      <p:sp>
        <p:nvSpPr>
          <p:cNvPr id="4100" name="AutoShape 3"/>
          <p:cNvSpPr>
            <a:spLocks noChangeArrowheads="1"/>
          </p:cNvSpPr>
          <p:nvPr/>
        </p:nvSpPr>
        <p:spPr bwMode="auto">
          <a:xfrm>
            <a:off x="3678238" y="909638"/>
            <a:ext cx="3130550" cy="6338887"/>
          </a:xfrm>
          <a:prstGeom prst="roundRect">
            <a:avLst>
              <a:gd name="adj" fmla="val 9435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7932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Русская тройка</a:t>
            </a:r>
            <a:br>
              <a:rPr lang="ru-RU" sz="2600">
                <a:solidFill>
                  <a:srgbClr val="000000"/>
                </a:solidFill>
              </a:rPr>
            </a:br>
            <a:endParaRPr lang="ru-RU" sz="2600">
              <a:solidFill>
                <a:srgbClr val="000000"/>
              </a:solidFill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2600">
                <a:solidFill>
                  <a:srgbClr val="000000"/>
                </a:solidFill>
              </a:rPr>
              <a:t>Птица-тройка</a:t>
            </a:r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3646488" y="284163"/>
            <a:ext cx="3141662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0280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4000">
                <a:solidFill>
                  <a:srgbClr val="000000"/>
                </a:solidFill>
              </a:rPr>
              <a:t>Тройка</a:t>
            </a:r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6937375" y="274638"/>
            <a:ext cx="3141663" cy="65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0280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4000">
                <a:solidFill>
                  <a:srgbClr val="000000"/>
                </a:solidFill>
              </a:rPr>
              <a:t>Троица</a:t>
            </a:r>
          </a:p>
        </p:txBody>
      </p:sp>
      <p:sp>
        <p:nvSpPr>
          <p:cNvPr id="4103" name="AutoShape 6"/>
          <p:cNvSpPr>
            <a:spLocks noChangeArrowheads="1"/>
          </p:cNvSpPr>
          <p:nvPr/>
        </p:nvSpPr>
        <p:spPr bwMode="auto">
          <a:xfrm>
            <a:off x="7123113" y="919163"/>
            <a:ext cx="2795587" cy="6338887"/>
          </a:xfrm>
          <a:prstGeom prst="roundRect">
            <a:avLst>
              <a:gd name="adj" fmla="val 9435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793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</a:tabLst>
            </a:pPr>
            <a:r>
              <a:rPr lang="ru-RU" sz="2600">
                <a:solidFill>
                  <a:srgbClr val="000000"/>
                </a:solidFill>
              </a:rPr>
              <a:t>Бог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69900" y="361950"/>
            <a:ext cx="9163050" cy="145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336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ru-RU" sz="4800">
                <a:solidFill>
                  <a:srgbClr val="000000"/>
                </a:solidFill>
              </a:rPr>
              <a:t>Успех стран, сохранивших богатство языка</a:t>
            </a:r>
          </a:p>
        </p:txBody>
      </p:sp>
      <p:sp>
        <p:nvSpPr>
          <p:cNvPr id="5123" name="AutoShape 2"/>
          <p:cNvSpPr>
            <a:spLocks noChangeArrowheads="1"/>
          </p:cNvSpPr>
          <p:nvPr/>
        </p:nvSpPr>
        <p:spPr bwMode="auto">
          <a:xfrm>
            <a:off x="382588" y="1949450"/>
            <a:ext cx="9393237" cy="1960563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4" name="Oval 3"/>
          <p:cNvSpPr>
            <a:spLocks noChangeArrowheads="1"/>
          </p:cNvSpPr>
          <p:nvPr/>
        </p:nvSpPr>
        <p:spPr bwMode="auto">
          <a:xfrm>
            <a:off x="481013" y="2168525"/>
            <a:ext cx="3152775" cy="919163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3200">
                <a:solidFill>
                  <a:srgbClr val="000000"/>
                </a:solidFill>
              </a:rPr>
              <a:t>Япония</a:t>
            </a:r>
          </a:p>
        </p:txBody>
      </p:sp>
      <p:sp>
        <p:nvSpPr>
          <p:cNvPr id="5125" name="Oval 4"/>
          <p:cNvSpPr>
            <a:spLocks noChangeArrowheads="1"/>
          </p:cNvSpPr>
          <p:nvPr/>
        </p:nvSpPr>
        <p:spPr bwMode="auto">
          <a:xfrm>
            <a:off x="3186113" y="2770188"/>
            <a:ext cx="3152775" cy="919162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ru-RU" sz="3200">
                <a:solidFill>
                  <a:srgbClr val="000000"/>
                </a:solidFill>
              </a:rPr>
              <a:t>Китай</a:t>
            </a:r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6361113" y="2157413"/>
            <a:ext cx="3152775" cy="919162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Oval 6"/>
          <p:cNvSpPr>
            <a:spLocks noChangeArrowheads="1"/>
          </p:cNvSpPr>
          <p:nvPr/>
        </p:nvSpPr>
        <p:spPr bwMode="auto">
          <a:xfrm>
            <a:off x="561975" y="5197475"/>
            <a:ext cx="7148513" cy="1719263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3200">
                <a:solidFill>
                  <a:srgbClr val="000000"/>
                </a:solidFill>
              </a:rPr>
              <a:t>Высокие требования к памяти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и образности мышления</a:t>
            </a:r>
          </a:p>
        </p:txBody>
      </p:sp>
      <p:cxnSp>
        <p:nvCxnSpPr>
          <p:cNvPr id="5128" name="Прямая соединительная линия 12"/>
          <p:cNvCxnSpPr>
            <a:cxnSpLocks noChangeShapeType="1"/>
            <a:endCxn id="5127" idx="0"/>
          </p:cNvCxnSpPr>
          <p:nvPr/>
        </p:nvCxnSpPr>
        <p:spPr bwMode="auto">
          <a:xfrm rot="5400000">
            <a:off x="4022726" y="4037012"/>
            <a:ext cx="1274762" cy="1046163"/>
          </a:xfrm>
          <a:prstGeom prst="curved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234950" y="396875"/>
            <a:ext cx="9421813" cy="177641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675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Организационно-эвристические принципы</a:t>
            </a:r>
          </a:p>
        </p:txBody>
      </p:sp>
      <p:sp>
        <p:nvSpPr>
          <p:cNvPr id="6147" name="AutoShape 2"/>
          <p:cNvSpPr>
            <a:spLocks noChangeArrowheads="1"/>
          </p:cNvSpPr>
          <p:nvPr/>
        </p:nvSpPr>
        <p:spPr bwMode="auto">
          <a:xfrm>
            <a:off x="225425" y="3335338"/>
            <a:ext cx="9421813" cy="177641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675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Психофизиологические принципы</a:t>
            </a:r>
          </a:p>
        </p:txBody>
      </p:sp>
      <p:sp>
        <p:nvSpPr>
          <p:cNvPr id="6148" name="AutoShape 3"/>
          <p:cNvSpPr>
            <a:spLocks noChangeArrowheads="1"/>
          </p:cNvSpPr>
          <p:nvPr/>
        </p:nvSpPr>
        <p:spPr bwMode="auto">
          <a:xfrm>
            <a:off x="280988" y="5392738"/>
            <a:ext cx="9421812" cy="177641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6752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Принципы научного поиска</a:t>
            </a:r>
          </a:p>
        </p:txBody>
      </p:sp>
      <p:sp>
        <p:nvSpPr>
          <p:cNvPr id="6149" name="AutoShape 4"/>
          <p:cNvSpPr>
            <a:spLocks noChangeArrowheads="1"/>
          </p:cNvSpPr>
          <p:nvPr/>
        </p:nvSpPr>
        <p:spPr bwMode="auto">
          <a:xfrm>
            <a:off x="4160838" y="2463800"/>
            <a:ext cx="5529262" cy="722313"/>
          </a:xfrm>
          <a:prstGeom prst="wedgeRoundRectCallout">
            <a:avLst>
              <a:gd name="adj1" fmla="val 42074"/>
              <a:gd name="adj2" fmla="val -174153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0876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>
                <a:solidFill>
                  <a:srgbClr val="000000"/>
                </a:solidFill>
              </a:rPr>
              <a:t>Руководящее положение, основное правило </a:t>
            </a:r>
            <a:br>
              <a:rPr lang="ru-RU">
                <a:solidFill>
                  <a:srgbClr val="000000"/>
                </a:solidFill>
              </a:rPr>
            </a:br>
            <a:r>
              <a:rPr lang="ru-RU">
                <a:solidFill>
                  <a:srgbClr val="000000"/>
                </a:solidFill>
              </a:rPr>
              <a:t>для какой-либо деятельности.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368300" y="974725"/>
            <a:ext cx="9421813" cy="448945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97920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Организационно-</a:t>
            </a:r>
            <a:b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эвристические</a:t>
            </a:r>
            <a:b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60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принципы творчества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1"/>
          <p:cNvSpPr>
            <a:spLocks noChangeArrowheads="1"/>
          </p:cNvSpPr>
          <p:nvPr/>
        </p:nvSpPr>
        <p:spPr bwMode="auto">
          <a:xfrm>
            <a:off x="450850" y="12096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0" y="450850"/>
            <a:ext cx="10080625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предпочтения соборной работы</a:t>
            </a:r>
          </a:p>
        </p:txBody>
      </p:sp>
      <p:sp>
        <p:nvSpPr>
          <p:cNvPr id="8196" name="AutoShape 3"/>
          <p:cNvSpPr>
            <a:spLocks noChangeArrowheads="1"/>
          </p:cNvSpPr>
          <p:nvPr/>
        </p:nvSpPr>
        <p:spPr bwMode="auto">
          <a:xfrm>
            <a:off x="874713" y="1390650"/>
            <a:ext cx="823753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Мир дунет — ветер будет,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мир плюнет — море будет,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мир охнет — лес сохнет.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порядка</a:t>
            </a:r>
          </a:p>
        </p:txBody>
      </p:sp>
      <p:sp>
        <p:nvSpPr>
          <p:cNvPr id="8198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AutoShape 6"/>
          <p:cNvSpPr>
            <a:spLocks noChangeArrowheads="1"/>
          </p:cNvSpPr>
          <p:nvPr/>
        </p:nvSpPr>
        <p:spPr bwMode="auto">
          <a:xfrm>
            <a:off x="787400" y="4872038"/>
            <a:ext cx="8237538" cy="19923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В хорошей артели всяк при деле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"/>
          <p:cNvSpPr>
            <a:spLocks noChangeArrowheads="1"/>
          </p:cNvSpPr>
          <p:nvPr/>
        </p:nvSpPr>
        <p:spPr bwMode="auto">
          <a:xfrm>
            <a:off x="450850" y="1209675"/>
            <a:ext cx="9229725" cy="187801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0" y="450850"/>
            <a:ext cx="10080625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разделения обязанностей и задач</a:t>
            </a:r>
          </a:p>
        </p:txBody>
      </p:sp>
      <p:sp>
        <p:nvSpPr>
          <p:cNvPr id="9220" name="AutoShape 3"/>
          <p:cNvSpPr>
            <a:spLocks noChangeArrowheads="1"/>
          </p:cNvSpPr>
          <p:nvPr/>
        </p:nvSpPr>
        <p:spPr bwMode="auto">
          <a:xfrm>
            <a:off x="874713" y="1390650"/>
            <a:ext cx="8237537" cy="1227138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За всё не берись, а в одном отличись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20650" y="3384550"/>
            <a:ext cx="10080625" cy="1114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собственной почвы и собственного подхода к задаче</a:t>
            </a:r>
          </a:p>
        </p:txBody>
      </p:sp>
      <p:sp>
        <p:nvSpPr>
          <p:cNvPr id="9222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AutoShape 6"/>
          <p:cNvSpPr>
            <a:spLocks noChangeArrowheads="1"/>
          </p:cNvSpPr>
          <p:nvPr/>
        </p:nvSpPr>
        <p:spPr bwMode="auto">
          <a:xfrm>
            <a:off x="787400" y="5200650"/>
            <a:ext cx="8237538" cy="1193800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У своего гнезда и ворон бьёт орла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"/>
          <p:cNvSpPr>
            <a:spLocks noChangeArrowheads="1"/>
          </p:cNvSpPr>
          <p:nvPr/>
        </p:nvSpPr>
        <p:spPr bwMode="auto">
          <a:xfrm>
            <a:off x="450850" y="12096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0" y="450850"/>
            <a:ext cx="10080625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наглядного представления задач</a:t>
            </a:r>
          </a:p>
        </p:txBody>
      </p:sp>
      <p:sp>
        <p:nvSpPr>
          <p:cNvPr id="10244" name="AutoShape 3"/>
          <p:cNvSpPr>
            <a:spLocks noChangeArrowheads="1"/>
          </p:cNvSpPr>
          <p:nvPr/>
        </p:nvSpPr>
        <p:spPr bwMode="auto">
          <a:xfrm>
            <a:off x="874713" y="1390650"/>
            <a:ext cx="8237537" cy="1992313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Лучше один раз увидеть,</a:t>
            </a:r>
            <a:br>
              <a:rPr lang="ru-RU" sz="3200">
                <a:solidFill>
                  <a:srgbClr val="000000"/>
                </a:solidFill>
              </a:rPr>
            </a:br>
            <a:r>
              <a:rPr lang="ru-RU" sz="3200">
                <a:solidFill>
                  <a:srgbClr val="000000"/>
                </a:solidFill>
              </a:rPr>
              <a:t>чем сто раз услышать.</a:t>
            </a: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0" y="3910013"/>
            <a:ext cx="10080625" cy="601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76752" rIns="90000" bIns="45000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ru-RU" sz="3600">
                <a:solidFill>
                  <a:srgbClr val="000000"/>
                </a:solidFill>
              </a:rPr>
              <a:t>Принцип своевременности</a:t>
            </a:r>
          </a:p>
        </p:txBody>
      </p:sp>
      <p:sp>
        <p:nvSpPr>
          <p:cNvPr id="10246" name="AutoShape 5"/>
          <p:cNvSpPr>
            <a:spLocks noChangeArrowheads="1"/>
          </p:cNvSpPr>
          <p:nvPr/>
        </p:nvSpPr>
        <p:spPr bwMode="auto">
          <a:xfrm>
            <a:off x="406400" y="4702175"/>
            <a:ext cx="9229725" cy="2459038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AutoShape 6"/>
          <p:cNvSpPr>
            <a:spLocks noChangeArrowheads="1"/>
          </p:cNvSpPr>
          <p:nvPr/>
        </p:nvSpPr>
        <p:spPr bwMode="auto">
          <a:xfrm>
            <a:off x="787400" y="4872038"/>
            <a:ext cx="8237538" cy="1992312"/>
          </a:xfrm>
          <a:prstGeom prst="roundRect">
            <a:avLst>
              <a:gd name="adj" fmla="val 170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73224" rIns="90000" bIns="4500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ru-RU" sz="3200">
                <a:solidFill>
                  <a:srgbClr val="000000"/>
                </a:solidFill>
              </a:rPr>
              <a:t>Куй железо, пока горячо.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548</Words>
  <Application>Microsoft Office PowerPoint</Application>
  <PresentationFormat>Произвольный</PresentationFormat>
  <Paragraphs>161</Paragraphs>
  <Slides>27</Slides>
  <Notes>27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Arial Unicode MS</vt:lpstr>
      <vt:lpstr>Times New Roman</vt:lpstr>
      <vt:lpstr>Wingdings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Гаврюшин </dc:creator>
  <cp:lastModifiedBy>revaz</cp:lastModifiedBy>
  <cp:revision>45</cp:revision>
  <cp:lastPrinted>1601-01-01T00:00:00Z</cp:lastPrinted>
  <dcterms:created xsi:type="dcterms:W3CDTF">2012-12-06T23:48:44Z</dcterms:created>
  <dcterms:modified xsi:type="dcterms:W3CDTF">2013-03-13T14:49:06Z</dcterms:modified>
</cp:coreProperties>
</file>