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Imprint MT Shadow" pitchFamily="8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Imprint MT Shadow" pitchFamily="8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Imprint MT Shadow" pitchFamily="8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Imprint MT Shadow" pitchFamily="8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Imprint MT Shadow" pitchFamily="8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Imprint MT Shadow" pitchFamily="8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Imprint MT Shadow" pitchFamily="8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Imprint MT Shadow" pitchFamily="8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Imprint MT Shadow" pitchFamily="8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D16DB5-FDE4-467D-AF17-7DD2D82C3D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CC165B-50A6-42EF-AA3C-B6C374BBB3A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0C838-2A9E-4333-AAE0-5960A2695B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CA2C626-7337-4C77-BD35-37A7039ED9E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574992E-CCFE-4370-9F1E-638E1FD07C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89E7C-9248-4E4A-BEBA-1323970F4B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623683-CBF7-43AA-9F41-ACD6102E52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0BD5E4-B88A-4B35-A50A-B0119DE223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61091-0D50-4494-B42B-B415ECC662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CB8147-7591-4E96-98A8-9B431BE4A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8DCB-787B-47F4-BAF7-AF861D4B29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4EF31A-2343-4E92-BA6C-C5F3BCE5CD7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BD331C-ED74-4197-8270-6818F0CF9C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AA7BE6AA-ED19-41D1-8A09-A53668F87B4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>
                <a:latin typeface="Imprint MT Shadow" pitchFamily="82" charset="0"/>
              </a:rPr>
              <a:t>Украшения в жизни древних обществ.</a:t>
            </a:r>
            <a:br>
              <a:rPr lang="ru-RU" sz="2800" b="1">
                <a:latin typeface="Imprint MT Shadow" pitchFamily="82" charset="0"/>
              </a:rPr>
            </a:br>
            <a:r>
              <a:rPr lang="ru-RU" sz="2800" b="1">
                <a:latin typeface="Imprint MT Shadow" pitchFamily="82" charset="0"/>
              </a:rPr>
              <a:t>Д</a:t>
            </a:r>
            <a:r>
              <a:rPr lang="ru-RU" sz="3600" b="1">
                <a:latin typeface="Imprint MT Shadow" pitchFamily="82" charset="0"/>
              </a:rPr>
              <a:t>екор древнегреческой керамики</a:t>
            </a:r>
            <a:endParaRPr lang="ru-RU" sz="2800" b="1">
              <a:latin typeface="Imprint MT Shadow" pitchFamily="82" charset="0"/>
            </a:endParaRPr>
          </a:p>
        </p:txBody>
      </p:sp>
      <p:pic>
        <p:nvPicPr>
          <p:cNvPr id="2053" name="Picture 5" descr="F9E14DT1MWN3T0_23G3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693988" y="1600200"/>
            <a:ext cx="3754437" cy="4525963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b="1">
                <a:latin typeface="Stencil" pitchFamily="82" charset="0"/>
              </a:rPr>
              <a:t>Типы   греческих ваз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539750" y="5734050"/>
            <a:ext cx="8229600" cy="681038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         </a:t>
            </a:r>
            <a:r>
              <a:rPr lang="ru-RU" b="1">
                <a:latin typeface="Stencil" pitchFamily="82" charset="0"/>
              </a:rPr>
              <a:t>Килик                                 Канфар</a:t>
            </a:r>
            <a:endParaRPr lang="ru-RU" b="1"/>
          </a:p>
        </p:txBody>
      </p:sp>
      <p:pic>
        <p:nvPicPr>
          <p:cNvPr id="27655" name="Picture 7" descr="0_65915_9fd67b83_XL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57200" y="1557338"/>
            <a:ext cx="3754438" cy="3671887"/>
          </a:xfrm>
          <a:noFill/>
          <a:ln/>
        </p:spPr>
      </p:pic>
      <p:pic>
        <p:nvPicPr>
          <p:cNvPr id="27656" name="Picture 8" descr="килик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92725" y="1557338"/>
            <a:ext cx="3200400" cy="3629025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b="1">
                <a:latin typeface="Stencil" pitchFamily="82" charset="0"/>
              </a:rPr>
              <a:t>Типы   греческих ваз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539750" y="5876925"/>
            <a:ext cx="8229600" cy="752475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latin typeface="Stencil" pitchFamily="82" charset="0"/>
              </a:rPr>
              <a:t>             </a:t>
            </a:r>
            <a:r>
              <a:rPr lang="ru-RU" b="1">
                <a:latin typeface="Stencil" pitchFamily="82" charset="0"/>
              </a:rPr>
              <a:t>Киаф                             Псиктер</a:t>
            </a:r>
          </a:p>
        </p:txBody>
      </p:sp>
      <p:pic>
        <p:nvPicPr>
          <p:cNvPr id="30729" name="Picture 9" descr="псиктер"/>
          <p:cNvPicPr>
            <a:picLocks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148263" y="1125538"/>
            <a:ext cx="3240087" cy="4608512"/>
          </a:xfrm>
          <a:noFill/>
          <a:ln/>
        </p:spPr>
      </p:pic>
      <p:pic>
        <p:nvPicPr>
          <p:cNvPr id="30731" name="Picture 11" descr="киаф"/>
          <p:cNvPicPr>
            <a:picLocks noChangeAspect="1" noChangeArrowheads="1"/>
          </p:cNvPicPr>
          <p:nvPr>
            <p:ph sz="quarter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755650" y="1196975"/>
            <a:ext cx="3600450" cy="4248150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404813"/>
            <a:ext cx="8229600" cy="1143000"/>
          </a:xfrm>
        </p:spPr>
        <p:txBody>
          <a:bodyPr/>
          <a:lstStyle/>
          <a:p>
            <a:r>
              <a:rPr lang="ru-RU" b="1">
                <a:latin typeface="Stencil" pitchFamily="82" charset="0"/>
              </a:rPr>
              <a:t>Типы   греческих ваз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539750" y="5805488"/>
            <a:ext cx="8229600" cy="6096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b="1">
                <a:latin typeface="Stencil" pitchFamily="82" charset="0"/>
              </a:rPr>
              <a:t>Ритоны </a:t>
            </a:r>
          </a:p>
        </p:txBody>
      </p:sp>
      <p:pic>
        <p:nvPicPr>
          <p:cNvPr id="32775" name="Picture 7" descr="35147-6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755650" y="1844675"/>
            <a:ext cx="3600450" cy="3600450"/>
          </a:xfrm>
          <a:noFill/>
          <a:ln/>
        </p:spPr>
      </p:pic>
      <p:pic>
        <p:nvPicPr>
          <p:cNvPr id="32776" name="Picture 8" descr="rhyton_ram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148263" y="1844675"/>
            <a:ext cx="3384550" cy="3557588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116013" y="765175"/>
            <a:ext cx="7343775" cy="2520950"/>
          </a:xfrm>
        </p:spPr>
        <p:txBody>
          <a:bodyPr/>
          <a:lstStyle/>
          <a:p>
            <a:pPr>
              <a:buFontTx/>
              <a:buNone/>
            </a:pPr>
            <a:r>
              <a:rPr lang="ru-RU">
                <a:latin typeface="Stencil" pitchFamily="82" charset="0"/>
              </a:rPr>
              <a:t> </a:t>
            </a:r>
            <a:r>
              <a:rPr lang="ru-RU" b="1">
                <a:latin typeface="Imprint MT Shadow" pitchFamily="82" charset="0"/>
              </a:rPr>
              <a:t>Древние греки, античные греки,</a:t>
            </a:r>
          </a:p>
          <a:p>
            <a:pPr>
              <a:buFontTx/>
              <a:buNone/>
            </a:pPr>
            <a:r>
              <a:rPr lang="ru-RU" b="1">
                <a:latin typeface="Imprint MT Shadow" pitchFamily="82" charset="0"/>
              </a:rPr>
              <a:t> Многим прославились греки навеки</a:t>
            </a:r>
          </a:p>
          <a:p>
            <a:pPr>
              <a:buFontTx/>
              <a:buNone/>
            </a:pPr>
            <a:r>
              <a:rPr lang="ru-RU" b="1">
                <a:latin typeface="Imprint MT Shadow" pitchFamily="82" charset="0"/>
              </a:rPr>
              <a:t> Даже порой удивленье берет:</a:t>
            </a:r>
          </a:p>
          <a:p>
            <a:pPr>
              <a:buFontTx/>
              <a:buNone/>
            </a:pPr>
            <a:r>
              <a:rPr lang="ru-RU" b="1">
                <a:latin typeface="Imprint MT Shadow" pitchFamily="82" charset="0"/>
              </a:rPr>
              <a:t> Ну до чего знаменитый народ!</a:t>
            </a:r>
          </a:p>
        </p:txBody>
      </p:sp>
      <p:pic>
        <p:nvPicPr>
          <p:cNvPr id="34823" name="Picture 7" descr="003p77he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258888" y="4076700"/>
            <a:ext cx="6911975" cy="1657350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196975"/>
            <a:ext cx="8229600" cy="258921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2800">
                <a:latin typeface="Imprint MT Shadow" pitchFamily="82" charset="0"/>
              </a:rPr>
              <a:t>Презентацию подготовила </a:t>
            </a:r>
          </a:p>
          <a:p>
            <a:pPr algn="ctr">
              <a:buFontTx/>
              <a:buNone/>
            </a:pPr>
            <a:r>
              <a:rPr lang="ru-RU" sz="2800">
                <a:latin typeface="Imprint MT Shadow" pitchFamily="82" charset="0"/>
              </a:rPr>
              <a:t>учитель изо и МХК</a:t>
            </a:r>
          </a:p>
          <a:p>
            <a:pPr algn="ctr">
              <a:buFontTx/>
              <a:buNone/>
            </a:pPr>
            <a:r>
              <a:rPr lang="ru-RU" sz="2800">
                <a:latin typeface="Imprint MT Shadow" pitchFamily="82" charset="0"/>
              </a:rPr>
              <a:t>МБОУ СОШ № 4</a:t>
            </a:r>
          </a:p>
          <a:p>
            <a:pPr algn="ctr">
              <a:buFontTx/>
              <a:buNone/>
            </a:pPr>
            <a:r>
              <a:rPr lang="ru-RU" sz="2800">
                <a:latin typeface="Imprint MT Shadow" pitchFamily="82" charset="0"/>
              </a:rPr>
              <a:t>г. Ногинска </a:t>
            </a:r>
          </a:p>
          <a:p>
            <a:pPr algn="ctr">
              <a:buFontTx/>
              <a:buNone/>
            </a:pPr>
            <a:r>
              <a:rPr lang="ru-RU" sz="2800">
                <a:latin typeface="Imprint MT Shadow" pitchFamily="82" charset="0"/>
              </a:rPr>
              <a:t>Никульшина Екатерина Витальевна</a:t>
            </a:r>
            <a:r>
              <a:rPr lang="ru-RU" sz="2800">
                <a:latin typeface="Impact" pitchFamily="34" charset="0"/>
              </a:rPr>
              <a:t> </a:t>
            </a:r>
          </a:p>
        </p:txBody>
      </p:sp>
      <p:pic>
        <p:nvPicPr>
          <p:cNvPr id="38918" name="Picture 6" descr="003p8h7r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692275" y="4581525"/>
            <a:ext cx="5616575" cy="914400"/>
          </a:xfrm>
          <a:noFill/>
          <a:ln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>
                <a:latin typeface="Stencil" pitchFamily="82" charset="0"/>
              </a:rPr>
              <a:t>                                                                                 </a:t>
            </a:r>
            <a:r>
              <a:rPr lang="ru-RU" sz="2000" b="1">
                <a:latin typeface="Imprint MT Shadow" pitchFamily="82" charset="0"/>
              </a:rPr>
              <a:t>Олег Тарутин</a:t>
            </a:r>
            <a:r>
              <a:rPr lang="ru-RU" sz="4000" b="1">
                <a:latin typeface="Imprint MT Shadow" pitchFamily="82" charset="0"/>
              </a:rPr>
              <a:t/>
            </a:r>
            <a:br>
              <a:rPr lang="ru-RU" sz="4000" b="1">
                <a:latin typeface="Imprint MT Shadow" pitchFamily="82" charset="0"/>
              </a:rPr>
            </a:br>
            <a:r>
              <a:rPr lang="ru-RU" b="1">
                <a:latin typeface="Imprint MT Shadow" pitchFamily="82" charset="0"/>
              </a:rPr>
              <a:t>Античные</a:t>
            </a:r>
            <a:r>
              <a:rPr lang="ru-RU" sz="4000" b="1">
                <a:latin typeface="Imprint MT Shadow" pitchFamily="82" charset="0"/>
              </a:rPr>
              <a:t> вазы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684213" y="1628775"/>
            <a:ext cx="4248150" cy="3197225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/>
              <a:t> </a:t>
            </a:r>
            <a:r>
              <a:rPr lang="ru-RU" sz="1600">
                <a:latin typeface="Imprint MT Shadow" pitchFamily="82" charset="0"/>
              </a:rPr>
              <a:t>***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Прекрасные эти античные вазы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Понравились нам почему–то не сразу.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«Подумаешь вазы!» - подумали мы.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Другим были заняты наши умы.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Сначала на них мы взглянули, скучая,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Потом мы к одной пригляделись, случайно,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Потом загляделись…И может быть, час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Никак не могли оторваться от ваз.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…То вазы  - гиганты, то карлики – вазы,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И каждая ваза – с рисунком – рассказом!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…Герой в колеснице летит на войну.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Плывут аргонавты в чужую страну.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05400" y="1600200"/>
            <a:ext cx="4038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Персей убивает Медузу Горгону.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Афина Паллада диктует законы.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Сражается с Гектором грозный Ахилл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(И Гектор, как видно, лишается сил)…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А вот Артемида, богиня охоты,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Из меткого лука стреляет в кого-то.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А это на лире играет Орфей.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А это вручают спортивный трофей.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А вот – Одиссей, подающий советы.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А это – кентавры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А это… А это…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Но мы описать, и не пробуем враз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1600">
                <a:latin typeface="Imprint MT Shadow" pitchFamily="82" charset="0"/>
              </a:rPr>
              <a:t>Крупнейшую в мире коллекцию ваз.</a:t>
            </a:r>
          </a:p>
        </p:txBody>
      </p:sp>
      <p:pic>
        <p:nvPicPr>
          <p:cNvPr id="5127" name="Picture 7" descr="003p8h7r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1116013" y="5445125"/>
            <a:ext cx="7056437" cy="735013"/>
          </a:xfrm>
          <a:noFill/>
          <a:ln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4" grpId="0" build="p"/>
      <p:bldP spid="512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8229600" cy="1143000"/>
          </a:xfrm>
        </p:spPr>
        <p:txBody>
          <a:bodyPr/>
          <a:lstStyle/>
          <a:p>
            <a:r>
              <a:rPr lang="ru-RU" sz="3200" b="1">
                <a:latin typeface="Stencil" pitchFamily="82" charset="0"/>
              </a:rPr>
              <a:t>Сюжеты изображений на греческой</a:t>
            </a:r>
            <a:r>
              <a:rPr lang="ru-RU" sz="3200">
                <a:latin typeface="Stencil" pitchFamily="82" charset="0"/>
              </a:rPr>
              <a:t> </a:t>
            </a:r>
            <a:r>
              <a:rPr lang="ru-RU" sz="3200" b="1">
                <a:latin typeface="Stencil" pitchFamily="82" charset="0"/>
              </a:rPr>
              <a:t>керамике</a:t>
            </a:r>
          </a:p>
        </p:txBody>
      </p:sp>
      <p:pic>
        <p:nvPicPr>
          <p:cNvPr id="8202" name="Picture 10" descr="Panathenaic_amphora_Getty_Villa_77"/>
          <p:cNvPicPr>
            <a:picLocks noChangeAspect="1" noChangeArrowheads="1"/>
          </p:cNvPicPr>
          <p:nvPr>
            <p:ph sz="half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11188" y="1484313"/>
            <a:ext cx="3135312" cy="4525962"/>
          </a:xfrm>
          <a:noFill/>
          <a:ln/>
        </p:spPr>
      </p:pic>
      <p:pic>
        <p:nvPicPr>
          <p:cNvPr id="8204" name="Picture 12" descr="Exekias_Dionysos_Staatliche_Antikensammlungen_2044"/>
          <p:cNvPicPr>
            <a:picLocks noChangeAspect="1" noChangeArrowheads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643438" y="1484313"/>
            <a:ext cx="4038600" cy="4518025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latin typeface="Stencil" pitchFamily="82" charset="0"/>
              </a:rPr>
              <a:t>Сюжеты изображений на греческой керамике</a:t>
            </a:r>
          </a:p>
        </p:txBody>
      </p:sp>
      <p:pic>
        <p:nvPicPr>
          <p:cNvPr id="10245" name="Picture 5" descr="800px-Athena_workshop_sculptor_Staatliche_Antikensammlungen_2650"/>
          <p:cNvPicPr>
            <a:picLocks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862013" y="1600200"/>
            <a:ext cx="7419975" cy="4525963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>
                <a:latin typeface="Stencil" pitchFamily="82" charset="0"/>
              </a:rPr>
              <a:t>Сюжеты изображений на греческой керамике</a:t>
            </a:r>
          </a:p>
        </p:txBody>
      </p:sp>
      <p:pic>
        <p:nvPicPr>
          <p:cNvPr id="12297" name="Picture 9" descr="кратер"/>
          <p:cNvPicPr>
            <a:picLocks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1557338"/>
            <a:ext cx="3919538" cy="4525962"/>
          </a:xfrm>
          <a:noFill/>
          <a:ln/>
        </p:spPr>
      </p:pic>
      <p:pic>
        <p:nvPicPr>
          <p:cNvPr id="12299" name="Picture 11" descr="3"/>
          <p:cNvPicPr>
            <a:picLocks noChangeAspect="1" noChangeArrowheads="1"/>
          </p:cNvPicPr>
          <p:nvPr>
            <p:ph sz="half" idx="1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003800" y="1628775"/>
            <a:ext cx="3529013" cy="4525963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r>
              <a:rPr lang="ru-RU" b="1">
                <a:latin typeface="Stencil" pitchFamily="82" charset="0"/>
              </a:rPr>
              <a:t>Типы   греческих ваз</a:t>
            </a:r>
          </a:p>
        </p:txBody>
      </p:sp>
      <p:pic>
        <p:nvPicPr>
          <p:cNvPr id="15366" name="Picture 6" descr="413px-Athena_Herakles_Staatliche_Antikensammlungen_2301_A_full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84213" y="1196975"/>
            <a:ext cx="3382962" cy="4392613"/>
          </a:xfrm>
          <a:noFill/>
          <a:ln/>
        </p:spPr>
      </p:pic>
      <p:pic>
        <p:nvPicPr>
          <p:cNvPr id="15368" name="Picture 8" descr="image2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787900" y="1268413"/>
            <a:ext cx="3455988" cy="4248150"/>
          </a:xfrm>
          <a:noFill/>
          <a:ln/>
        </p:spPr>
      </p:pic>
      <p:sp>
        <p:nvSpPr>
          <p:cNvPr id="15369" name="Rectangle 9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5805488"/>
            <a:ext cx="8229600" cy="681037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b="1">
                <a:latin typeface="Stencil" pitchFamily="82" charset="0"/>
              </a:rPr>
              <a:t>Краснофигурная и чернофигурная амфоры</a:t>
            </a:r>
            <a:r>
              <a:rPr lang="ru-RU" b="1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>
                <a:latin typeface="Stencil" pitchFamily="82" charset="0"/>
              </a:rPr>
              <a:t>Типы   греческих ваз</a:t>
            </a:r>
          </a:p>
        </p:txBody>
      </p:sp>
      <p:pic>
        <p:nvPicPr>
          <p:cNvPr id="19464" name="Picture 8" descr="евфроний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39750" y="1484313"/>
            <a:ext cx="3529013" cy="4105275"/>
          </a:xfrm>
          <a:noFill/>
          <a:ln/>
        </p:spPr>
      </p:pic>
      <p:sp>
        <p:nvSpPr>
          <p:cNvPr id="19468" name="Rectangle 12"/>
          <p:cNvSpPr>
            <a:spLocks noGrp="1" noChangeArrowheads="1"/>
          </p:cNvSpPr>
          <p:nvPr>
            <p:ph type="body" sz="half" idx="3"/>
          </p:nvPr>
        </p:nvSpPr>
        <p:spPr>
          <a:xfrm>
            <a:off x="611188" y="5876925"/>
            <a:ext cx="8229600" cy="747713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b="1">
                <a:latin typeface="Stencil" pitchFamily="82" charset="0"/>
              </a:rPr>
              <a:t>Кратеры</a:t>
            </a:r>
            <a:r>
              <a:rPr lang="ru-RU" sz="2800" b="1">
                <a:latin typeface="Stencil" pitchFamily="82" charset="0"/>
              </a:rPr>
              <a:t> </a:t>
            </a:r>
          </a:p>
        </p:txBody>
      </p:sp>
      <p:pic>
        <p:nvPicPr>
          <p:cNvPr id="19470" name="Picture 14" descr="кратер 3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500563" y="1557338"/>
            <a:ext cx="4175125" cy="3887787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r>
              <a:rPr lang="ru-RU" b="1">
                <a:latin typeface="Stencil" pitchFamily="82" charset="0"/>
              </a:rPr>
              <a:t>Типы   греческих ваз</a:t>
            </a:r>
          </a:p>
        </p:txBody>
      </p:sp>
      <p:pic>
        <p:nvPicPr>
          <p:cNvPr id="22534" name="Picture 6" descr="пелика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71550" y="1341438"/>
            <a:ext cx="3095625" cy="3987800"/>
          </a:xfrm>
          <a:noFill/>
          <a:ln/>
        </p:spPr>
      </p:pic>
      <p:pic>
        <p:nvPicPr>
          <p:cNvPr id="22535" name="Picture 7" descr="PUKZHE0DNPJZPXCE3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4787900" y="1341438"/>
            <a:ext cx="3313113" cy="3959225"/>
          </a:xfrm>
          <a:noFill/>
          <a:ln/>
        </p:spPr>
      </p:pic>
      <p:sp>
        <p:nvSpPr>
          <p:cNvPr id="22536" name="Rectangle 8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5661025"/>
            <a:ext cx="8229600" cy="74771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/>
              <a:t>           </a:t>
            </a:r>
            <a:r>
              <a:rPr lang="ru-RU"/>
              <a:t>  </a:t>
            </a:r>
            <a:r>
              <a:rPr lang="ru-RU" b="1">
                <a:latin typeface="Stencil" pitchFamily="82" charset="0"/>
              </a:rPr>
              <a:t>Пелика   </a:t>
            </a:r>
            <a:r>
              <a:rPr lang="ru-RU" sz="2800" b="1">
                <a:latin typeface="Stencil" pitchFamily="82" charset="0"/>
              </a:rPr>
              <a:t>                          </a:t>
            </a:r>
            <a:r>
              <a:rPr lang="ru-RU" b="1">
                <a:latin typeface="Stencil" pitchFamily="82" charset="0"/>
              </a:rPr>
              <a:t>Гидрия </a:t>
            </a:r>
            <a:r>
              <a:rPr lang="ru-RU" b="1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0"/>
            <a:ext cx="8229600" cy="1143000"/>
          </a:xfrm>
        </p:spPr>
        <p:txBody>
          <a:bodyPr/>
          <a:lstStyle/>
          <a:p>
            <a:r>
              <a:rPr lang="ru-RU" b="1">
                <a:latin typeface="Stencil" pitchFamily="82" charset="0"/>
              </a:rPr>
              <a:t>Типы   греческих ваз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468313" y="5876925"/>
            <a:ext cx="8229600" cy="5365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>
                <a:latin typeface="Stencil" pitchFamily="82" charset="0"/>
              </a:rPr>
              <a:t>               </a:t>
            </a:r>
            <a:r>
              <a:rPr lang="ru-RU" b="1">
                <a:latin typeface="Stencil" pitchFamily="82" charset="0"/>
              </a:rPr>
              <a:t>Лекиф                               Ольпа </a:t>
            </a:r>
          </a:p>
        </p:txBody>
      </p:sp>
      <p:pic>
        <p:nvPicPr>
          <p:cNvPr id="25607" name="Picture 7" descr="S$1E4UVFN09NCKQQ3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971550" y="1268413"/>
            <a:ext cx="3168650" cy="4248150"/>
          </a:xfrm>
          <a:noFill/>
          <a:ln/>
        </p:spPr>
      </p:pic>
      <p:pic>
        <p:nvPicPr>
          <p:cNvPr id="25608" name="Picture 8" descr="ольпа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92725" y="1341438"/>
            <a:ext cx="2951163" cy="4103687"/>
          </a:xfrm>
          <a:noFill/>
          <a:ln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277</Words>
  <Application>Microsoft Office PowerPoint</Application>
  <PresentationFormat>Экран (4:3)</PresentationFormat>
  <Paragraphs>54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Imprint MT Shadow</vt:lpstr>
      <vt:lpstr>Stencil</vt:lpstr>
      <vt:lpstr>Impact</vt:lpstr>
      <vt:lpstr>Оформление по умолчанию</vt:lpstr>
      <vt:lpstr>Украшения в жизни древних обществ. Декор древнегреческой керамики</vt:lpstr>
      <vt:lpstr>                                                                                 Олег Тарутин Античные вазы</vt:lpstr>
      <vt:lpstr>Сюжеты изображений на греческой керамике</vt:lpstr>
      <vt:lpstr>Сюжеты изображений на греческой керамике</vt:lpstr>
      <vt:lpstr>Сюжеты изображений на греческой керамике</vt:lpstr>
      <vt:lpstr>Типы   греческих ваз</vt:lpstr>
      <vt:lpstr>Типы   греческих ваз</vt:lpstr>
      <vt:lpstr>Типы   греческих ваз</vt:lpstr>
      <vt:lpstr>Типы   греческих ваз</vt:lpstr>
      <vt:lpstr>Типы   греческих ваз</vt:lpstr>
      <vt:lpstr>Типы   греческих ваз</vt:lpstr>
      <vt:lpstr>Типы   греческих ваз</vt:lpstr>
      <vt:lpstr>Слайд 13</vt:lpstr>
      <vt:lpstr>Слайд 14</vt:lpstr>
    </vt:vector>
  </TitlesOfParts>
  <Company>Готика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Украшения в жизни древних обществ. Декор древнегреческой керамики</dc:title>
  <dc:creator>Никульшины</dc:creator>
  <cp:lastModifiedBy>revaz</cp:lastModifiedBy>
  <cp:revision>6</cp:revision>
  <dcterms:created xsi:type="dcterms:W3CDTF">2012-01-31T15:05:27Z</dcterms:created>
  <dcterms:modified xsi:type="dcterms:W3CDTF">2013-03-13T13:21:57Z</dcterms:modified>
</cp:coreProperties>
</file>