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9" r:id="rId4"/>
    <p:sldId id="258" r:id="rId5"/>
    <p:sldId id="263" r:id="rId6"/>
    <p:sldId id="282" r:id="rId7"/>
    <p:sldId id="260" r:id="rId8"/>
    <p:sldId id="261" r:id="rId9"/>
    <p:sldId id="264" r:id="rId10"/>
    <p:sldId id="265" r:id="rId11"/>
    <p:sldId id="266" r:id="rId12"/>
    <p:sldId id="267" r:id="rId13"/>
    <p:sldId id="283" r:id="rId14"/>
    <p:sldId id="268" r:id="rId15"/>
    <p:sldId id="269" r:id="rId16"/>
    <p:sldId id="271" r:id="rId17"/>
    <p:sldId id="284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57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9900CC"/>
    <a:srgbClr val="AFFFA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24" autoAdjust="0"/>
  </p:normalViewPr>
  <p:slideViewPr>
    <p:cSldViewPr>
      <p:cViewPr varScale="1">
        <p:scale>
          <a:sx n="65" d="100"/>
          <a:sy n="65" d="100"/>
        </p:scale>
        <p:origin x="-8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Admin\Рабочий стол\для шаблонов\ввсс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57250" y="1357313"/>
            <a:ext cx="7400925" cy="389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Admin\Рабочий стол\угадай\Зелёный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88" y="6630988"/>
            <a:ext cx="10668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357430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890D-DD80-4895-921B-0B7A4EEA1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87FF-706F-48BA-A6B2-D285EC66EE5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11D24-3850-4036-86BB-B8065B2ABD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3F7C-F0A4-47A5-9DB1-84F29F1A86C2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D97C5-D750-4668-A62A-5CAE6633DB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9703C-7867-48DD-8F6E-1E5F7BA985FE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4B51C-129B-4A78-ABF2-CFE3E6927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D31A6-7B7A-4FFE-8B66-1512304C894E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D49B3-C417-43A6-81D6-6BD2D624B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BADD8-46E3-49CC-A856-4EB7C48C49DD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B4C96-7F32-4356-AE69-E64F2D1C84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E8012-3209-4D6B-A0C2-6055B8AADA14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41435-EFD2-47B3-9D21-96C2064F6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2DFF32-D721-41C5-B205-54FC84127C7A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B7C06-A1C0-4BE5-AA69-D316E018E6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0DCBE-2A2A-404B-BD44-317E6260A5F9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97BC-E8D5-40EA-9ECF-8EEACFFD7C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5" descr="C:\Documents and Settings\Admin\Рабочий стол\для шаблонов\ти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1E77F-A2E5-4FE0-8994-618EAC9D13BC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5C7A8-4C21-458B-B801-8EE95F0A76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3" y="0"/>
            <a:ext cx="2214562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214313"/>
            <a:ext cx="90646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Documents and Settings\Admin\Рабочий стол\для шаблонов\Копия прозр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364538" y="0"/>
            <a:ext cx="779462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929438" y="0"/>
            <a:ext cx="2071687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475C9-C88C-45BA-8B51-C7D28B7CEFE8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EDF9-6F0E-4396-81CC-DA6A2EF176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973B2F-7956-47A0-A9C2-104F0CA61FC2}" type="datetimeFigureOut">
              <a:rPr lang="ru-RU"/>
              <a:pPr>
                <a:defRPr/>
              </a:pPr>
              <a:t>13.03.2013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E4D071-1263-446F-92DF-36B2A7843F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079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0" y="4786313"/>
            <a:ext cx="804863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5" descr="C:\Documents and Settings\Admin\Рабочий стол\для шаблонов\Копия прозр2.gif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auto">
          <a:xfrm>
            <a:off x="8256588" y="4572000"/>
            <a:ext cx="88741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4" descr="C:\Documents and Settings\Admin\Рабочий стол\для шаблонов\прозр2.gif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7072313" y="6053138"/>
            <a:ext cx="2071687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13" r:id="rId10"/>
    <p:sldLayoutId id="214748371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hyperlink" Target="http://images.yandex.ru/yandsearch?p=2&amp;text=%D1%84%D0%BE%D1%82%D0%BE%20%20%D1%87%D0%B0%D1%81%D1%82%D1%83%D1%88%D0%BA%D0%B8&amp;noreask=1&amp;img_url=http://www.stihi.ru/pics/2011/07/17/5838.jpg&amp;pos=70&amp;rpt=simage&amp;lr=213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mages.yandex.ru/yandsearch?text=%D1%84%D0%BE%D1%82%D0%BE%20%20%D1%87%D0%B0%D1%81%D1%82%D1%83%D1%88%D0%BA%D0%B8&amp;noreask=1&amp;img_url=http://img-fotki.yandex.ru/get/4807/tatyana2q8-medvedeva.126/0_53564_2061e97d_S.jpg&amp;pos=19&amp;rpt=simage&amp;lr=213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://images.yandex.ru/yandsearch?text=%D1%84%D0%BE%D1%82%D0%BE%20%20%D1%87%D0%B0%D1%81%D1%82%D1%83%D1%88%D0%BA%D0%B8&amp;noreask=1&amp;img_url=http://img1.liveinternet.ru/images/attach/c/1/55/935/55935370_fdc00481955d.png&amp;pos=26&amp;rpt=simage&amp;lr=213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://images.yandex.ru/yandsearch?text=%D0%A4%D0%BE%D1%82%D0%BE%20%D0%93%D0%B6%D0%B5%D0%BB%D1%8C&amp;noreask=1&amp;img_url=http://4.bp.blogspot.com/_vU3TDmXc06A/SxOvHrh87gI/AAAAAAAAAl8/8y6LL1ECz-4/s1600/gjel.jpg&amp;pos=4&amp;rpt=simage&amp;lr=213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hyperlink" Target="http://images.yandex.ru/yandsearch?p=2&amp;text=%D0%BA%D0%B0%D1%80%D1%82%D0%B8%D0%BD%D0%B0%20%20%D1%80%D1%83%D1%81%D1%81%D0%BA%D0%B0%D1%8F%20%20%20%D0%BF%D0%BB%D1%8F%D1%81%D0%BA%D0%B0&amp;noreask=1&amp;img_url=http://www.farforik.com/products_pictures/709.jpg&amp;pos=79&amp;rpt=simage&amp;lr=213" TargetMode="Externa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hyperlink" Target="http://images.yandex.ru/yandsearch?text=%D0%B3%D0%B5%D1%80%D0%B1%20%D0%BC%D0%BE%D1%81%D0%BA%D0%BE%D0%B2%D1%81%D0%BA%D0%BE%D0%B9%20%D0%BE%D0%B1%D0%BB%D0%B0%D1%81%D1%82%D0%B8&amp;noreask=1&amp;img_url=http://www.vira.ru/upload/iblock/7c2/0412.gif&amp;pos=13&amp;rpt=simage&amp;lr=21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hyperlink" Target="http://animo2.ucoz.ru/_ph/68/2/87399959.gi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gif"/><Relationship Id="rId5" Type="http://schemas.openxmlformats.org/officeDocument/2006/relationships/hyperlink" Target="http://animo2.ucoz.ru/_ph/68/2/805722513.gif" TargetMode="External"/><Relationship Id="rId4" Type="http://schemas.openxmlformats.org/officeDocument/2006/relationships/image" Target="../media/image6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" TargetMode="External"/><Relationship Id="rId3" Type="http://schemas.openxmlformats.org/officeDocument/2006/relationships/hyperlink" Target="http://www.kotomatrisi.ru/life-store/3011-zagadka-berezovyx-slez.html" TargetMode="External"/><Relationship Id="rId7" Type="http://schemas.openxmlformats.org/officeDocument/2006/relationships/hyperlink" Target="http://kovcheg.ucoz.ru/forum/41-124-5" TargetMode="External"/><Relationship Id="rId2" Type="http://schemas.openxmlformats.org/officeDocument/2006/relationships/hyperlink" Target="http://vikafedotova38.ucoz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nashapotenciya.narod.ru/028.html" TargetMode="External"/><Relationship Id="rId5" Type="http://schemas.openxmlformats.org/officeDocument/2006/relationships/hyperlink" Target="http://blog.kp.ru/users/3208812/post193500388/" TargetMode="External"/><Relationship Id="rId10" Type="http://schemas.openxmlformats.org/officeDocument/2006/relationships/hyperlink" Target="http://www.slideshare.net/" TargetMode="External"/><Relationship Id="rId4" Type="http://schemas.openxmlformats.org/officeDocument/2006/relationships/hyperlink" Target="http://www.kandry.ru/townphoto.php?themeid=10&amp;photoid=60" TargetMode="External"/><Relationship Id="rId9" Type="http://schemas.openxmlformats.org/officeDocument/2006/relationships/hyperlink" Target="https://ru.wikipedia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images.yandex.ru/yandsearch?text=%D0%B3%D0%B5%D1%80%D0%B1%20%D0%BC%D0%BE%D1%81%D0%BA%D0%BE%D0%B2%D1%81%D0%BA%D0%BE%D0%B9%20%D0%BE%D0%B1%D0%BB%D0%B0%D1%81%D1%82%D0%B8&amp;noreask=1&amp;img_url=http://www.vira.ru/upload/iblock/7c2/0412.gif&amp;pos=13&amp;rpt=simage&amp;lr=213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hyperlink" Target="http://images.yandex.ru/yandsearch?text=%D0%B3%D0%B5%D1%80%D0%B1%20%D0%BC%D0%BE%D1%81%D0%BA%D0%BE%D0%B2%D1%81%D0%BA%D0%BE%D0%B9%20%D0%BE%D0%B1%D0%BB%D0%B0%D1%81%D1%82%D0%B8&amp;noreask=1&amp;img_url=http://upload.wikimedia.org/wikipedia/commons/c/ce/Flag_of_Moscow_Oblast.png&amp;pos=25&amp;rpt=simage&amp;lr=21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857250" y="2571750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ХОТИМ ПРОСЛАВИТЬ</a:t>
            </a:r>
            <a:b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 МЫ ТЕБЯ НАВЕКИ,</a:t>
            </a:r>
            <a:b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  <a:t>РОДНАЯ ПОДМОСКОВНАЯ ЗЕМЛЯ!</a:t>
            </a:r>
            <a:br>
              <a:rPr lang="ru-RU" sz="3200" b="1" i="1" dirty="0" smtClean="0">
                <a:solidFill>
                  <a:schemeClr val="accent3">
                    <a:lumMod val="50000"/>
                  </a:schemeClr>
                </a:solidFill>
              </a:rPr>
            </a:br>
            <a:endParaRPr lang="ru-RU" sz="3200" b="1" i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14438" y="4929188"/>
            <a:ext cx="6400800" cy="1538287"/>
          </a:xfrm>
        </p:spPr>
        <p:txBody>
          <a:bodyPr/>
          <a:lstStyle/>
          <a:p>
            <a:r>
              <a:rPr lang="ru-RU" sz="2400" b="1" smtClean="0">
                <a:solidFill>
                  <a:srgbClr val="7030A0"/>
                </a:solidFill>
              </a:rPr>
              <a:t>Составитель: учитель начальных классов</a:t>
            </a:r>
          </a:p>
          <a:p>
            <a:r>
              <a:rPr lang="ru-RU" sz="2400" b="1" smtClean="0">
                <a:solidFill>
                  <a:srgbClr val="7030A0"/>
                </a:solidFill>
              </a:rPr>
              <a:t>Попова Екатерина Владимировна</a:t>
            </a:r>
          </a:p>
          <a:p>
            <a:r>
              <a:rPr lang="ru-RU" sz="2400" b="1" smtClean="0">
                <a:solidFill>
                  <a:srgbClr val="7030A0"/>
                </a:solidFill>
              </a:rPr>
              <a:t>МОУ СОШ № 1</a:t>
            </a:r>
          </a:p>
          <a:p>
            <a:r>
              <a:rPr lang="ru-RU" sz="2400" b="1" smtClean="0">
                <a:solidFill>
                  <a:srgbClr val="7030A0"/>
                </a:solidFill>
              </a:rPr>
              <a:t>г. Егорьевска Московской области</a:t>
            </a: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143000" y="428625"/>
            <a:ext cx="75723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7030A0"/>
                </a:solidFill>
              </a:rPr>
              <a:t>Внеклассное мероприятие </a:t>
            </a:r>
          </a:p>
          <a:p>
            <a:pPr algn="ctr"/>
            <a:r>
              <a:rPr lang="ru-RU" sz="2800" b="1">
                <a:solidFill>
                  <a:srgbClr val="7030A0"/>
                </a:solidFill>
              </a:rPr>
              <a:t> 3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>
                <a:solidFill>
                  <a:srgbClr val="CC0099"/>
                </a:solidFill>
              </a:rPr>
              <a:t>Разудалая русская пляска - </a:t>
            </a:r>
            <a:br>
              <a:rPr lang="ru-RU" sz="4000" b="1" i="1" smtClean="0">
                <a:solidFill>
                  <a:srgbClr val="CC0099"/>
                </a:solidFill>
              </a:rPr>
            </a:br>
            <a:r>
              <a:rPr lang="ru-RU" sz="4000" b="1" i="1" smtClean="0">
                <a:solidFill>
                  <a:srgbClr val="CC0099"/>
                </a:solidFill>
              </a:rPr>
              <a:t>Столько страсти и столько души!</a:t>
            </a:r>
            <a:endParaRPr lang="ru-RU" sz="4000" smtClean="0"/>
          </a:p>
        </p:txBody>
      </p:sp>
      <p:pic>
        <p:nvPicPr>
          <p:cNvPr id="21507" name="Рисунок 4" descr="42882506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73238" y="1643063"/>
            <a:ext cx="5597525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79790" y="5786454"/>
            <a:ext cx="678442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К. В. Лебедев «пляска»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>
                <a:solidFill>
                  <a:srgbClr val="CC0099"/>
                </a:solidFill>
              </a:rPr>
              <a:t>Народные промыслы и художественные ремёсла Подмосковья</a:t>
            </a:r>
            <a:endParaRPr lang="ru-RU" sz="4000" smtClean="0"/>
          </a:p>
        </p:txBody>
      </p:sp>
      <p:pic>
        <p:nvPicPr>
          <p:cNvPr id="22531" name="Рисунок 6" descr="Рисунок1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20863" y="1714500"/>
            <a:ext cx="550227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000364" y="6027003"/>
            <a:ext cx="325723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Матрёшка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Матрёшкины частушки</a:t>
            </a:r>
            <a:endParaRPr lang="ru-RU" smtClean="0"/>
          </a:p>
        </p:txBody>
      </p:sp>
      <p:pic>
        <p:nvPicPr>
          <p:cNvPr id="23555" name="Picture 6" descr="http://im0-tub-ru.yandex.net/i?id=508946092-48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5750" y="1714500"/>
            <a:ext cx="2976563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8" descr="http://im0-tub-ru.yandex.net/i?id=57202233-18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6072188" y="1714500"/>
            <a:ext cx="271462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10" descr="http://im0-tub-ru.yandex.net/i?id=335873141-47-72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892425" y="4084638"/>
            <a:ext cx="3179763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>
                <a:solidFill>
                  <a:srgbClr val="CC0099"/>
                </a:solidFill>
              </a:rPr>
              <a:t>Народные промыслы и художественные ремёсла Подмосковья</a:t>
            </a:r>
            <a:endParaRPr lang="ru-RU" sz="4000" smtClean="0"/>
          </a:p>
        </p:txBody>
      </p:sp>
      <p:pic>
        <p:nvPicPr>
          <p:cNvPr id="24579" name="Рисунок 3" descr="Рисунок2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3125" y="1714500"/>
            <a:ext cx="51435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28662" y="5715016"/>
            <a:ext cx="7215238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Родина матрёшки – </a:t>
            </a:r>
          </a:p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Подмосковное  село  </a:t>
            </a: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абрамцево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  «Умелые ручки» от Матрёшки</a:t>
            </a: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395376" y="2500306"/>
            <a:ext cx="8353249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Подведение итогов </a:t>
            </a:r>
          </a:p>
          <a:p>
            <a:pPr algn="ctr"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Творческого конкурса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pic>
        <p:nvPicPr>
          <p:cNvPr id="25604" name="Рисунок 4" descr="nitky03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50" y="4000500"/>
            <a:ext cx="24288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Рисунок 5" descr="nitky01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29188" y="4357688"/>
            <a:ext cx="23574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>
                <a:solidFill>
                  <a:srgbClr val="CC0099"/>
                </a:solidFill>
              </a:rPr>
              <a:t>Народные промыслы и художественные ремёсла Подмосковья</a:t>
            </a:r>
            <a:endParaRPr lang="ru-RU" sz="4000" smtClean="0"/>
          </a:p>
        </p:txBody>
      </p:sp>
      <p:sp>
        <p:nvSpPr>
          <p:cNvPr id="26627" name="AutoShape 2" descr="http://im0-tub-ru.yandex.net/i?id=520303504-32-72&amp;n=21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555625"/>
            <a:ext cx="28575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6628" name="AutoShape 4" descr="http://im0-tub-ru.yandex.net/i?id=520303504-32-72&amp;n=21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555625"/>
            <a:ext cx="285750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50871" y="5715016"/>
            <a:ext cx="544225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Изделия гжельских</a:t>
            </a:r>
          </a:p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мастеров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pic>
        <p:nvPicPr>
          <p:cNvPr id="10" name="Рисунок 9" descr="рис гжель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428875" y="1746250"/>
            <a:ext cx="4286250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Рисунок29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00313" y="1785938"/>
            <a:ext cx="41433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143108" y="5103674"/>
            <a:ext cx="514705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Танец «незабудковая гжель»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pic>
        <p:nvPicPr>
          <p:cNvPr id="24582" name="Picture 6" descr="http://im0-tub-ru.yandex.net/i?id=804119355-23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143250" y="1857375"/>
            <a:ext cx="2978150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>
                <a:solidFill>
                  <a:srgbClr val="CC0099"/>
                </a:solidFill>
              </a:rPr>
              <a:t>Народные промыслы и художественные ремёсла Подмосковья</a:t>
            </a:r>
            <a:endParaRPr lang="ru-RU" sz="400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785786" y="5715016"/>
            <a:ext cx="747262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Богородская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игрушка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pic>
        <p:nvPicPr>
          <p:cNvPr id="5" name="Рисунок 4" descr="Рисунок30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20800" y="1714500"/>
            <a:ext cx="6502400" cy="402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исунок31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1738" y="1714500"/>
            <a:ext cx="6727825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Рисунок32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500188" y="1714500"/>
            <a:ext cx="614362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428728" y="5657671"/>
            <a:ext cx="56460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Сценка </a:t>
            </a:r>
          </a:p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«вершки и корешки»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smtClean="0">
                <a:solidFill>
                  <a:srgbClr val="0070C0"/>
                </a:solidFill>
              </a:rPr>
              <a:t>ВИКТОРИНА.</a:t>
            </a:r>
            <a:r>
              <a:rPr lang="ru-RU" sz="2800" b="1" i="1" smtClean="0">
                <a:solidFill>
                  <a:srgbClr val="CC0099"/>
                </a:solidFill>
              </a:rPr>
              <a:t/>
            </a:r>
            <a:br>
              <a:rPr lang="ru-RU" sz="2800" b="1" i="1" smtClean="0">
                <a:solidFill>
                  <a:srgbClr val="CC0099"/>
                </a:solidFill>
              </a:rPr>
            </a:br>
            <a:r>
              <a:rPr lang="ru-RU" sz="2800" b="1" i="1" smtClean="0">
                <a:solidFill>
                  <a:srgbClr val="CC0099"/>
                </a:solidFill>
              </a:rPr>
              <a:t>Какой из представленных гербов является  гербом  Московской области?</a:t>
            </a:r>
            <a:endParaRPr lang="ru-RU" sz="2800" smtClean="0"/>
          </a:p>
        </p:txBody>
      </p:sp>
      <p:pic>
        <p:nvPicPr>
          <p:cNvPr id="4" name="Содержимое 5" descr="герб Сед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2143125"/>
            <a:ext cx="2286000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герб Ом.об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43625" y="2071688"/>
            <a:ext cx="27860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http://im0-tub-ru.yandex.net/i?id=489565334-25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500438" y="2286000"/>
            <a:ext cx="21431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80663" y="5072074"/>
            <a:ext cx="2982675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Герб</a:t>
            </a:r>
          </a:p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московской </a:t>
            </a:r>
          </a:p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области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i="1" smtClean="0">
                <a:solidFill>
                  <a:srgbClr val="0070C0"/>
                </a:solidFill>
              </a:rPr>
              <a:t>ВИКТОРИНА.</a:t>
            </a:r>
            <a:r>
              <a:rPr lang="ru-RU" sz="2800" b="1" i="1" smtClean="0">
                <a:solidFill>
                  <a:srgbClr val="CC0099"/>
                </a:solidFill>
              </a:rPr>
              <a:t/>
            </a:r>
            <a:br>
              <a:rPr lang="ru-RU" sz="2800" b="1" i="1" smtClean="0">
                <a:solidFill>
                  <a:srgbClr val="CC0099"/>
                </a:solidFill>
              </a:rPr>
            </a:br>
            <a:r>
              <a:rPr lang="ru-RU" sz="2800" b="1" i="1" smtClean="0">
                <a:solidFill>
                  <a:srgbClr val="CC0099"/>
                </a:solidFill>
              </a:rPr>
              <a:t>Какой цветок чаще других использовали  народные мастера  для росписи своих изделий?</a:t>
            </a:r>
            <a:endParaRPr lang="ru-RU" sz="280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14375" y="2428875"/>
            <a:ext cx="2343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7030A0"/>
                </a:solidFill>
              </a:rPr>
              <a:t>Ландыш</a:t>
            </a: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785813" y="3643313"/>
            <a:ext cx="22145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7030A0"/>
                </a:solidFill>
              </a:rPr>
              <a:t>Роза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14375" y="4929188"/>
            <a:ext cx="2460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7030A0"/>
                </a:solidFill>
              </a:rPr>
              <a:t>Тюльпан</a:t>
            </a: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00563" y="4143375"/>
          <a:ext cx="2946400" cy="2189163"/>
        </p:xfrm>
        <a:graphic>
          <a:graphicData uri="http://schemas.openxmlformats.org/presentationml/2006/ole">
            <p:oleObj spid="_x0000_s2050" name="Фотография Photo Editor" r:id="rId3" imgW="3115110" imgH="2314286" progId="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929188" y="1643063"/>
          <a:ext cx="2068512" cy="2189162"/>
        </p:xfrm>
        <a:graphic>
          <a:graphicData uri="http://schemas.openxmlformats.org/presentationml/2006/ole">
            <p:oleObj spid="_x0000_s2051" name="Фотография Photo Editor" r:id="rId4" imgW="0" imgH="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solidFill>
                  <a:srgbClr val="0070C0"/>
                </a:solidFill>
              </a:rPr>
              <a:t>ВИКТОРИНА. </a:t>
            </a:r>
            <a:br>
              <a:rPr lang="ru-RU" sz="2800" b="1" i="1" smtClean="0">
                <a:solidFill>
                  <a:srgbClr val="0070C0"/>
                </a:solidFill>
              </a:rPr>
            </a:br>
            <a:r>
              <a:rPr lang="ru-RU" sz="2800" b="1" i="1" smtClean="0">
                <a:solidFill>
                  <a:srgbClr val="CC0099"/>
                </a:solidFill>
              </a:rPr>
              <a:t>Какое животное стало не только главным героем русских сказок и песен, но и символом деревянной резной игрушки?</a:t>
            </a:r>
            <a:endParaRPr lang="ru-RU" sz="2800" smtClean="0"/>
          </a:p>
        </p:txBody>
      </p:sp>
      <p:pic>
        <p:nvPicPr>
          <p:cNvPr id="29699" name="Рисунок 3" descr="Рисунок34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88" y="1857375"/>
            <a:ext cx="1938337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35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57563" y="4000500"/>
            <a:ext cx="2455862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Рисунок36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00875" y="1785938"/>
            <a:ext cx="17795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85720" y="4500570"/>
            <a:ext cx="250741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медведь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43768" y="4714884"/>
            <a:ext cx="15327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лось</a:t>
            </a:r>
            <a:endParaRPr lang="ru-RU" sz="36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6116" y="6000768"/>
            <a:ext cx="234179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лошадь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71625"/>
          </a:xfrm>
        </p:spPr>
        <p:txBody>
          <a:bodyPr/>
          <a:lstStyle/>
          <a:p>
            <a:r>
              <a:rPr lang="ru-RU" sz="4800" b="1" i="1" smtClean="0">
                <a:solidFill>
                  <a:srgbClr val="CC0099"/>
                </a:solidFill>
              </a:rPr>
              <a:t>На эти дали дальние дивлюсь, не надивлюсь…</a:t>
            </a:r>
          </a:p>
        </p:txBody>
      </p:sp>
      <p:pic>
        <p:nvPicPr>
          <p:cNvPr id="11" name="Рисунок 10" descr="berezki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Рисунок 23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175" y="1428750"/>
            <a:ext cx="91471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Рисунок8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Рисунок11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Рисунок12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solidFill>
                  <a:srgbClr val="0070C0"/>
                </a:solidFill>
              </a:rPr>
              <a:t>ВИКТОРИНА. </a:t>
            </a:r>
            <a:br>
              <a:rPr lang="ru-RU" sz="2800" b="1" i="1" smtClean="0">
                <a:solidFill>
                  <a:srgbClr val="0070C0"/>
                </a:solidFill>
              </a:rPr>
            </a:br>
            <a:r>
              <a:rPr lang="ru-RU" sz="2800" b="1" i="1" smtClean="0">
                <a:solidFill>
                  <a:srgbClr val="CC0099"/>
                </a:solidFill>
              </a:rPr>
              <a:t>Краску какого оттенка использовали мастера из Гжели для росписи своих изделий?</a:t>
            </a:r>
            <a:endParaRPr lang="ru-RU" sz="2800" smtClean="0"/>
          </a:p>
        </p:txBody>
      </p:sp>
      <p:sp>
        <p:nvSpPr>
          <p:cNvPr id="30723" name="Text Box 9"/>
          <p:cNvSpPr txBox="1">
            <a:spLocks noChangeArrowheads="1"/>
          </p:cNvSpPr>
          <p:nvPr/>
        </p:nvSpPr>
        <p:spPr bwMode="auto">
          <a:xfrm>
            <a:off x="571500" y="2357438"/>
            <a:ext cx="3357563" cy="769937"/>
          </a:xfrm>
          <a:prstGeom prst="rect">
            <a:avLst/>
          </a:prstGeom>
          <a:solidFill>
            <a:srgbClr val="0000FF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>
                <a:solidFill>
                  <a:schemeClr val="bg1"/>
                </a:solidFill>
              </a:rPr>
              <a:t>КОБАЛЬТ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4643438" y="3357563"/>
            <a:ext cx="3500437" cy="769937"/>
          </a:xfrm>
          <a:prstGeom prst="rect">
            <a:avLst/>
          </a:prstGeom>
          <a:solidFill>
            <a:srgbClr val="CC00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>
                <a:solidFill>
                  <a:schemeClr val="bg1"/>
                </a:solidFill>
              </a:rPr>
              <a:t>ПУРПУР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071688" y="5143500"/>
            <a:ext cx="3500437" cy="769938"/>
          </a:xfrm>
          <a:prstGeom prst="rect">
            <a:avLst/>
          </a:prstGeom>
          <a:solidFill>
            <a:srgbClr val="FFCC00"/>
          </a:soli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400" b="1">
                <a:solidFill>
                  <a:schemeClr val="bg1"/>
                </a:solidFill>
              </a:rPr>
              <a:t>ОХРА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0" y="428625"/>
            <a:ext cx="8858250" cy="1143000"/>
          </a:xfrm>
        </p:spPr>
        <p:txBody>
          <a:bodyPr/>
          <a:lstStyle/>
          <a:p>
            <a:r>
              <a:rPr lang="ru-RU" sz="2800" b="1" i="1" smtClean="0">
                <a:solidFill>
                  <a:srgbClr val="0070C0"/>
                </a:solidFill>
              </a:rPr>
              <a:t>ВИКТОРИНА. </a:t>
            </a:r>
            <a:br>
              <a:rPr lang="ru-RU" sz="2800" b="1" i="1" smtClean="0">
                <a:solidFill>
                  <a:srgbClr val="0070C0"/>
                </a:solidFill>
              </a:rPr>
            </a:br>
            <a:r>
              <a:rPr lang="ru-RU" sz="2800" b="1" i="1" smtClean="0">
                <a:solidFill>
                  <a:srgbClr val="CC0099"/>
                </a:solidFill>
              </a:rPr>
              <a:t>Книжный орнамент этих мастеров прославил  наш Егорьевский район  по всей России. Название этой росписи дала река нашего города. Что это за роспись?</a:t>
            </a:r>
            <a:endParaRPr lang="ru-RU" sz="2800" smtClean="0"/>
          </a:p>
        </p:txBody>
      </p:sp>
      <p:pic>
        <p:nvPicPr>
          <p:cNvPr id="31747" name="Рисунок 4" descr="Рисунок37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0" y="4857750"/>
            <a:ext cx="324961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14282" y="2571744"/>
            <a:ext cx="3450047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Гуслицкая</a:t>
            </a: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</a:t>
            </a:r>
          </a:p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роспись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7752" y="2000240"/>
            <a:ext cx="398621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хохломская </a:t>
            </a:r>
          </a:p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роспись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7686" y="3571876"/>
            <a:ext cx="387061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Городецкая </a:t>
            </a:r>
          </a:p>
          <a:p>
            <a:pPr algn="ctr">
              <a:defRPr/>
            </a:pPr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роспись</a:t>
            </a:r>
            <a:endParaRPr lang="ru-RU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i="1" smtClean="0">
                <a:solidFill>
                  <a:srgbClr val="CC0099"/>
                </a:solidFill>
              </a:rPr>
              <a:t>Гуслица – название реки и местность, часть Орехово – Зуевского и Егорьевского районов по реке Гуслице</a:t>
            </a:r>
            <a:endParaRPr lang="ru-RU" sz="3200" smtClean="0"/>
          </a:p>
        </p:txBody>
      </p:sp>
      <p:pic>
        <p:nvPicPr>
          <p:cNvPr id="32771" name="Рисунок 3" descr="Рисунок15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Гуслицкие рукописные книги</a:t>
            </a:r>
            <a:endParaRPr lang="ru-RU" smtClean="0"/>
          </a:p>
        </p:txBody>
      </p:sp>
      <p:pic>
        <p:nvPicPr>
          <p:cNvPr id="4" name="Рисунок 3" descr="Рисунок38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20838" y="1571625"/>
            <a:ext cx="5902325" cy="459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39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894013" y="1500188"/>
            <a:ext cx="3355975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500166" y="5643578"/>
            <a:ext cx="6131808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Историко</a:t>
            </a: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- художественный</a:t>
            </a:r>
          </a:p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 музей города Егорьевска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pic>
        <p:nvPicPr>
          <p:cNvPr id="10" name="Рисунок 9" descr="output003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43063" y="1571625"/>
            <a:ext cx="585787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output004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785938" y="1571625"/>
            <a:ext cx="57150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pm22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00188" y="1714500"/>
            <a:ext cx="60007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Стоит в Подмосковье Егорьевск родной…</a:t>
            </a:r>
            <a:endParaRPr lang="ru-RU" smtClean="0"/>
          </a:p>
        </p:txBody>
      </p:sp>
      <p:pic>
        <p:nvPicPr>
          <p:cNvPr id="5" name="Рисунок 4" descr="01798_20080510_021812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28750"/>
            <a:ext cx="9139238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3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vorets_sporta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Куклы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28875" y="1449388"/>
            <a:ext cx="4214813" cy="540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И мы хотим прославить родное Подмосковье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Живи во славу и цвети,</a:t>
            </a:r>
            <a:br>
              <a:rPr lang="ru-RU" b="1" i="1" smtClean="0">
                <a:solidFill>
                  <a:srgbClr val="CC0099"/>
                </a:solidFill>
              </a:rPr>
            </a:br>
            <a:r>
              <a:rPr lang="ru-RU" b="1" i="1" smtClean="0">
                <a:solidFill>
                  <a:srgbClr val="CC0099"/>
                </a:solidFill>
              </a:rPr>
              <a:t>моё родное Подмосковье!</a:t>
            </a:r>
            <a:endParaRPr lang="ru-RU" smtClean="0"/>
          </a:p>
        </p:txBody>
      </p:sp>
      <p:sp>
        <p:nvSpPr>
          <p:cNvPr id="4" name="TextBox 3"/>
          <p:cNvSpPr txBox="1"/>
          <p:nvPr/>
        </p:nvSpPr>
        <p:spPr>
          <a:xfrm>
            <a:off x="642938" y="1714500"/>
            <a:ext cx="4979987" cy="18161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Поклон, родное Подмосковье,</a:t>
            </a:r>
          </a:p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Поклон от нас, твоих детей!</a:t>
            </a:r>
          </a:p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Любовью нашей ты согрета,</a:t>
            </a:r>
          </a:p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Земля отцов и матерей!</a:t>
            </a:r>
            <a:endParaRPr lang="ru-RU" sz="2800" b="1" dirty="0">
              <a:solidFill>
                <a:srgbClr val="7030A0"/>
              </a:solidFill>
              <a:latin typeface="+mn-lt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4750" y="4071938"/>
            <a:ext cx="4840288" cy="2092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Живи во славу и цвети.</a:t>
            </a:r>
          </a:p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Цвети, родное Подмосковье!</a:t>
            </a:r>
          </a:p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И древней стариной, и новью</a:t>
            </a:r>
          </a:p>
          <a:p>
            <a:pPr>
              <a:defRPr/>
            </a:pPr>
            <a:r>
              <a:rPr lang="ru-RU" sz="2800" b="1" dirty="0">
                <a:solidFill>
                  <a:srgbClr val="7030A0"/>
                </a:solidFill>
                <a:latin typeface="+mn-lt"/>
                <a:cs typeface="+mn-cs"/>
              </a:rPr>
              <a:t>В веках – счастливого пути!</a:t>
            </a:r>
          </a:p>
          <a:p>
            <a:pPr>
              <a:defRPr/>
            </a:pPr>
            <a:endParaRPr lang="ru-RU" dirty="0">
              <a:cs typeface="+mn-cs"/>
            </a:endParaRPr>
          </a:p>
        </p:txBody>
      </p:sp>
      <p:pic>
        <p:nvPicPr>
          <p:cNvPr id="36869" name="Picture 4" descr="http://animo2.ucoz.ru/_ph/68/1/87399959.jpg">
            <a:hlinkClick r:id="rId2" tooltip="Просмотры: 1580 | Размеры: 200x200, 12.8Kb"/>
          </p:cNvPr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88" y="3643313"/>
            <a:ext cx="128587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ttp://animo2.ucoz.ru/_ph/68/1/87399959.jpg">
            <a:hlinkClick r:id="rId2" tooltip="Просмотры: 1580 | Размеры: 200x200, 12.8Kb"/>
          </p:cNvPr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048500" y="1643063"/>
            <a:ext cx="1357313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 descr="http://animo2.ucoz.ru/_ph/68/1/805722513.jpg">
            <a:hlinkClick r:id="rId5" tooltip="Просмотры: 847 | Размеры: 139x146, 26.5Kb"/>
          </p:cNvPr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500188" y="4500563"/>
            <a:ext cx="193675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0" descr="http://animo2.ucoz.ru/_ph/68/1/805722513.jpg">
            <a:hlinkClick r:id="rId5" tooltip="Просмотры: 847 | Размеры: 139x146, 26.5Kb"/>
          </p:cNvPr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153025" y="2214563"/>
            <a:ext cx="1800225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1000125" y="274638"/>
            <a:ext cx="7686675" cy="1143000"/>
          </a:xfrm>
        </p:spPr>
        <p:txBody>
          <a:bodyPr/>
          <a:lstStyle/>
          <a:p>
            <a:r>
              <a:rPr lang="ru-RU" sz="3200" b="1" smtClean="0">
                <a:solidFill>
                  <a:srgbClr val="7030A0"/>
                </a:solidFill>
              </a:rPr>
              <a:t> ИНТЕРНЕТ -  ИСТОЧНИКИ</a:t>
            </a:r>
          </a:p>
        </p:txBody>
      </p:sp>
      <p:sp>
        <p:nvSpPr>
          <p:cNvPr id="3789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1800" smtClean="0"/>
              <a:t>Шаблон презентации «Берёзка»  - </a:t>
            </a:r>
            <a:r>
              <a:rPr lang="en-US" sz="1800" smtClean="0">
                <a:hlinkClick r:id="rId2"/>
              </a:rPr>
              <a:t>vikafedotova38.ucoz.ru</a:t>
            </a:r>
            <a:endParaRPr lang="ru-RU" sz="1800" smtClean="0"/>
          </a:p>
          <a:p>
            <a:pPr>
              <a:buFont typeface="Wingdings" pitchFamily="2" charset="2"/>
              <a:buNone/>
            </a:pPr>
            <a:r>
              <a:rPr lang="ru-RU" sz="1800" smtClean="0"/>
              <a:t>Фотографии и картинки с сайтов: </a:t>
            </a:r>
          </a:p>
          <a:p>
            <a:pPr>
              <a:buFont typeface="Wingdings" pitchFamily="2" charset="2"/>
              <a:buNone/>
            </a:pPr>
            <a:r>
              <a:rPr lang="ru-RU" sz="1800" u="sng" smtClean="0">
                <a:solidFill>
                  <a:srgbClr val="0070C0"/>
                </a:solidFill>
              </a:rPr>
              <a:t>Яндекс. Картинки</a:t>
            </a:r>
          </a:p>
          <a:p>
            <a:pPr>
              <a:buFont typeface="Wingdings" pitchFamily="2" charset="2"/>
              <a:buNone/>
            </a:pPr>
            <a:r>
              <a:rPr lang="ru-RU" sz="1800" smtClean="0">
                <a:solidFill>
                  <a:srgbClr val="0070C0"/>
                </a:solidFill>
                <a:hlinkClick r:id="rId3"/>
              </a:rPr>
              <a:t>http://www.kotomatrisi.ru/life-store/3011-zagadka-berezovyx-slez.html</a:t>
            </a:r>
            <a:endParaRPr lang="ru-RU" sz="180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1800" smtClean="0">
                <a:solidFill>
                  <a:srgbClr val="0070C0"/>
                </a:solidFill>
                <a:hlinkClick r:id="rId4"/>
              </a:rPr>
              <a:t>http://www.kandry.ru/townphoto.php?themeid=10&amp;photoid=60</a:t>
            </a:r>
            <a:endParaRPr lang="ru-RU" sz="180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1800" smtClean="0">
                <a:solidFill>
                  <a:srgbClr val="0070C0"/>
                </a:solidFill>
                <a:hlinkClick r:id="rId5"/>
              </a:rPr>
              <a:t>http://blog.kp.ru/users/3208812/post193500388/</a:t>
            </a:r>
            <a:endParaRPr lang="ru-RU" sz="180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1800" smtClean="0">
                <a:solidFill>
                  <a:srgbClr val="0070C0"/>
                </a:solidFill>
                <a:hlinkClick r:id="rId6"/>
              </a:rPr>
              <a:t>http://nashapotenciya.narod.ru/028.html</a:t>
            </a:r>
            <a:endParaRPr lang="ru-RU" sz="180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1800" smtClean="0">
                <a:solidFill>
                  <a:srgbClr val="0070C0"/>
                </a:solidFill>
                <a:hlinkClick r:id="rId7"/>
              </a:rPr>
              <a:t>http://kovcheg.ucoz.ru/forum/41-124-5</a:t>
            </a:r>
            <a:endParaRPr lang="ru-RU" sz="1800" smtClean="0">
              <a:solidFill>
                <a:srgbClr val="0070C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ru-RU" sz="1800" smtClean="0">
                <a:solidFill>
                  <a:srgbClr val="0070C0"/>
                </a:solidFill>
                <a:hlinkClick r:id="rId8"/>
              </a:rPr>
              <a:t>http://ru.wikipedia.org/</a:t>
            </a:r>
            <a:endParaRPr lang="ru-RU" sz="1800" smtClean="0">
              <a:solidFill>
                <a:srgbClr val="0070C0"/>
              </a:solidFill>
            </a:endParaRPr>
          </a:p>
          <a:p>
            <a:pPr>
              <a:buFont typeface="Arial" charset="0"/>
              <a:buNone/>
            </a:pPr>
            <a:r>
              <a:rPr lang="ru-RU" sz="1800" smtClean="0"/>
              <a:t> </a:t>
            </a:r>
            <a:r>
              <a:rPr lang="en-US" sz="1800" smtClean="0">
                <a:hlinkClick r:id="rId9"/>
              </a:rPr>
              <a:t>https://ru.wikipedia.org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ru-RU" smtClean="0"/>
              <a:t> </a:t>
            </a:r>
            <a:r>
              <a:rPr lang="en-US" sz="2000" smtClean="0">
                <a:hlinkClick r:id="rId10"/>
              </a:rPr>
              <a:t> </a:t>
            </a:r>
            <a:r>
              <a:rPr lang="en-US" sz="1800" smtClean="0">
                <a:hlinkClick r:id="rId10"/>
              </a:rPr>
              <a:t>slideshare.net</a:t>
            </a:r>
            <a:endParaRPr lang="ru-RU" sz="1800" smtClean="0"/>
          </a:p>
          <a:p>
            <a:pPr>
              <a:buFont typeface="Arial" charset="0"/>
              <a:buNone/>
            </a:pPr>
            <a:r>
              <a:rPr lang="ru-RU" smtClean="0"/>
              <a:t> 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Конкурс синонимов</a:t>
            </a:r>
            <a:endParaRPr lang="ru-RU" smtClean="0"/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1571612"/>
            <a:ext cx="421484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Р 1 А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00298" y="1571612"/>
            <a:ext cx="402725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РОДИНА</a:t>
            </a:r>
            <a:endParaRPr lang="ru-RU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02561" y="2967335"/>
            <a:ext cx="5738879" cy="4247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Отчизна</a:t>
            </a:r>
          </a:p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Родная сторона</a:t>
            </a:r>
          </a:p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Родной край</a:t>
            </a:r>
          </a:p>
          <a:p>
            <a:pPr algn="ctr"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Отечество</a:t>
            </a:r>
          </a:p>
          <a:p>
            <a:pPr algn="ctr">
              <a:defRPr/>
            </a:pP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Если скажут слово Родина,</a:t>
            </a:r>
            <a:br>
              <a:rPr lang="ru-RU" b="1" i="1" smtClean="0">
                <a:solidFill>
                  <a:srgbClr val="CC0099"/>
                </a:solidFill>
              </a:rPr>
            </a:br>
            <a:r>
              <a:rPr lang="ru-RU" b="1" i="1" smtClean="0">
                <a:solidFill>
                  <a:srgbClr val="CC0099"/>
                </a:solidFill>
              </a:rPr>
              <a:t>сразу в памяти встаёт…</a:t>
            </a:r>
            <a:endParaRPr lang="ru-RU" smtClean="0"/>
          </a:p>
        </p:txBody>
      </p:sp>
      <p:pic>
        <p:nvPicPr>
          <p:cNvPr id="3" name="Рисунок 2" descr="Рисунок17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Рисунок9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28750"/>
            <a:ext cx="9144000" cy="541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 26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Мой край – моя малая Родина</a:t>
            </a:r>
            <a:endParaRPr lang="ru-RU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892943" y="1857364"/>
            <a:ext cx="735811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Первое воскресенье октября – </a:t>
            </a:r>
          </a:p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День московской области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92943" y="3214686"/>
            <a:ext cx="735811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Площадь московской области – более 44 000 кв.метров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4714884"/>
            <a:ext cx="735811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нАселение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ru-RU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подмосковья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– около 7 000 000 человек </a:t>
            </a:r>
          </a:p>
          <a:p>
            <a:pPr algn="ctr"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140 национальностей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158" y="4500570"/>
            <a:ext cx="3857652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Флаг </a:t>
            </a:r>
          </a:p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московской области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6348" y="1714488"/>
            <a:ext cx="3857652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герб</a:t>
            </a:r>
          </a:p>
          <a:p>
            <a:pPr algn="ctr">
              <a:defRPr/>
            </a:pPr>
            <a:r>
              <a:rPr lang="ru-RU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+mn-cs"/>
              </a:rPr>
              <a:t>московской области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cs typeface="+mn-cs"/>
            </a:endParaRPr>
          </a:p>
        </p:txBody>
      </p:sp>
      <p:sp>
        <p:nvSpPr>
          <p:cNvPr id="1843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Символика</a:t>
            </a:r>
            <a:br>
              <a:rPr lang="ru-RU" b="1" i="1" smtClean="0">
                <a:solidFill>
                  <a:srgbClr val="CC0099"/>
                </a:solidFill>
              </a:rPr>
            </a:br>
            <a:r>
              <a:rPr lang="ru-RU" b="1" i="1" smtClean="0">
                <a:solidFill>
                  <a:srgbClr val="CC0099"/>
                </a:solidFill>
              </a:rPr>
              <a:t> Московской области</a:t>
            </a:r>
            <a:endParaRPr lang="ru-RU" smtClean="0"/>
          </a:p>
        </p:txBody>
      </p:sp>
      <p:pic>
        <p:nvPicPr>
          <p:cNvPr id="18437" name="Picture 4" descr="http://im0-tub-ru.yandex.net/i?id=489565334-25-72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143625" y="3214688"/>
            <a:ext cx="21431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http://im0-tub-ru.yandex.net/i?id=342469337-41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71500" y="2286000"/>
            <a:ext cx="3429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smtClean="0">
                <a:solidFill>
                  <a:srgbClr val="CC0099"/>
                </a:solidFill>
              </a:rPr>
              <a:t>Я очарован Подмосковьем…</a:t>
            </a:r>
            <a:endParaRPr lang="ru-RU" smtClean="0"/>
          </a:p>
        </p:txBody>
      </p:sp>
      <p:pic>
        <p:nvPicPr>
          <p:cNvPr id="4" name="Рисунок 3" descr="Рисунок5.pn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Рисунок6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исунок21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1428750"/>
            <a:ext cx="91440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Рисунок23.pn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1285875"/>
            <a:ext cx="9144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>
                <a:solidFill>
                  <a:srgbClr val="CC0099"/>
                </a:solidFill>
              </a:rPr>
              <a:t>Народные промыслы и художественные ремёсла Подмосковья</a:t>
            </a:r>
            <a:endParaRPr lang="ru-RU" sz="4000" smtClean="0"/>
          </a:p>
        </p:txBody>
      </p:sp>
      <p:pic>
        <p:nvPicPr>
          <p:cNvPr id="4" name="Рисунок 3" descr="zhost1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71563" y="2071688"/>
            <a:ext cx="682625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500313" y="2143125"/>
          <a:ext cx="4143375" cy="3571875"/>
        </p:xfrm>
        <a:graphic>
          <a:graphicData uri="http://schemas.openxmlformats.org/presentationml/2006/ole">
            <p:oleObj spid="_x0000_s1026" name="Фотография Photo Editor" r:id="rId4" imgW="0" imgH="0" progId="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14414" y="5786454"/>
            <a:ext cx="6559104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Жостовский</a:t>
            </a: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 поднос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smtClean="0">
                <a:solidFill>
                  <a:srgbClr val="CC0099"/>
                </a:solidFill>
              </a:rPr>
              <a:t>Народные промыслы и художественные ремёсла Подмосковья</a:t>
            </a:r>
            <a:endParaRPr lang="ru-RU" sz="4000" smtClean="0"/>
          </a:p>
        </p:txBody>
      </p:sp>
      <p:pic>
        <p:nvPicPr>
          <p:cNvPr id="4" name="Рисунок 3" descr="1341203742_1eb8521dfa4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43063" y="2143125"/>
            <a:ext cx="5715000" cy="36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4349" y="5715016"/>
            <a:ext cx="7715303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Павлопосадский</a:t>
            </a: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платок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6" name="Рисунок 5" descr="1341203720_pavlovoposadskie-platki1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750" y="1928813"/>
            <a:ext cx="6338888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ОДМОСКОВЬ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ПОДМОСКОВЬЕ</Template>
  <TotalTime>963</TotalTime>
  <Words>338</Words>
  <Application>Microsoft Office PowerPoint</Application>
  <PresentationFormat>Экран (4:3)</PresentationFormat>
  <Paragraphs>102</Paragraphs>
  <Slides>27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Wingdings</vt:lpstr>
      <vt:lpstr>ПОДМОСКОВЬЕ</vt:lpstr>
      <vt:lpstr>Фотография Photo Editor</vt:lpstr>
      <vt:lpstr> ХОТИМ ПРОСЛАВИТЬ  МЫ ТЕБЯ НАВЕКИ, РОДНАЯ ПОДМОСКОВНАЯ ЗЕМЛЯ! </vt:lpstr>
      <vt:lpstr>На эти дали дальние дивлюсь, не надивлюсь…</vt:lpstr>
      <vt:lpstr>Конкурс синонимов</vt:lpstr>
      <vt:lpstr>Если скажут слово Родина, сразу в памяти встаёт…</vt:lpstr>
      <vt:lpstr>Мой край – моя малая Родина</vt:lpstr>
      <vt:lpstr>Символика  Московской области</vt:lpstr>
      <vt:lpstr>Я очарован Подмосковьем…</vt:lpstr>
      <vt:lpstr>Народные промыслы и художественные ремёсла Подмосковья</vt:lpstr>
      <vt:lpstr>Народные промыслы и художественные ремёсла Подмосковья</vt:lpstr>
      <vt:lpstr>Разудалая русская пляска -  Столько страсти и столько души!</vt:lpstr>
      <vt:lpstr>Народные промыслы и художественные ремёсла Подмосковья</vt:lpstr>
      <vt:lpstr>Матрёшкины частушки</vt:lpstr>
      <vt:lpstr>Народные промыслы и художественные ремёсла Подмосковья</vt:lpstr>
      <vt:lpstr>  «Умелые ручки» от Матрёшки</vt:lpstr>
      <vt:lpstr>Народные промыслы и художественные ремёсла Подмосковья</vt:lpstr>
      <vt:lpstr>Народные промыслы и художественные ремёсла Подмосковья</vt:lpstr>
      <vt:lpstr>ВИКТОРИНА. Какой из представленных гербов является  гербом  Московской области?</vt:lpstr>
      <vt:lpstr>ВИКТОРИНА. Какой цветок чаще других использовали  народные мастера  для росписи своих изделий?</vt:lpstr>
      <vt:lpstr>ВИКТОРИНА.  Какое животное стало не только главным героем русских сказок и песен, но и символом деревянной резной игрушки?</vt:lpstr>
      <vt:lpstr>ВИКТОРИНА.  Краску какого оттенка использовали мастера из Гжели для росписи своих изделий?</vt:lpstr>
      <vt:lpstr>ВИКТОРИНА.  Книжный орнамент этих мастеров прославил  наш Егорьевский район  по всей России. Название этой росписи дала река нашего города. Что это за роспись?</vt:lpstr>
      <vt:lpstr>Гуслица – название реки и местность, часть Орехово – Зуевского и Егорьевского районов по реке Гуслице</vt:lpstr>
      <vt:lpstr>Гуслицкие рукописные книги</vt:lpstr>
      <vt:lpstr>Стоит в Подмосковье Егорьевск родной…</vt:lpstr>
      <vt:lpstr>И мы хотим прославить родное Подмосковье</vt:lpstr>
      <vt:lpstr>Живи во славу и цвети, моё родное Подмосковье!</vt:lpstr>
      <vt:lpstr> ИНТЕРНЕТ -  ИСТОЧНИКИ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ХОТИМ ПРОСЛАВИТЬ  МЫ ТЕБЯ НАВЕКИ, РОДНАЯ ПОДМОСКОВНАЯ ЗЕМЛЯ! </dc:title>
  <dc:creator>Анастасия</dc:creator>
  <cp:lastModifiedBy>revaz</cp:lastModifiedBy>
  <cp:revision>100</cp:revision>
  <dcterms:created xsi:type="dcterms:W3CDTF">2012-12-15T18:26:29Z</dcterms:created>
  <dcterms:modified xsi:type="dcterms:W3CDTF">2013-03-13T12:32:01Z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19504673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D5.0.6</vt:lpwstr>
  </property>
</Properties>
</file>