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3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email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F43532A-2BDE-4F34-8F04-FEE9198D1710}" type="datetimeFigureOut">
              <a:rPr lang="ru-RU"/>
              <a:pPr>
                <a:defRPr/>
              </a:pPr>
              <a:t>19.03.2013</a:t>
            </a:fld>
            <a:endParaRPr lang="ru-RU"/>
          </a:p>
        </p:txBody>
      </p:sp>
      <p:sp>
        <p:nvSpPr>
          <p:cNvPr id="7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B0C3660-9ECA-42F6-9C28-C87E8B8D09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DBB1D-B4FC-4C9E-9D75-780EAE3FEAC4}" type="datetimeFigureOut">
              <a:rPr lang="ru-RU"/>
              <a:pPr>
                <a:defRPr/>
              </a:pPr>
              <a:t>19.03.2013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DBB9F-4467-4E3F-BBDD-46801C6BC4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DDA10BB-ED6D-4A5A-B965-9F665201FA3A}" type="datetimeFigureOut">
              <a:rPr lang="ru-RU"/>
              <a:pPr>
                <a:defRPr/>
              </a:pPr>
              <a:t>19.03.2013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7D99C2BC-6C7A-478E-9CA0-F61F223E0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6563" y="6557963"/>
            <a:ext cx="2001837" cy="2270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85D37-6FB7-4187-A0BF-E7F190B3C8CE}" type="datetimeFigureOut">
              <a:rPr lang="ru-RU"/>
              <a:pPr>
                <a:defRPr/>
              </a:pPr>
              <a:t>19.03.2013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7963"/>
            <a:ext cx="36576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1575" y="6556375"/>
            <a:ext cx="588963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DA18E-F39E-4E26-B821-8906CBD70C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B1E46F-A277-44A4-B6EC-D759885BA314}" type="datetimeFigureOut">
              <a:rPr lang="ru-RU"/>
              <a:pPr>
                <a:defRPr/>
              </a:pPr>
              <a:t>19.03.2013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4B0B8-5B85-4425-8A08-0648AD6FC1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98E43009-FFA3-4B9C-8884-842370A70841}" type="datetimeFigureOut">
              <a:rPr lang="ru-RU"/>
              <a:pPr>
                <a:defRPr/>
              </a:pPr>
              <a:t>19.03.2013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8F4FC96-0BC4-4126-9CD8-823EE27DEA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10267-3015-4F7E-8330-DA05B07654F3}" type="datetimeFigureOut">
              <a:rPr lang="ru-RU"/>
              <a:pPr>
                <a:defRPr/>
              </a:pPr>
              <a:t>19.03.2013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B6277-D1B8-4D8C-BC36-8B0C18C9CD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879A6-17BA-4D1B-848B-621C56811B79}" type="datetimeFigureOut">
              <a:rPr lang="ru-RU"/>
              <a:pPr>
                <a:defRPr/>
              </a:pPr>
              <a:t>19.03.2013</a:t>
            </a:fld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EF619-BB7F-4E51-9732-06B06190A8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8AF1C-A8DB-4146-81FB-AE3F6909A25D}" type="datetimeFigureOut">
              <a:rPr lang="ru-RU"/>
              <a:pPr>
                <a:defRPr/>
              </a:pPr>
              <a:t>19.03.2013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B43622-B233-47BD-BA96-8C3A8FC450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F1AF2-4297-4BBC-BF4C-7431A5599452}" type="datetimeFigureOut">
              <a:rPr lang="ru-RU"/>
              <a:pPr>
                <a:defRPr/>
              </a:pPr>
              <a:t>19.03.2013</a:t>
            </a:fld>
            <a:endParaRPr lang="ru-RU"/>
          </a:p>
        </p:txBody>
      </p:sp>
      <p:sp>
        <p:nvSpPr>
          <p:cNvPr id="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5DD5E-22AE-4876-9FC4-7599CA4E29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D8724-80FA-4815-AAEA-A0433108A232}" type="datetimeFigureOut">
              <a:rPr lang="ru-RU"/>
              <a:pPr>
                <a:defRPr/>
              </a:pPr>
              <a:t>19.03.2013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15061-A1E0-4432-B9D9-27F57CC373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8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821371B-BDE1-49A4-BB47-4A4F805CE81A}" type="datetimeFigureOut">
              <a:rPr lang="ru-RU"/>
              <a:pPr>
                <a:defRPr/>
              </a:pPr>
              <a:t>19.03.2013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C9BCAB6-4D02-47FD-8461-8588C50F87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 cstate="email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60CDC5F4-71D6-42F2-9772-4C1B42CC214F}" type="datetimeFigureOut">
              <a:rPr lang="ru-RU"/>
              <a:pPr>
                <a:defRPr/>
              </a:pPr>
              <a:t>19.03.2013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F6ADA6E8-078A-4B41-B1A8-CE6EB6357B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89" r:id="rId2"/>
    <p:sldLayoutId id="2147483698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9" r:id="rId9"/>
    <p:sldLayoutId id="2147483695" r:id="rId10"/>
    <p:sldLayoutId id="2147483700" r:id="rId11"/>
    <p:sldLayoutId id="2147483696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Прямоугольник 4"/>
          <p:cNvSpPr>
            <a:spLocks noChangeArrowheads="1"/>
          </p:cNvSpPr>
          <p:nvPr/>
        </p:nvSpPr>
        <p:spPr bwMode="auto">
          <a:xfrm>
            <a:off x="928688" y="476250"/>
            <a:ext cx="6357937" cy="2205038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Trebuchet MS" pitchFamily="34" charset="0"/>
              </a:rPr>
              <a:t/>
            </a:r>
            <a:br>
              <a:rPr lang="ru-RU" sz="2800">
                <a:latin typeface="Trebuchet MS" pitchFamily="34" charset="0"/>
              </a:rPr>
            </a:br>
            <a:r>
              <a:rPr lang="ru-RU" sz="3600" b="1" i="1">
                <a:latin typeface="Times New Roman" pitchFamily="18" charset="0"/>
              </a:rPr>
              <a:t>«Удовольствие или </a:t>
            </a:r>
            <a:r>
              <a:rPr lang="ru-RU" sz="3600" b="1" i="1">
                <a:solidFill>
                  <a:srgbClr val="FF0000"/>
                </a:solidFill>
                <a:latin typeface="Times New Roman" pitchFamily="18" charset="0"/>
              </a:rPr>
              <a:t>здоровье</a:t>
            </a:r>
            <a:r>
              <a:rPr lang="ru-RU" sz="3600" b="1" i="1">
                <a:latin typeface="Times New Roman" pitchFamily="18" charset="0"/>
              </a:rPr>
              <a:t>?»</a:t>
            </a:r>
            <a:br>
              <a:rPr lang="ru-RU" sz="3600" b="1" i="1">
                <a:latin typeface="Times New Roman" pitchFamily="18" charset="0"/>
              </a:rPr>
            </a:br>
            <a:endParaRPr lang="ru-RU" sz="3600" b="1" i="1">
              <a:latin typeface="Times New Roman" pitchFamily="18" charset="0"/>
            </a:endParaRPr>
          </a:p>
        </p:txBody>
      </p:sp>
      <p:pic>
        <p:nvPicPr>
          <p:cNvPr id="6" name="Содержимое 6" descr="спортсмен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714375" y="3286125"/>
            <a:ext cx="2857500" cy="2500313"/>
          </a:xfrm>
        </p:spPr>
      </p:pic>
      <p:pic>
        <p:nvPicPr>
          <p:cNvPr id="7" name="Содержимое 7" descr="пьяница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429125" y="3286125"/>
            <a:ext cx="2987675" cy="2454275"/>
          </a:xfrm>
        </p:spPr>
      </p:pic>
      <p:sp>
        <p:nvSpPr>
          <p:cNvPr id="13316" name="Прямоугольник 8"/>
          <p:cNvSpPr>
            <a:spLocks noChangeArrowheads="1"/>
          </p:cNvSpPr>
          <p:nvPr/>
        </p:nvSpPr>
        <p:spPr bwMode="auto">
          <a:xfrm>
            <a:off x="214313" y="5949950"/>
            <a:ext cx="77866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solidFill>
                  <a:schemeClr val="tx2"/>
                </a:solidFill>
              </a:rPr>
              <a:t>Автор: Леонтьева В.И.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Изображение1 001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39750" y="177800"/>
            <a:ext cx="7127875" cy="649128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Изображение1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39750" y="188913"/>
            <a:ext cx="7200900" cy="633571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Характер и предрасположенность к алкоголизму по результатам </a:t>
            </a:r>
            <a:br>
              <a:rPr lang="ru-RU" sz="3200" dirty="0" smtClean="0"/>
            </a:br>
            <a:r>
              <a:rPr lang="ru-RU" sz="3200" dirty="0" err="1" smtClean="0"/>
              <a:t>ак</a:t>
            </a:r>
            <a:r>
              <a:rPr lang="ru-RU" sz="3200" dirty="0" smtClean="0"/>
              <a:t>. М.Е.Бруно: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63"/>
            <a:ext cx="7239000" cy="4241800"/>
          </a:xfrm>
          <a:ln w="38100">
            <a:solidFill>
              <a:schemeClr val="tx2"/>
            </a:solidFill>
          </a:ln>
        </p:spPr>
        <p:txBody>
          <a:bodyPr/>
          <a:lstStyle/>
          <a:p>
            <a:pPr eaLnBrk="1" hangingPunct="1"/>
            <a:r>
              <a:rPr lang="ru-RU" sz="3200" smtClean="0">
                <a:latin typeface="Times New Roman" pitchFamily="18" charset="0"/>
              </a:rPr>
              <a:t>Слабовольные (65 из 100)</a:t>
            </a:r>
          </a:p>
          <a:p>
            <a:pPr eaLnBrk="1" hangingPunct="1"/>
            <a:r>
              <a:rPr lang="ru-RU" sz="3200" smtClean="0">
                <a:latin typeface="Times New Roman" pitchFamily="18" charset="0"/>
              </a:rPr>
              <a:t>Неустойчивые и инфантильные личности</a:t>
            </a:r>
          </a:p>
          <a:p>
            <a:pPr eaLnBrk="1" hangingPunct="1"/>
            <a:r>
              <a:rPr lang="ru-RU" sz="3200" smtClean="0">
                <a:latin typeface="Times New Roman" pitchFamily="18" charset="0"/>
              </a:rPr>
              <a:t>Слабовольные асоциальные личности</a:t>
            </a:r>
          </a:p>
          <a:p>
            <a:pPr eaLnBrk="1" hangingPunct="1"/>
            <a:r>
              <a:rPr lang="ru-RU" sz="3200" smtClean="0">
                <a:latin typeface="Times New Roman" pitchFamily="18" charset="0"/>
              </a:rPr>
              <a:t>Астеничные личности</a:t>
            </a:r>
          </a:p>
          <a:p>
            <a:pPr eaLnBrk="1" hangingPunct="1"/>
            <a:r>
              <a:rPr lang="ru-RU" sz="3200" smtClean="0">
                <a:latin typeface="Times New Roman" pitchFamily="18" charset="0"/>
              </a:rPr>
              <a:t>Открытые грубоватые шутники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«Жидкий хлеб – пивной синдром»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0825" y="1600200"/>
            <a:ext cx="3727450" cy="4852988"/>
          </a:xfrm>
          <a:ln w="38100">
            <a:solidFill>
              <a:schemeClr val="tx2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sz="2400" smtClean="0">
                <a:solidFill>
                  <a:schemeClr val="tx2"/>
                </a:solidFill>
                <a:latin typeface="Times New Roman" pitchFamily="18" charset="0"/>
              </a:rPr>
              <a:t>Результаты опроса 70 человек: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solidFill>
                  <a:schemeClr val="tx2"/>
                </a:solidFill>
                <a:latin typeface="Times New Roman" pitchFamily="18" charset="0"/>
              </a:rPr>
              <a:t>Никогда не употреблял пиво – 0%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solidFill>
                  <a:schemeClr val="tx2"/>
                </a:solidFill>
                <a:latin typeface="Times New Roman" pitchFamily="18" charset="0"/>
              </a:rPr>
              <a:t>Пробовал, но мне не понравилось – 11%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solidFill>
                  <a:schemeClr val="tx2"/>
                </a:solidFill>
                <a:latin typeface="Times New Roman" pitchFamily="18" charset="0"/>
              </a:rPr>
              <a:t>Употребляю 1-4 раза в месяц – 34%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solidFill>
                  <a:schemeClr val="tx2"/>
                </a:solidFill>
                <a:latin typeface="Times New Roman" pitchFamily="18" charset="0"/>
              </a:rPr>
              <a:t>Употребляю часто – 37%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>
                <a:solidFill>
                  <a:schemeClr val="tx2"/>
                </a:solidFill>
                <a:latin typeface="Times New Roman" pitchFamily="18" charset="0"/>
              </a:rPr>
              <a:t>Без пива не могу – 18%</a:t>
            </a:r>
          </a:p>
        </p:txBody>
      </p:sp>
      <p:pic>
        <p:nvPicPr>
          <p:cNvPr id="5" name="Содержимое 4" descr="пивкО.jpg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178300" y="2543175"/>
            <a:ext cx="3521075" cy="264001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7643866" cy="142876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smtClean="0"/>
              <a:t>«Человек - Животное </a:t>
            </a:r>
            <a:r>
              <a:rPr lang="ru-RU" sz="3600" dirty="0" smtClean="0"/>
              <a:t>двуногое и курящее» </a:t>
            </a:r>
            <a:br>
              <a:rPr lang="ru-RU" sz="3600" dirty="0" smtClean="0"/>
            </a:br>
            <a:r>
              <a:rPr lang="ru-RU" sz="2000" dirty="0" smtClean="0"/>
              <a:t>                                      Карл Линней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313" y="2214563"/>
            <a:ext cx="3857625" cy="4286250"/>
          </a:xfrm>
          <a:ln w="38100">
            <a:solidFill>
              <a:schemeClr val="tx2"/>
            </a:solidFill>
          </a:ln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2400" u="sng" smtClean="0">
                <a:solidFill>
                  <a:schemeClr val="tx2"/>
                </a:solidFill>
                <a:latin typeface="Times New Roman" pitchFamily="18" charset="0"/>
              </a:rPr>
              <a:t>Причины табакокурения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z="2400" smtClean="0">
                <a:solidFill>
                  <a:schemeClr val="tx2"/>
                </a:solidFill>
                <a:latin typeface="Times New Roman" pitchFamily="18" charset="0"/>
              </a:rPr>
              <a:t>(опрошено 70 человек)</a:t>
            </a:r>
          </a:p>
          <a:p>
            <a:pPr eaLnBrk="1" hangingPunct="1"/>
            <a:r>
              <a:rPr lang="ru-RU" sz="2400" smtClean="0">
                <a:solidFill>
                  <a:schemeClr val="tx2"/>
                </a:solidFill>
                <a:latin typeface="Times New Roman" pitchFamily="18" charset="0"/>
              </a:rPr>
              <a:t>Влияние товарищей – 26,8%</a:t>
            </a:r>
          </a:p>
          <a:p>
            <a:pPr eaLnBrk="1" hangingPunct="1"/>
            <a:r>
              <a:rPr lang="ru-RU" sz="2400" smtClean="0">
                <a:solidFill>
                  <a:schemeClr val="tx2"/>
                </a:solidFill>
                <a:latin typeface="Times New Roman" pitchFamily="18" charset="0"/>
              </a:rPr>
              <a:t>Любопытство – 23,2%</a:t>
            </a:r>
          </a:p>
          <a:p>
            <a:pPr eaLnBrk="1" hangingPunct="1"/>
            <a:r>
              <a:rPr lang="ru-RU" sz="2400" smtClean="0">
                <a:solidFill>
                  <a:schemeClr val="tx2"/>
                </a:solidFill>
                <a:latin typeface="Times New Roman" pitchFamily="18" charset="0"/>
              </a:rPr>
              <a:t>Баловство – 17,8%</a:t>
            </a:r>
          </a:p>
          <a:p>
            <a:pPr eaLnBrk="1" hangingPunct="1"/>
            <a:r>
              <a:rPr lang="ru-RU" sz="2400" smtClean="0">
                <a:solidFill>
                  <a:schemeClr val="tx2"/>
                </a:solidFill>
                <a:latin typeface="Times New Roman" pitchFamily="18" charset="0"/>
              </a:rPr>
              <a:t>Подражание взрослым – 16,7%</a:t>
            </a:r>
          </a:p>
          <a:p>
            <a:pPr eaLnBrk="1" hangingPunct="1"/>
            <a:endParaRPr lang="ru-RU" sz="2400" smtClean="0">
              <a:solidFill>
                <a:schemeClr val="tx2"/>
              </a:solidFill>
              <a:latin typeface="Times New Roman" pitchFamily="18" charset="0"/>
            </a:endParaRPr>
          </a:p>
        </p:txBody>
      </p:sp>
      <p:pic>
        <p:nvPicPr>
          <p:cNvPr id="5" name="Содержимое 4" descr="курящий.jpg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178300" y="2119313"/>
            <a:ext cx="3521075" cy="348773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8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14290"/>
            <a:ext cx="6715172" cy="64294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вывод: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928688"/>
            <a:ext cx="7813675" cy="5715000"/>
          </a:xfrm>
          <a:ln w="38100">
            <a:solidFill>
              <a:schemeClr val="tx2"/>
            </a:solidFill>
          </a:ln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400" i="1" smtClean="0"/>
              <a:t> </a:t>
            </a:r>
            <a:r>
              <a:rPr lang="ru-RU" sz="2400" b="1" i="1" smtClean="0">
                <a:solidFill>
                  <a:schemeClr val="tx2"/>
                </a:solidFill>
                <a:latin typeface="Times New Roman" pitchFamily="18" charset="0"/>
              </a:rPr>
              <a:t>Нравственным воспитанием личности необходимо заниматься с самого раннего детства, пока «человек помещается поперёк подушки». В этом наше спасение и наше будущее.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i="1" smtClean="0">
                <a:solidFill>
                  <a:schemeClr val="tx2"/>
                </a:solidFill>
                <a:latin typeface="Times New Roman" pitchFamily="18" charset="0"/>
              </a:rPr>
              <a:t>    </a:t>
            </a:r>
          </a:p>
          <a:p>
            <a:pPr algn="ctr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smtClean="0">
                <a:latin typeface="Times New Roman" pitchFamily="18" charset="0"/>
              </a:rPr>
              <a:t>Алкоголю, никотину – нет!</a:t>
            </a:r>
          </a:p>
          <a:p>
            <a:pPr algn="ctr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smtClean="0">
                <a:latin typeface="Times New Roman" pitchFamily="18" charset="0"/>
              </a:rPr>
              <a:t>Никотин – плен!</a:t>
            </a:r>
          </a:p>
          <a:p>
            <a:pPr algn="ctr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smtClean="0">
                <a:latin typeface="Times New Roman" pitchFamily="18" charset="0"/>
              </a:rPr>
              <a:t>Алкоголь – яд!</a:t>
            </a:r>
          </a:p>
          <a:p>
            <a:pPr algn="ctr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smtClean="0">
                <a:latin typeface="Times New Roman" pitchFamily="18" charset="0"/>
              </a:rPr>
              <a:t>Алкоголь, никотин – дорога в ад!</a:t>
            </a:r>
          </a:p>
          <a:p>
            <a:pPr algn="ctr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smtClean="0">
                <a:latin typeface="Times New Roman" pitchFamily="18" charset="0"/>
              </a:rPr>
              <a:t>Алкоголь – бред!</a:t>
            </a:r>
          </a:p>
          <a:p>
            <a:pPr algn="ctr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smtClean="0">
                <a:latin typeface="Times New Roman" pitchFamily="18" charset="0"/>
              </a:rPr>
              <a:t>Никотину – нет!</a:t>
            </a:r>
          </a:p>
          <a:p>
            <a:pPr algn="ctr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smtClean="0">
                <a:latin typeface="Times New Roman" pitchFamily="18" charset="0"/>
              </a:rPr>
              <a:t>Алкоголь, никотин – много загубленных лет.</a:t>
            </a:r>
          </a:p>
          <a:p>
            <a:pPr algn="ctr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smtClean="0">
                <a:latin typeface="Times New Roman" pitchFamily="18" charset="0"/>
              </a:rPr>
              <a:t>Хочу вас предостеречь, </a:t>
            </a:r>
          </a:p>
          <a:p>
            <a:pPr algn="ctr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smtClean="0">
                <a:latin typeface="Times New Roman" pitchFamily="18" charset="0"/>
              </a:rPr>
              <a:t>Здоровье смолоду надо беречь!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Ученик\Рабочий стол\нет алкоголю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0" y="1752600"/>
            <a:ext cx="3529013" cy="455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76182" y="551816"/>
            <a:ext cx="7643866" cy="1142999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«</a:t>
            </a:r>
            <a:r>
              <a:rPr lang="ru-RU" sz="31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Подобно тому, как бывает болезнь тела, Бывает также болезнь образа жизни».</a:t>
            </a:r>
            <a:r>
              <a:rPr lang="ru-RU" sz="3100" dirty="0" smtClean="0"/>
              <a:t>                                           </a:t>
            </a:r>
            <a:r>
              <a:rPr lang="ru-RU" sz="2200" dirty="0" err="1" smtClean="0">
                <a:solidFill>
                  <a:schemeClr val="accent1">
                    <a:lumMod val="75000"/>
                  </a:schemeClr>
                </a:solidFill>
              </a:rPr>
              <a:t>Демокрит</a:t>
            </a:r>
            <a:endParaRPr lang="ru-RU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sz="half" idx="1"/>
          </p:nvPr>
        </p:nvSpPr>
        <p:spPr>
          <a:xfrm>
            <a:off x="142875" y="2349500"/>
            <a:ext cx="4284663" cy="4008438"/>
          </a:xfrm>
          <a:ln w="38100">
            <a:solidFill>
              <a:schemeClr val="tx2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600" smtClean="0">
                <a:solidFill>
                  <a:schemeClr val="tx2"/>
                </a:solidFill>
                <a:latin typeface="Times New Roman" pitchFamily="18" charset="0"/>
              </a:rPr>
              <a:t>Задача: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600" smtClean="0">
                <a:solidFill>
                  <a:schemeClr val="tx2"/>
                </a:solidFill>
                <a:latin typeface="Times New Roman" pitchFamily="18" charset="0"/>
              </a:rPr>
              <a:t>     Сделать ,пусть, маленькие шаги к решению проблемы алкогольной и никотиновой зависимости</a:t>
            </a:r>
            <a:r>
              <a:rPr lang="ru-RU" sz="2600" smtClean="0">
                <a:solidFill>
                  <a:schemeClr val="tx2"/>
                </a:solidFill>
                <a:latin typeface="Arial" charset="0"/>
              </a:rPr>
              <a:t>.</a:t>
            </a:r>
            <a:r>
              <a:rPr lang="ru-RU" sz="2600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ru-RU" sz="2600" smtClean="0">
                <a:solidFill>
                  <a:schemeClr val="tx2"/>
                </a:solidFill>
                <a:latin typeface="Arial" charset="0"/>
              </a:rPr>
              <a:t>У</a:t>
            </a:r>
            <a:r>
              <a:rPr lang="ru-RU" sz="2600" smtClean="0">
                <a:solidFill>
                  <a:schemeClr val="tx2"/>
                </a:solidFill>
                <a:latin typeface="Times New Roman" pitchFamily="18" charset="0"/>
              </a:rPr>
              <a:t>беждать о вредном воздействии алкоголя и табака на организм и самому вовремя сказать:</a:t>
            </a:r>
            <a:r>
              <a:rPr lang="ru-RU" sz="2600" smtClean="0">
                <a:latin typeface="Times New Roman" pitchFamily="18" charset="0"/>
              </a:rPr>
              <a:t> </a:t>
            </a:r>
            <a:r>
              <a:rPr lang="ru-RU" sz="2600" smtClean="0">
                <a:solidFill>
                  <a:srgbClr val="FF0000"/>
                </a:solidFill>
                <a:latin typeface="Times New Roman" pitchFamily="18" charset="0"/>
              </a:rPr>
              <a:t>«НЕТ!»</a:t>
            </a:r>
          </a:p>
        </p:txBody>
      </p:sp>
      <p:pic>
        <p:nvPicPr>
          <p:cNvPr id="12" name="Содержимое 11" descr="CAZ73XSW.jpg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6572250" y="4286250"/>
            <a:ext cx="1422400" cy="1447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96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 smtClean="0"/>
              <a:t>Актуальность поднятой проблемы :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971925" cy="4924425"/>
          </a:xfrm>
          <a:ln w="38100">
            <a:solidFill>
              <a:schemeClr val="accent1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chemeClr val="tx2"/>
                </a:solidFill>
                <a:latin typeface="Times New Roman" pitchFamily="18" charset="0"/>
              </a:rPr>
              <a:t>Мощное оружие против человечества.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chemeClr val="tx2"/>
                </a:solidFill>
                <a:latin typeface="Times New Roman" pitchFamily="18" charset="0"/>
              </a:rPr>
              <a:t>Алкоголизм - один из видов наркомании.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chemeClr val="tx2"/>
                </a:solidFill>
                <a:latin typeface="Times New Roman" pitchFamily="18" charset="0"/>
              </a:rPr>
              <a:t>Употребление молодёжи алкоголя в свободном виде.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chemeClr val="tx2"/>
                </a:solidFill>
                <a:latin typeface="Times New Roman" pitchFamily="18" charset="0"/>
              </a:rPr>
              <a:t>Бытовое пьянство.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chemeClr val="tx2"/>
                </a:solidFill>
                <a:latin typeface="Times New Roman" pitchFamily="18" charset="0"/>
              </a:rPr>
              <a:t>Преступление на почве алкоголя.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chemeClr val="tx2"/>
                </a:solidFill>
                <a:latin typeface="Times New Roman" pitchFamily="18" charset="0"/>
              </a:rPr>
              <a:t>Разрушение семейных устоев.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>
                <a:solidFill>
                  <a:schemeClr val="tx2"/>
                </a:solidFill>
                <a:latin typeface="Times New Roman" pitchFamily="18" charset="0"/>
              </a:rPr>
              <a:t>Разрушение человека как личности.</a:t>
            </a:r>
          </a:p>
        </p:txBody>
      </p:sp>
      <p:pic>
        <p:nvPicPr>
          <p:cNvPr id="9" name="Содержимое 8" descr="семья.jpg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643438" y="2205038"/>
            <a:ext cx="3529012" cy="273685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6660" y="806526"/>
            <a:ext cx="7062307" cy="744607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«Жизнь - есть способ существования белковых тел»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                                                                       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Ф.Энгельс</a:t>
            </a:r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95288" y="1773238"/>
            <a:ext cx="7705725" cy="14398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ru-RU" b="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b="0" smtClean="0">
                <a:latin typeface="Times New Roman" pitchFamily="18" charset="0"/>
              </a:rPr>
              <a:t>Эксперимент</a:t>
            </a:r>
          </a:p>
          <a:p>
            <a:pPr eaLnBrk="1" hangingPunct="1">
              <a:lnSpc>
                <a:spcPct val="90000"/>
              </a:lnSpc>
            </a:pPr>
            <a:r>
              <a:rPr lang="ru-RU" sz="2000" i="1" smtClean="0">
                <a:latin typeface="Times New Roman" pitchFamily="18" charset="0"/>
              </a:rPr>
              <a:t>«Действие спирта на молекулы белка куриного яйца</a:t>
            </a:r>
          </a:p>
          <a:p>
            <a:pPr algn="l" eaLnBrk="1" hangingPunct="1">
              <a:lnSpc>
                <a:spcPct val="90000"/>
              </a:lnSpc>
            </a:pPr>
            <a:r>
              <a:rPr lang="ru-RU" sz="2400" smtClean="0">
                <a:latin typeface="Times New Roman" pitchFamily="18" charset="0"/>
              </a:rPr>
              <a:t>До:					     После:</a:t>
            </a:r>
          </a:p>
          <a:p>
            <a:pPr eaLnBrk="1" hangingPunct="1">
              <a:lnSpc>
                <a:spcPct val="90000"/>
              </a:lnSpc>
            </a:pPr>
            <a:endParaRPr lang="ru-RU" sz="2400" smtClean="0">
              <a:latin typeface="Times New Roman" pitchFamily="18" charset="0"/>
            </a:endParaRPr>
          </a:p>
        </p:txBody>
      </p:sp>
      <p:pic>
        <p:nvPicPr>
          <p:cNvPr id="9" name="Содержимое 8" descr="IMG_0430.jpg"/>
          <p:cNvPicPr>
            <a:picLocks noGrp="1" noChangeAspect="1"/>
          </p:cNvPicPr>
          <p:nvPr>
            <p:ph sz="quarter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50825" y="3500438"/>
            <a:ext cx="3702050" cy="3143250"/>
          </a:xfrm>
          <a:ln w="38100">
            <a:solidFill>
              <a:schemeClr val="tx2"/>
            </a:solidFill>
          </a:ln>
        </p:spPr>
      </p:pic>
      <p:pic>
        <p:nvPicPr>
          <p:cNvPr id="10" name="Содержимое 9" descr="IMG_0432.jpg"/>
          <p:cNvPicPr>
            <a:picLocks noGrp="1" noChangeAspect="1"/>
          </p:cNvPicPr>
          <p:nvPr>
            <p:ph sz="quarter" idx="4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284663" y="3573463"/>
            <a:ext cx="3521075" cy="3054350"/>
          </a:xfrm>
          <a:ln w="38100">
            <a:solidFill>
              <a:schemeClr val="tx2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"/>
                            </p:stCondLst>
                            <p:childTnLst>
                              <p:par>
                                <p:cTn id="1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8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80"/>
                            </p:stCondLst>
                            <p:childTnLst>
                              <p:par>
                                <p:cTn id="2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18600" y="142875"/>
            <a:ext cx="7425785" cy="1143000"/>
          </a:xfrm>
        </p:spPr>
        <p:txBody>
          <a:bodyPr>
            <a:no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«От первой рюмки до алкоголизма дистанция не столь велика»</a:t>
            </a:r>
            <a:r>
              <a:rPr lang="ru-RU" sz="2800" dirty="0" smtClean="0"/>
              <a:t>                                                                            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И.П.Павлов</a:t>
            </a:r>
            <a:endParaRPr lang="ru-RU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428625" y="1484313"/>
            <a:ext cx="7239000" cy="1657350"/>
          </a:xfrm>
          <a:ln w="38100">
            <a:solidFill>
              <a:schemeClr val="tx2"/>
            </a:solidFill>
          </a:ln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2400" b="1" smtClean="0">
                <a:solidFill>
                  <a:schemeClr val="tx2"/>
                </a:solidFill>
                <a:latin typeface="Times New Roman" pitchFamily="18" charset="0"/>
              </a:rPr>
              <a:t>Эксперимент: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sz="2400" b="1" i="1" smtClean="0">
                <a:latin typeface="Times New Roman" pitchFamily="18" charset="0"/>
              </a:rPr>
              <a:t> </a:t>
            </a:r>
            <a:r>
              <a:rPr lang="ru-RU" sz="2400" b="1" i="1" smtClean="0">
                <a:solidFill>
                  <a:schemeClr val="tx2"/>
                </a:solidFill>
                <a:latin typeface="Times New Roman" pitchFamily="18" charset="0"/>
              </a:rPr>
              <a:t>«Разрушение красных кровяных телец»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400" b="1" smtClean="0">
                <a:solidFill>
                  <a:schemeClr val="tx2"/>
                </a:solidFill>
                <a:latin typeface="Times New Roman" pitchFamily="18" charset="0"/>
              </a:rPr>
              <a:t>До:                                                    После:</a:t>
            </a:r>
          </a:p>
        </p:txBody>
      </p:sp>
      <p:pic>
        <p:nvPicPr>
          <p:cNvPr id="7" name="Содержимое 6" descr="IMG_0434.jpg"/>
          <p:cNvPicPr>
            <a:picLocks noGrp="1" noChangeAspect="1"/>
          </p:cNvPicPr>
          <p:nvPr>
            <p:ph sz="quarter" idx="4294967295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95288" y="3429000"/>
            <a:ext cx="3714750" cy="3214688"/>
          </a:xfrm>
          <a:ln w="38100">
            <a:solidFill>
              <a:schemeClr val="tx2"/>
            </a:solidFill>
          </a:ln>
        </p:spPr>
      </p:pic>
      <p:pic>
        <p:nvPicPr>
          <p:cNvPr id="8" name="Содержимое 7" descr="IMG_0436.jpg"/>
          <p:cNvPicPr>
            <a:picLocks noGrp="1" noChangeAspect="1"/>
          </p:cNvPicPr>
          <p:nvPr>
            <p:ph sz="quarter" idx="4294967295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500563" y="3429000"/>
            <a:ext cx="3500437" cy="3144838"/>
          </a:xfrm>
          <a:ln w="38100">
            <a:solidFill>
              <a:schemeClr val="tx2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440"/>
                            </p:stCondLst>
                            <p:childTnLst>
                              <p:par>
                                <p:cTn id="1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94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44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701503" y="265239"/>
            <a:ext cx="6943992" cy="87995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Степени опьянения.</a:t>
            </a:r>
            <a:endParaRPr lang="ru-RU" dirty="0"/>
          </a:p>
        </p:txBody>
      </p:sp>
      <p:pic>
        <p:nvPicPr>
          <p:cNvPr id="11" name="Содержимое 10" descr="Изображение1 005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042988" y="1285875"/>
            <a:ext cx="6265862" cy="55721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Изображение1 004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915988" y="333375"/>
            <a:ext cx="6535737" cy="62642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Изображение1 003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84213" y="150813"/>
            <a:ext cx="6551612" cy="644683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Изображение1 002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11188" y="260350"/>
            <a:ext cx="6913562" cy="63373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240</TotalTime>
  <Words>288</Words>
  <Application>Microsoft Office PowerPoint</Application>
  <PresentationFormat>Экран (4:3)</PresentationFormat>
  <Paragraphs>55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Изящная</vt:lpstr>
      <vt:lpstr>Слайд 1</vt:lpstr>
      <vt:lpstr>  «Подобно тому, как бывает болезнь тела, Бывает также болезнь образа жизни».                                           Демокрит</vt:lpstr>
      <vt:lpstr>Актуальность поднятой проблемы :</vt:lpstr>
      <vt:lpstr>       «Жизнь - есть способ существования белковых тел»                                                                          Ф.Энгельс</vt:lpstr>
      <vt:lpstr>    «От первой рюмки до алкоголизма дистанция не столь велика»                                                                             И.П.Павлов</vt:lpstr>
      <vt:lpstr>Степени опьянения.</vt:lpstr>
      <vt:lpstr>Слайд 7</vt:lpstr>
      <vt:lpstr>Слайд 8</vt:lpstr>
      <vt:lpstr>Слайд 9</vt:lpstr>
      <vt:lpstr>Слайд 10</vt:lpstr>
      <vt:lpstr>Слайд 11</vt:lpstr>
      <vt:lpstr>Характер и предрасположенность к алкоголизму по результатам  ак. М.Е.Бруно:</vt:lpstr>
      <vt:lpstr>«Жидкий хлеб – пивной синдром»</vt:lpstr>
      <vt:lpstr>«Человек - Животное двуногое и курящее»                                        Карл Линней</vt:lpstr>
      <vt:lpstr>вывод: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Творческая работа «Удовольствие или здоровье?» по пропаганде здорового образа жизни </dc:title>
  <cp:lastModifiedBy>revaz</cp:lastModifiedBy>
  <cp:revision>69</cp:revision>
  <dcterms:modified xsi:type="dcterms:W3CDTF">2013-03-19T10:37:58Z</dcterms:modified>
</cp:coreProperties>
</file>