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A20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4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19.02.2013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img-2002-11.photosight.ru/23/119151.jpg" TargetMode="External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87450" y="1484313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defRPr>
            </a:lvl9pPr>
          </a:lstStyle>
          <a:p>
            <a:r>
              <a:rPr lang="ru-RU" sz="4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Озера, подземные воды, болота, мерзлота, ледники</a:t>
            </a:r>
            <a:endParaRPr lang="ru-RU" sz="480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852936"/>
            <a:ext cx="5184576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46939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3" name="Picture 7" descr="800px-IceBlockNearJoekullsarl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59338" y="1208360"/>
            <a:ext cx="3529086" cy="2868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584" name="Picture 8" descr="800px-Glacier_mou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08359"/>
            <a:ext cx="3672408" cy="295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4588" name="Text Box 12"/>
          <p:cNvSpPr txBox="1">
            <a:spLocks noChangeArrowheads="1"/>
          </p:cNvSpPr>
          <p:nvPr/>
        </p:nvSpPr>
        <p:spPr bwMode="auto">
          <a:xfrm>
            <a:off x="4561625" y="4076700"/>
            <a:ext cx="440457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0000"/>
                </a:solidFill>
                <a:latin typeface="Tahoma" pitchFamily="34" charset="0"/>
              </a:rPr>
              <a:t>     </a:t>
            </a:r>
            <a:r>
              <a:rPr lang="ru-RU" sz="2400" b="1" i="1" u="sng" dirty="0" smtClean="0">
                <a:solidFill>
                  <a:srgbClr val="0000FF"/>
                </a:solidFill>
                <a:latin typeface="Tahoma" pitchFamily="34" charset="0"/>
              </a:rPr>
              <a:t>Покровные</a:t>
            </a:r>
            <a:r>
              <a:rPr lang="ru-RU" sz="2400" b="1" i="1" dirty="0" smtClean="0">
                <a:solidFill>
                  <a:srgbClr val="0000FF"/>
                </a:solidFill>
                <a:latin typeface="Tahoma" pitchFamily="34" charset="0"/>
              </a:rPr>
              <a:t> </a:t>
            </a:r>
            <a:r>
              <a:rPr lang="ru-RU" sz="2400" b="1" i="1" u="sng" dirty="0" smtClean="0">
                <a:solidFill>
                  <a:srgbClr val="0000FF"/>
                </a:solidFill>
                <a:latin typeface="Tahoma" pitchFamily="34" charset="0"/>
              </a:rPr>
              <a:t>ледники</a:t>
            </a:r>
            <a:r>
              <a:rPr lang="ru-RU" sz="2400" b="1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ahoma" pitchFamily="34" charset="0"/>
              </a:rPr>
              <a:t>(95 % всех российских ледников) покрывают острова Северного Ледовитого океана и северные полуострова . </a:t>
            </a:r>
          </a:p>
        </p:txBody>
      </p:sp>
      <p:sp>
        <p:nvSpPr>
          <p:cNvPr id="24592" name="Text Box 16"/>
          <p:cNvSpPr txBox="1">
            <a:spLocks noChangeArrowheads="1"/>
          </p:cNvSpPr>
          <p:nvPr/>
        </p:nvSpPr>
        <p:spPr bwMode="auto">
          <a:xfrm>
            <a:off x="0" y="4076700"/>
            <a:ext cx="4561625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ru-RU" sz="2400" b="1" i="1" u="sng" dirty="0" smtClean="0">
                <a:solidFill>
                  <a:srgbClr val="0000FF"/>
                </a:solidFill>
                <a:latin typeface="Tahoma" pitchFamily="34" charset="0"/>
              </a:rPr>
              <a:t>Горные</a:t>
            </a:r>
            <a:r>
              <a:rPr lang="ru-RU" sz="2400" b="1" i="1" dirty="0" smtClean="0">
                <a:solidFill>
                  <a:srgbClr val="0000FF"/>
                </a:solidFill>
                <a:latin typeface="Tahoma" pitchFamily="34" charset="0"/>
              </a:rPr>
              <a:t> </a:t>
            </a:r>
            <a:r>
              <a:rPr lang="ru-RU" sz="2400" b="1" i="1" u="sng" dirty="0" smtClean="0">
                <a:solidFill>
                  <a:srgbClr val="0000FF"/>
                </a:solidFill>
                <a:latin typeface="Tahoma" pitchFamily="34" charset="0"/>
              </a:rPr>
              <a:t>ледники</a:t>
            </a:r>
            <a:r>
              <a:rPr lang="ru-RU" sz="2400" b="1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ahoma" pitchFamily="34" charset="0"/>
              </a:rPr>
              <a:t>в России распространены на Кавказе (около 1000), на Алтае, Северном Урале, в Хибинах, Саянах, северо-востоке Сибири, на Камчатке и в Забайкалье.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884724" y="285029"/>
            <a:ext cx="33538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 w="11430"/>
                <a:solidFill>
                  <a:srgbClr val="19A20E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</a:rPr>
              <a:t>Ледники</a:t>
            </a:r>
            <a:endParaRPr lang="ru-RU" sz="5400" b="1" cap="none" spc="0" dirty="0">
              <a:ln w="11430"/>
              <a:solidFill>
                <a:srgbClr val="19A20E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2411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10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1000"/>
                                        <p:tgtEl>
                                          <p:spTgt spid="245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79512" y="404813"/>
            <a:ext cx="8821613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ahoma" pitchFamily="34" charset="0"/>
              </a:rPr>
              <a:t>Многолетняя мерзлота</a:t>
            </a:r>
            <a:r>
              <a:rPr lang="ru-RU" sz="2400" b="1" dirty="0" smtClean="0">
                <a:solidFill>
                  <a:srgbClr val="000000"/>
                </a:solidFill>
                <a:latin typeface="Tahoma" pitchFamily="34" charset="0"/>
              </a:rPr>
              <a:t> - подземные воды, находящиеся в мерзлом состоянии в осадочных горных породах и не оттаивающие в течение долгого (десятки и многие сотни лет) времени.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ru-RU" sz="1600" dirty="0" smtClean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179513" y="1910219"/>
            <a:ext cx="864063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 fontAlgn="base">
              <a:spcBef>
                <a:spcPct val="5000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0000"/>
                </a:solidFill>
                <a:latin typeface="Tahoma" pitchFamily="34" charset="0"/>
              </a:rPr>
              <a:t>       </a:t>
            </a:r>
            <a:r>
              <a:rPr lang="ru-RU" sz="2400" b="1" dirty="0" smtClean="0">
                <a:solidFill>
                  <a:srgbClr val="000000"/>
                </a:solidFill>
                <a:latin typeface="Tahoma" pitchFamily="34" charset="0"/>
              </a:rPr>
              <a:t>Многолетняя мерзлота широко распространена в нашей стране (более 60 % площади России в той или иной мере ею заняты). В зону мерзлоты попадают: побережье Северного Ледовитого океана в европейской части России, включая Кольский полуостров,  вся Сибирь (за исключением юга Западной Сибири и дальневосточного Приморья).  </a:t>
            </a:r>
          </a:p>
        </p:txBody>
      </p:sp>
      <p:sp>
        <p:nvSpPr>
          <p:cNvPr id="26640" name="Text Box 16"/>
          <p:cNvSpPr txBox="1">
            <a:spLocks noChangeArrowheads="1"/>
          </p:cNvSpPr>
          <p:nvPr/>
        </p:nvSpPr>
        <p:spPr bwMode="auto">
          <a:xfrm>
            <a:off x="6372225" y="5734050"/>
            <a:ext cx="2592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1258888" y="4221163"/>
            <a:ext cx="23764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pic>
        <p:nvPicPr>
          <p:cNvPr id="26646" name="Picture 22" descr="Kraski%20Tundry%20"/>
          <p:cNvPicPr>
            <a:picLocks noChangeAspect="1" noChangeArrowheads="1"/>
          </p:cNvPicPr>
          <p:nvPr/>
        </p:nvPicPr>
        <p:blipFill>
          <a:blip r:embed="rId2">
            <a:lum bright="-6000" contrast="2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47131" y="4587875"/>
            <a:ext cx="3925094" cy="214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6346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188913"/>
            <a:ext cx="7772400" cy="581025"/>
          </a:xfrm>
        </p:spPr>
        <p:txBody>
          <a:bodyPr/>
          <a:lstStyle/>
          <a:p>
            <a:pPr marL="0" indent="0" algn="ctr">
              <a:buNone/>
            </a:pPr>
            <a:endParaRPr lang="ru-RU" sz="36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ahoma" pitchFamily="34" charset="0"/>
            </a:endParaRPr>
          </a:p>
        </p:txBody>
      </p:sp>
      <p:sp>
        <p:nvSpPr>
          <p:cNvPr id="25610" name="Text Box 10"/>
          <p:cNvSpPr txBox="1">
            <a:spLocks noChangeArrowheads="1"/>
          </p:cNvSpPr>
          <p:nvPr/>
        </p:nvSpPr>
        <p:spPr bwMode="auto">
          <a:xfrm>
            <a:off x="6804025" y="1916113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1258888" y="2276475"/>
            <a:ext cx="5257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1258888" y="2349500"/>
            <a:ext cx="59055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pic>
        <p:nvPicPr>
          <p:cNvPr id="25624" name="Picture 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4844" y="1700808"/>
            <a:ext cx="7345560" cy="44965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426649" y="132907"/>
            <a:ext cx="64219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19A20E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</a:rPr>
              <a:t>Подземные воды</a:t>
            </a:r>
            <a:endParaRPr lang="ru-RU" sz="5400" b="1" cap="none" spc="0" dirty="0">
              <a:ln w="11430"/>
              <a:solidFill>
                <a:srgbClr val="19A20E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795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1340768"/>
            <a:ext cx="8352928" cy="468052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b="1" dirty="0" smtClean="0">
                <a:latin typeface="Times New Roman"/>
                <a:ea typeface="Calibri"/>
              </a:rPr>
              <a:t>§13</a:t>
            </a:r>
            <a:r>
              <a:rPr lang="ru-RU" sz="4000" b="1" dirty="0">
                <a:latin typeface="Times New Roman"/>
                <a:ea typeface="Calibri"/>
              </a:rPr>
              <a:t>; </a:t>
            </a:r>
            <a:endParaRPr lang="ru-RU" sz="4000" b="1" dirty="0" smtClean="0">
              <a:latin typeface="Times New Roman"/>
              <a:ea typeface="Calibri"/>
            </a:endParaRPr>
          </a:p>
          <a:p>
            <a:pPr marL="45720" indent="0">
              <a:buNone/>
            </a:pPr>
            <a:r>
              <a:rPr lang="ru-RU" sz="4000" b="1" dirty="0" smtClean="0">
                <a:latin typeface="Times New Roman"/>
                <a:ea typeface="Calibri"/>
              </a:rPr>
              <a:t>обозначить </a:t>
            </a:r>
            <a:r>
              <a:rPr lang="ru-RU" sz="4000" b="1" dirty="0">
                <a:latin typeface="Times New Roman"/>
                <a:ea typeface="Calibri"/>
              </a:rPr>
              <a:t>на контурных картах границу многолетней мерзлоты, подписать наиболее крупные озёра страны;  </a:t>
            </a:r>
            <a:endParaRPr lang="ru-RU" sz="4000" b="1" dirty="0" smtClean="0">
              <a:latin typeface="Times New Roman"/>
              <a:ea typeface="Calibri"/>
            </a:endParaRPr>
          </a:p>
          <a:p>
            <a:pPr marL="45720" indent="0">
              <a:buNone/>
            </a:pPr>
            <a:r>
              <a:rPr lang="ru-RU" sz="4000" b="1" dirty="0" smtClean="0">
                <a:latin typeface="Times New Roman"/>
                <a:ea typeface="Calibri"/>
              </a:rPr>
              <a:t>творческое </a:t>
            </a:r>
            <a:r>
              <a:rPr lang="ru-RU" sz="4000" b="1" dirty="0">
                <a:latin typeface="Times New Roman"/>
                <a:ea typeface="Calibri"/>
              </a:rPr>
              <a:t>задание 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5284" y="260648"/>
            <a:ext cx="69140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Домашнее задание:</a:t>
            </a:r>
            <a:endParaRPr lang="ru-RU" sz="54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2366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861048"/>
            <a:ext cx="8964487" cy="165412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Озеро – это природное углубление, заполненное водой.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0"/>
            <a:ext cx="8640960" cy="119675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5400" b="1" dirty="0" smtClean="0">
                <a:solidFill>
                  <a:srgbClr val="FF0000"/>
                </a:solidFill>
                <a:latin typeface="Monotype Corsiva" pitchFamily="66" charset="0"/>
              </a:rPr>
              <a:t>Вспомните: что такое озеро?</a:t>
            </a:r>
            <a:endParaRPr lang="ru-RU" sz="5400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836712"/>
            <a:ext cx="6048672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5303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136903" cy="6192688"/>
          </a:xfrm>
        </p:spPr>
        <p:txBody>
          <a:bodyPr/>
          <a:lstStyle/>
          <a:p>
            <a:pPr marL="45720" indent="0" algn="l">
              <a:buNone/>
            </a:pPr>
            <a:r>
              <a:rPr lang="ru-RU" sz="3600" dirty="0"/>
              <a:t>На территории России расположено более 3 млн озёр, размещение их крайне неравномерно.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/>
              <a:t/>
            </a:r>
            <a:br>
              <a:rPr lang="ru-RU" sz="3600" dirty="0"/>
            </a:br>
            <a:r>
              <a:rPr lang="ru-RU" sz="3600" i="1" dirty="0"/>
              <a:t>«Озёрные» территории России:</a:t>
            </a:r>
            <a:br>
              <a:rPr lang="ru-RU" sz="3600" i="1" dirty="0"/>
            </a:br>
            <a:r>
              <a:rPr lang="ru-RU" sz="3600" i="1" dirty="0" smtClean="0"/>
              <a:t>- </a:t>
            </a:r>
            <a:r>
              <a:rPr lang="ru-RU" sz="3600" dirty="0" smtClean="0"/>
              <a:t>Северо-Запад </a:t>
            </a:r>
            <a:r>
              <a:rPr lang="ru-RU" sz="3600" dirty="0"/>
              <a:t>Русской равнины;</a:t>
            </a:r>
            <a:br>
              <a:rPr lang="ru-RU" sz="3600" dirty="0"/>
            </a:br>
            <a:r>
              <a:rPr lang="ru-RU" sz="3600" dirty="0" smtClean="0"/>
              <a:t>- низменности </a:t>
            </a:r>
            <a:r>
              <a:rPr lang="ru-RU" sz="3600" dirty="0"/>
              <a:t>Средней и Северо-Восточной </a:t>
            </a:r>
            <a:r>
              <a:rPr lang="ru-RU" sz="3600" dirty="0" smtClean="0"/>
              <a:t>Сибири;</a:t>
            </a:r>
            <a:br>
              <a:rPr lang="ru-RU" sz="3600" dirty="0" smtClean="0"/>
            </a:br>
            <a:r>
              <a:rPr lang="ru-RU" sz="3600" dirty="0" smtClean="0"/>
              <a:t>- юг </a:t>
            </a:r>
            <a:r>
              <a:rPr lang="ru-RU" sz="3600" dirty="0"/>
              <a:t>Западной Сибири.</a:t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188640"/>
            <a:ext cx="8496944" cy="72008"/>
          </a:xfrm>
        </p:spPr>
        <p:txBody>
          <a:bodyPr>
            <a:normAutofit fontScale="25000" lnSpcReduction="20000"/>
          </a:bodyPr>
          <a:lstStyle/>
          <a:p>
            <a:pPr marL="45720" indent="0">
              <a:buNone/>
            </a:pP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xmlns="" val="184377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0393"/>
            <a:ext cx="91440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Озеро Эльтон – самое большое и известное солёное озеро России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2204864"/>
            <a:ext cx="7488832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578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8" name="AutoShape 8"/>
          <p:cNvSpPr>
            <a:spLocks noChangeArrowheads="1"/>
          </p:cNvSpPr>
          <p:nvPr/>
        </p:nvSpPr>
        <p:spPr bwMode="auto">
          <a:xfrm>
            <a:off x="4932362" y="1299370"/>
            <a:ext cx="3960813" cy="23764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BFC4E"/>
              </a:gs>
              <a:gs pos="100000">
                <a:schemeClr val="accent1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0" y="188913"/>
            <a:ext cx="8964613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19A20E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</a:rPr>
              <a:t>По типу котловин озёра делятся на:</a:t>
            </a:r>
          </a:p>
        </p:txBody>
      </p:sp>
      <p:pic>
        <p:nvPicPr>
          <p:cNvPr id="20486" name="Picture 6" descr="сайма финлянди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06197" y="1801982"/>
            <a:ext cx="1728788" cy="100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487" name="Picture 7" descr="untitl4"/>
          <p:cNvPicPr>
            <a:picLocks noChangeAspect="1" noChangeArrowheads="1"/>
          </p:cNvPicPr>
          <p:nvPr/>
        </p:nvPicPr>
        <p:blipFill>
          <a:blip r:embed="rId3">
            <a:lum bright="-12000" contrast="24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73745" y="1801982"/>
            <a:ext cx="1755775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489" name="Text Box 9"/>
          <p:cNvSpPr txBox="1">
            <a:spLocks noChangeArrowheads="1"/>
          </p:cNvSpPr>
          <p:nvPr/>
        </p:nvSpPr>
        <p:spPr bwMode="auto">
          <a:xfrm>
            <a:off x="5966230" y="1325483"/>
            <a:ext cx="23749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ahoma" pitchFamily="34" charset="0"/>
              </a:rPr>
              <a:t>Ледниковое</a:t>
            </a:r>
          </a:p>
        </p:txBody>
      </p:sp>
      <p:sp>
        <p:nvSpPr>
          <p:cNvPr id="20490" name="Text Box 10"/>
          <p:cNvSpPr txBox="1">
            <a:spLocks noChangeArrowheads="1"/>
          </p:cNvSpPr>
          <p:nvPr/>
        </p:nvSpPr>
        <p:spPr bwMode="auto">
          <a:xfrm>
            <a:off x="5088509" y="2844368"/>
            <a:ext cx="403225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00FF"/>
                </a:solidFill>
                <a:latin typeface="Tahoma" pitchFamily="34" charset="0"/>
              </a:rPr>
              <a:t>Озера северо-запада Русской равнины</a:t>
            </a:r>
            <a:r>
              <a:rPr lang="ru-RU" sz="1400" b="1" dirty="0" smtClean="0">
                <a:solidFill>
                  <a:srgbClr val="000000"/>
                </a:solidFill>
                <a:latin typeface="Tahoma" pitchFamily="34" charset="0"/>
              </a:rPr>
              <a:t>- Ладожское, Онежское, Селигер, Ильмень, </a:t>
            </a:r>
            <a:r>
              <a:rPr lang="ru-RU" sz="1400" b="1" dirty="0" err="1" smtClean="0">
                <a:solidFill>
                  <a:srgbClr val="000000"/>
                </a:solidFill>
                <a:latin typeface="Tahoma" pitchFamily="34" charset="0"/>
              </a:rPr>
              <a:t>Имандра</a:t>
            </a:r>
            <a:r>
              <a:rPr lang="ru-RU" sz="1400" b="1" dirty="0" smtClean="0">
                <a:solidFill>
                  <a:srgbClr val="000000"/>
                </a:solidFill>
                <a:latin typeface="Tahoma" pitchFamily="34" charset="0"/>
              </a:rPr>
              <a:t>, Псковское, Чудское</a:t>
            </a:r>
            <a:r>
              <a:rPr lang="en-US" sz="1400" b="1" dirty="0" smtClean="0">
                <a:solidFill>
                  <a:srgbClr val="000000"/>
                </a:solidFill>
                <a:latin typeface="Tahoma" pitchFamily="34" charset="0"/>
              </a:rPr>
              <a:t>;</a:t>
            </a:r>
            <a:r>
              <a:rPr lang="ru-RU" sz="1400" b="1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ru-RU" sz="1400" b="1" dirty="0" smtClean="0">
                <a:solidFill>
                  <a:srgbClr val="0000FF"/>
                </a:solidFill>
                <a:latin typeface="Tahoma" pitchFamily="34" charset="0"/>
              </a:rPr>
              <a:t>севера Сибири</a:t>
            </a:r>
            <a:r>
              <a:rPr lang="ru-RU" sz="1400" b="1" dirty="0" smtClean="0">
                <a:solidFill>
                  <a:srgbClr val="000000"/>
                </a:solidFill>
                <a:latin typeface="Tahoma" pitchFamily="34" charset="0"/>
              </a:rPr>
              <a:t> -  Таймыр </a:t>
            </a:r>
          </a:p>
        </p:txBody>
      </p:sp>
      <p:sp>
        <p:nvSpPr>
          <p:cNvPr id="20491" name="AutoShape 11"/>
          <p:cNvSpPr>
            <a:spLocks noChangeArrowheads="1"/>
          </p:cNvSpPr>
          <p:nvPr/>
        </p:nvSpPr>
        <p:spPr bwMode="auto">
          <a:xfrm>
            <a:off x="172289" y="1326465"/>
            <a:ext cx="3960813" cy="21590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BFC4E"/>
              </a:gs>
              <a:gs pos="100000">
                <a:schemeClr val="accent1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777845" y="1393154"/>
            <a:ext cx="26654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ahoma" pitchFamily="34" charset="0"/>
              </a:rPr>
              <a:t>Тектоническое</a:t>
            </a:r>
          </a:p>
        </p:txBody>
      </p:sp>
      <p:sp>
        <p:nvSpPr>
          <p:cNvPr id="20493" name="AutoShape 13"/>
          <p:cNvSpPr>
            <a:spLocks noChangeArrowheads="1"/>
          </p:cNvSpPr>
          <p:nvPr/>
        </p:nvSpPr>
        <p:spPr bwMode="auto">
          <a:xfrm>
            <a:off x="2541659" y="4209736"/>
            <a:ext cx="3600450" cy="23764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BFC4E"/>
              </a:gs>
              <a:gs pos="100000">
                <a:schemeClr val="accent1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pic>
        <p:nvPicPr>
          <p:cNvPr id="20494" name="Picture 14" descr="Вулкан Ключевская Сопка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50308" y="4792830"/>
            <a:ext cx="1368425" cy="1027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3009971" y="4209736"/>
            <a:ext cx="2663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latin typeface="Tahoma" pitchFamily="34" charset="0"/>
              </a:rPr>
              <a:t>Вулканическое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2750308" y="5907014"/>
            <a:ext cx="3455987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00FF"/>
                </a:solidFill>
                <a:latin typeface="Tahoma" pitchFamily="34" charset="0"/>
              </a:rPr>
              <a:t>Озера Камчатки</a:t>
            </a:r>
            <a:r>
              <a:rPr lang="ru-RU" sz="1400" b="1" dirty="0" smtClean="0">
                <a:solidFill>
                  <a:srgbClr val="000000"/>
                </a:solidFill>
                <a:latin typeface="Tahoma" pitchFamily="34" charset="0"/>
              </a:rPr>
              <a:t> – Курильское, </a:t>
            </a:r>
            <a:r>
              <a:rPr lang="ru-RU" sz="1400" b="1" dirty="0" err="1" smtClean="0">
                <a:solidFill>
                  <a:srgbClr val="000000"/>
                </a:solidFill>
                <a:latin typeface="Tahoma" pitchFamily="34" charset="0"/>
              </a:rPr>
              <a:t>Кроноцкое</a:t>
            </a:r>
            <a:r>
              <a:rPr lang="ru-RU" sz="1400" b="1" dirty="0" smtClean="0">
                <a:solidFill>
                  <a:srgbClr val="000000"/>
                </a:solidFill>
                <a:latin typeface="Tahoma" pitchFamily="34" charset="0"/>
              </a:rPr>
              <a:t>, </a:t>
            </a:r>
            <a:r>
              <a:rPr lang="ru-RU" sz="1400" b="1" dirty="0" err="1" smtClean="0">
                <a:solidFill>
                  <a:srgbClr val="000000"/>
                </a:solidFill>
                <a:latin typeface="Tahoma" pitchFamily="34" charset="0"/>
              </a:rPr>
              <a:t>Карымское</a:t>
            </a:r>
            <a:r>
              <a:rPr lang="ru-RU" sz="1400" b="1" dirty="0" smtClean="0">
                <a:solidFill>
                  <a:srgbClr val="000000"/>
                </a:solidFill>
                <a:latin typeface="Tahoma" pitchFamily="34" charset="0"/>
              </a:rPr>
              <a:t>, Кислотное</a:t>
            </a:r>
            <a:r>
              <a:rPr lang="ru-RU" sz="1600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20498" name="Text Box 18"/>
          <p:cNvSpPr txBox="1">
            <a:spLocks noChangeArrowheads="1"/>
          </p:cNvSpPr>
          <p:nvPr/>
        </p:nvSpPr>
        <p:spPr bwMode="auto">
          <a:xfrm>
            <a:off x="604089" y="3096501"/>
            <a:ext cx="352901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 b="1" dirty="0" smtClean="0">
                <a:solidFill>
                  <a:srgbClr val="0000FF"/>
                </a:solidFill>
                <a:latin typeface="Tahoma" pitchFamily="34" charset="0"/>
              </a:rPr>
              <a:t>Озера горных районов юга Сибири</a:t>
            </a:r>
            <a:r>
              <a:rPr lang="ru-RU" sz="1400" b="1" dirty="0" smtClean="0">
                <a:solidFill>
                  <a:srgbClr val="000000"/>
                </a:solidFill>
                <a:latin typeface="Tahoma" pitchFamily="34" charset="0"/>
              </a:rPr>
              <a:t> – Байкал</a:t>
            </a:r>
          </a:p>
        </p:txBody>
      </p:sp>
      <p:pic>
        <p:nvPicPr>
          <p:cNvPr id="20503" name="Picture 23" descr="байкал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9890" y="1934599"/>
            <a:ext cx="1717675" cy="1030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5" name="Picture 25" descr="кроноцкое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41883" y="4792830"/>
            <a:ext cx="1655763" cy="1052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06" name="Picture 26" descr="teleckoe_13_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7566" y="1925073"/>
            <a:ext cx="1512887" cy="1049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682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" dur="1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20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20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5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5" dur="1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8" dur="500"/>
                                        <p:tgtEl>
                                          <p:spTgt spid="20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8" grpId="0" animBg="1"/>
      <p:bldP spid="20489" grpId="0"/>
      <p:bldP spid="20490" grpId="0"/>
      <p:bldP spid="20491" grpId="0" animBg="1"/>
      <p:bldP spid="20492" grpId="0"/>
      <p:bldP spid="20493" grpId="0" animBg="1"/>
      <p:bldP spid="20495" grpId="0"/>
      <p:bldP spid="20497" grpId="0"/>
      <p:bldP spid="204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210" y="3369150"/>
            <a:ext cx="3975100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33453" y="1495417"/>
            <a:ext cx="3975100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5824537" y="1412776"/>
            <a:ext cx="26638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latin typeface="Tahoma" pitchFamily="34" charset="0"/>
              </a:rPr>
              <a:t>Карстовое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103" y="1692267"/>
            <a:ext cx="1152525" cy="81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15476" y="1784744"/>
            <a:ext cx="12255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5508103" y="2509830"/>
            <a:ext cx="3600450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 dirty="0">
                <a:solidFill>
                  <a:srgbClr val="0000FF"/>
                </a:solidFill>
                <a:latin typeface="Tahoma" pitchFamily="34" charset="0"/>
              </a:rPr>
              <a:t>В районах распространения легкорастворимых горных пород</a:t>
            </a:r>
            <a:r>
              <a:rPr lang="ru-RU" sz="1400" b="1" dirty="0">
                <a:latin typeface="Tahoma" pitchFamily="34" charset="0"/>
              </a:rPr>
              <a:t> – озеро Провал вблизи Пятигорска (Кавказ), на Урале, на севере Русской равнины.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899666" y="3298818"/>
            <a:ext cx="30241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latin typeface="Tahoma" pitchFamily="34" charset="0"/>
              </a:rPr>
              <a:t>Термокарстовое</a:t>
            </a:r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82291" y="3665529"/>
            <a:ext cx="1658937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636197" y="4908543"/>
            <a:ext cx="374332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400" b="1" dirty="0">
                <a:solidFill>
                  <a:srgbClr val="0000FF"/>
                </a:solidFill>
                <a:latin typeface="Tahoma" pitchFamily="34" charset="0"/>
              </a:rPr>
              <a:t>В районах развития </a:t>
            </a:r>
            <a:r>
              <a:rPr lang="ru-RU" sz="1400" b="1" dirty="0" err="1">
                <a:solidFill>
                  <a:srgbClr val="0000FF"/>
                </a:solidFill>
                <a:latin typeface="Tahoma" pitchFamily="34" charset="0"/>
              </a:rPr>
              <a:t>многолетнемерз-лых</a:t>
            </a:r>
            <a:r>
              <a:rPr lang="ru-RU" sz="1400" b="1" dirty="0">
                <a:solidFill>
                  <a:srgbClr val="0000FF"/>
                </a:solidFill>
                <a:latin typeface="Tahoma" pitchFamily="34" charset="0"/>
              </a:rPr>
              <a:t> пород</a:t>
            </a:r>
            <a:r>
              <a:rPr lang="ru-RU" sz="1400" b="1" dirty="0">
                <a:latin typeface="Tahoma" pitchFamily="34" charset="0"/>
              </a:rPr>
              <a:t> – озеро </a:t>
            </a:r>
            <a:r>
              <a:rPr lang="ru-RU" sz="1400" b="1" dirty="0" err="1">
                <a:latin typeface="Tahoma" pitchFamily="34" charset="0"/>
              </a:rPr>
              <a:t>Неджели</a:t>
            </a:r>
            <a:r>
              <a:rPr lang="ru-RU" sz="1400" b="1" dirty="0">
                <a:latin typeface="Tahoma" pitchFamily="34" charset="0"/>
              </a:rPr>
              <a:t> (Саха-Якутия)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-1" y="174155"/>
            <a:ext cx="91085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sz="3600" b="1" dirty="0">
                <a:ln w="18000">
                  <a:solidFill>
                    <a:srgbClr val="5ECCF3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19A20E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</a:rPr>
              <a:t>По типу котловин озёра делятся на:</a:t>
            </a:r>
          </a:p>
        </p:txBody>
      </p:sp>
    </p:spTree>
    <p:extLst>
      <p:ext uri="{BB962C8B-B14F-4D97-AF65-F5344CB8AC3E}">
        <p14:creationId xmlns:p14="http://schemas.microsoft.com/office/powerpoint/2010/main" xmlns="" val="300669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4" name="AutoShape 10"/>
          <p:cNvSpPr>
            <a:spLocks noChangeArrowheads="1"/>
          </p:cNvSpPr>
          <p:nvPr/>
        </p:nvSpPr>
        <p:spPr bwMode="auto">
          <a:xfrm>
            <a:off x="1258888" y="4292600"/>
            <a:ext cx="3673475" cy="21605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EBFC4E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1258888" y="1844675"/>
            <a:ext cx="3744912" cy="21605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EBFC4E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pic>
        <p:nvPicPr>
          <p:cNvPr id="21509" name="Picture 5" descr="Безымянный2"/>
          <p:cNvPicPr>
            <a:picLocks noChangeAspect="1" noChangeArrowheads="1"/>
          </p:cNvPicPr>
          <p:nvPr/>
        </p:nvPicPr>
        <p:blipFill>
          <a:blip r:embed="rId2">
            <a:lum bright="-30000" contrast="4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227262"/>
            <a:ext cx="1512887" cy="896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Озеро в саянах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913" y="4724400"/>
            <a:ext cx="1368425" cy="94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1515" name="Text Box 11"/>
          <p:cNvSpPr txBox="1">
            <a:spLocks noChangeArrowheads="1"/>
          </p:cNvSpPr>
          <p:nvPr/>
        </p:nvSpPr>
        <p:spPr bwMode="auto">
          <a:xfrm>
            <a:off x="1835150" y="4292600"/>
            <a:ext cx="24479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smtClean="0">
                <a:solidFill>
                  <a:srgbClr val="000000"/>
                </a:solidFill>
                <a:latin typeface="Tahoma" pitchFamily="34" charset="0"/>
              </a:rPr>
              <a:t>Запрудное</a:t>
            </a:r>
          </a:p>
        </p:txBody>
      </p:sp>
      <p:sp>
        <p:nvSpPr>
          <p:cNvPr id="21516" name="Text Box 12"/>
          <p:cNvSpPr txBox="1">
            <a:spLocks noChangeArrowheads="1"/>
          </p:cNvSpPr>
          <p:nvPr/>
        </p:nvSpPr>
        <p:spPr bwMode="auto">
          <a:xfrm>
            <a:off x="1331913" y="5734050"/>
            <a:ext cx="3527425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 b="1" smtClean="0">
                <a:solidFill>
                  <a:srgbClr val="0000FF"/>
                </a:solidFill>
                <a:latin typeface="Tahoma" pitchFamily="34" charset="0"/>
              </a:rPr>
              <a:t>Озера горных районов – Кавказа, Саян, Алтая </a:t>
            </a:r>
            <a:r>
              <a:rPr lang="ru-RU" sz="1400" b="1" smtClean="0">
                <a:solidFill>
                  <a:srgbClr val="000000"/>
                </a:solidFill>
                <a:latin typeface="Tahoma" pitchFamily="34" charset="0"/>
              </a:rPr>
              <a:t>- Телецкое</a:t>
            </a:r>
          </a:p>
        </p:txBody>
      </p:sp>
      <p:sp>
        <p:nvSpPr>
          <p:cNvPr id="21517" name="Text Box 13"/>
          <p:cNvSpPr txBox="1">
            <a:spLocks noChangeArrowheads="1"/>
          </p:cNvSpPr>
          <p:nvPr/>
        </p:nvSpPr>
        <p:spPr bwMode="auto">
          <a:xfrm>
            <a:off x="1547813" y="1844675"/>
            <a:ext cx="3095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smtClean="0">
                <a:solidFill>
                  <a:srgbClr val="000000"/>
                </a:solidFill>
                <a:latin typeface="Tahoma" pitchFamily="34" charset="0"/>
              </a:rPr>
              <a:t>Старичное</a:t>
            </a:r>
            <a:r>
              <a:rPr lang="ru-RU" smtClean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1331913" y="3213100"/>
            <a:ext cx="3673475" cy="730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 b="1" smtClean="0">
                <a:solidFill>
                  <a:srgbClr val="0000FF"/>
                </a:solidFill>
                <a:latin typeface="Tahoma" pitchFamily="34" charset="0"/>
              </a:rPr>
              <a:t>Большинство озер равнинных территорий России, расположенных в умеренном климатическом поясе</a:t>
            </a:r>
          </a:p>
        </p:txBody>
      </p:sp>
      <p:sp>
        <p:nvSpPr>
          <p:cNvPr id="21519" name="AutoShape 15"/>
          <p:cNvSpPr>
            <a:spLocks noChangeArrowheads="1"/>
          </p:cNvSpPr>
          <p:nvPr/>
        </p:nvSpPr>
        <p:spPr bwMode="auto">
          <a:xfrm>
            <a:off x="5292725" y="1844675"/>
            <a:ext cx="3600450" cy="20891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EBFC4E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1520" name="AutoShape 16"/>
          <p:cNvSpPr>
            <a:spLocks noChangeArrowheads="1"/>
          </p:cNvSpPr>
          <p:nvPr/>
        </p:nvSpPr>
        <p:spPr bwMode="auto">
          <a:xfrm>
            <a:off x="5219700" y="4292600"/>
            <a:ext cx="3673475" cy="216058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accent1"/>
              </a:gs>
              <a:gs pos="100000">
                <a:srgbClr val="EBFC4E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srgbClr val="000000"/>
              </a:solidFill>
            </a:endParaRPr>
          </a:p>
        </p:txBody>
      </p:sp>
      <p:sp>
        <p:nvSpPr>
          <p:cNvPr id="21521" name="Text Box 17"/>
          <p:cNvSpPr txBox="1">
            <a:spLocks noChangeArrowheads="1"/>
          </p:cNvSpPr>
          <p:nvPr/>
        </p:nvSpPr>
        <p:spPr bwMode="auto">
          <a:xfrm>
            <a:off x="5867400" y="1844675"/>
            <a:ext cx="25923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smtClean="0">
                <a:solidFill>
                  <a:srgbClr val="000000"/>
                </a:solidFill>
                <a:latin typeface="Tahoma" pitchFamily="34" charset="0"/>
              </a:rPr>
              <a:t>Лиманное </a:t>
            </a:r>
          </a:p>
        </p:txBody>
      </p:sp>
      <p:sp>
        <p:nvSpPr>
          <p:cNvPr id="21523" name="Text Box 19"/>
          <p:cNvSpPr txBox="1">
            <a:spLocks noChangeArrowheads="1"/>
          </p:cNvSpPr>
          <p:nvPr/>
        </p:nvSpPr>
        <p:spPr bwMode="auto">
          <a:xfrm>
            <a:off x="5435600" y="3213100"/>
            <a:ext cx="331311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 b="1" smtClean="0">
                <a:solidFill>
                  <a:srgbClr val="0000FF"/>
                </a:solidFill>
                <a:latin typeface="Tahoma" pitchFamily="34" charset="0"/>
              </a:rPr>
              <a:t>Озера-лиманы на берегах Азовского и Черного морей</a:t>
            </a:r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5651500" y="4292600"/>
            <a:ext cx="2881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b="1" smtClean="0">
                <a:solidFill>
                  <a:srgbClr val="000000"/>
                </a:solidFill>
                <a:latin typeface="Tahoma" pitchFamily="34" charset="0"/>
              </a:rPr>
              <a:t>Искусственное</a:t>
            </a:r>
          </a:p>
        </p:txBody>
      </p:sp>
      <p:sp>
        <p:nvSpPr>
          <p:cNvPr id="21525" name="Text Box 21"/>
          <p:cNvSpPr txBox="1">
            <a:spLocks noChangeArrowheads="1"/>
          </p:cNvSpPr>
          <p:nvPr/>
        </p:nvSpPr>
        <p:spPr bwMode="auto">
          <a:xfrm>
            <a:off x="5364163" y="5661025"/>
            <a:ext cx="3600450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ru-RU" sz="1400" b="1" smtClean="0">
                <a:solidFill>
                  <a:srgbClr val="0000FF"/>
                </a:solidFill>
                <a:latin typeface="Tahoma" pitchFamily="34" charset="0"/>
              </a:rPr>
              <a:t>Водохранилища на крупных реках – Волге, Каме, Енисее</a:t>
            </a:r>
            <a:r>
              <a:rPr lang="ru-RU" smtClean="0">
                <a:solidFill>
                  <a:srgbClr val="000000"/>
                </a:solidFill>
              </a:rPr>
              <a:t> </a:t>
            </a:r>
            <a:r>
              <a:rPr lang="ru-RU" sz="1400" b="1" smtClean="0">
                <a:solidFill>
                  <a:srgbClr val="000000"/>
                </a:solidFill>
                <a:latin typeface="Tahoma" pitchFamily="34" charset="0"/>
              </a:rPr>
              <a:t>(Рыбинское , Камское, Красноярское и др.)</a:t>
            </a:r>
          </a:p>
        </p:txBody>
      </p:sp>
      <p:pic>
        <p:nvPicPr>
          <p:cNvPr id="21526" name="Picture 22" descr="Волго-Дон-1"/>
          <p:cNvPicPr>
            <a:picLocks noChangeAspect="1" noChangeArrowheads="1"/>
          </p:cNvPicPr>
          <p:nvPr/>
        </p:nvPicPr>
        <p:blipFill>
          <a:blip r:embed="rId4">
            <a:lum bright="-6000" contrast="1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08625" y="4724400"/>
            <a:ext cx="129540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527" name="Picture 23" descr="Цимлянское вдхр"/>
          <p:cNvPicPr>
            <a:picLocks noChangeAspect="1" noChangeArrowheads="1"/>
          </p:cNvPicPr>
          <p:nvPr/>
        </p:nvPicPr>
        <p:blipFill>
          <a:blip r:embed="rId5">
            <a:lum bright="-6000" contrast="1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4388" y="4746625"/>
            <a:ext cx="1295400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528" name="Picture 24" descr="Ледниково-тектоническое озеро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213" y="4724400"/>
            <a:ext cx="1944687" cy="969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529" name="Picture 25" descr="Бердь"/>
          <p:cNvPicPr>
            <a:picLocks noChangeAspect="1" noChangeArrowheads="1"/>
          </p:cNvPicPr>
          <p:nvPr/>
        </p:nvPicPr>
        <p:blipFill>
          <a:blip r:embed="rId7">
            <a:lum bright="-6000" contrast="18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205038"/>
            <a:ext cx="1439863" cy="94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531" name="Picture 27" descr="44"/>
          <p:cNvPicPr>
            <a:picLocks noChangeAspect="1" noChangeArrowheads="1"/>
          </p:cNvPicPr>
          <p:nvPr/>
        </p:nvPicPr>
        <p:blipFill>
          <a:blip r:embed="rId8">
            <a:lum contrast="12000"/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3663" y="2276475"/>
            <a:ext cx="1223962" cy="91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9557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50000"/>
              </a:spcBef>
              <a:spcAft>
                <a:spcPct val="0"/>
              </a:spcAft>
            </a:pPr>
            <a:r>
              <a:rPr lang="ru-RU" sz="3600" b="1" dirty="0">
                <a:ln w="18000">
                  <a:solidFill>
                    <a:srgbClr val="5ECCF3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19A20E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ahoma" pitchFamily="34" charset="0"/>
              </a:rPr>
              <a:t>По типу котловин озёра делятся на:</a:t>
            </a:r>
          </a:p>
        </p:txBody>
      </p:sp>
    </p:spTree>
    <p:extLst>
      <p:ext uri="{BB962C8B-B14F-4D97-AF65-F5344CB8AC3E}">
        <p14:creationId xmlns:p14="http://schemas.microsoft.com/office/powerpoint/2010/main" xmlns="" val="83065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0157"/>
            <a:ext cx="7175351" cy="1258604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>
                <a:solidFill>
                  <a:srgbClr val="19A20E"/>
                </a:solidFill>
              </a:rPr>
              <a:t>Значение озёр:</a:t>
            </a:r>
            <a:endParaRPr lang="ru-RU" dirty="0">
              <a:solidFill>
                <a:srgbClr val="19A20E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052736"/>
            <a:ext cx="8280920" cy="5805263"/>
          </a:xfrm>
        </p:spPr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/>
              <a:t>1.  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Озёра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влияют на климат, охлаждая и увлажняя воздух летом на 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побережье.</a:t>
            </a:r>
            <a:endParaRPr lang="ru-RU" sz="2800" dirty="0" smtClean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2.  Озёра питают реки.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3. Озёра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изменяют рельеф (создают дно и берега, обрывы и террасы и </a:t>
            </a:r>
            <a:r>
              <a:rPr lang="ru-RU" sz="2800" dirty="0" err="1" smtClean="0">
                <a:latin typeface="Times New Roman"/>
                <a:ea typeface="Calibri"/>
                <a:cs typeface="Times New Roman"/>
              </a:rPr>
              <a:t>т.д</a:t>
            </a:r>
            <a:r>
              <a:rPr lang="ru-RU" sz="2800" dirty="0" smtClean="0">
                <a:latin typeface="Times New Roman"/>
                <a:ea typeface="Calibri"/>
                <a:cs typeface="Times New Roman"/>
              </a:rPr>
              <a:t>)</a:t>
            </a:r>
            <a:endParaRPr lang="ru-RU" sz="2800" dirty="0" smtClean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4. Способствуют поднятию грунтовых вод.</a:t>
            </a:r>
            <a:endParaRPr lang="ru-RU" sz="2800" dirty="0" smtClean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5. Пресные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озёра – источники питьевой воды.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6. В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озёрах ловят рыбу.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7.Озёра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– транспортные пути.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2800" dirty="0" smtClean="0">
                <a:latin typeface="Times New Roman"/>
                <a:ea typeface="Calibri"/>
                <a:cs typeface="Times New Roman"/>
              </a:rPr>
              <a:t>8.Озёра </a:t>
            </a:r>
            <a:r>
              <a:rPr lang="ru-RU" sz="2800" dirty="0">
                <a:latin typeface="Times New Roman"/>
                <a:ea typeface="Calibri"/>
                <a:cs typeface="Times New Roman"/>
              </a:rPr>
              <a:t>– замечательные места отдыха.</a:t>
            </a:r>
            <a:endParaRPr lang="ru-RU" sz="2800" dirty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239373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87450" y="188913"/>
            <a:ext cx="7772400" cy="674687"/>
          </a:xfrm>
        </p:spPr>
        <p:txBody>
          <a:bodyPr/>
          <a:lstStyle/>
          <a:p>
            <a:pPr marL="0" indent="0" algn="ctr">
              <a:buNone/>
            </a:pPr>
            <a:endParaRPr lang="ru-RU" sz="3600" dirty="0">
              <a:solidFill>
                <a:srgbClr val="FF0000"/>
              </a:solidFill>
              <a:effectLst/>
              <a:latin typeface="Tahoma" pitchFamily="34" charset="0"/>
            </a:endParaRP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539551" y="1041896"/>
            <a:ext cx="8388549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>
                <a:latin typeface="Tahoma" pitchFamily="34" charset="0"/>
              </a:rPr>
              <a:t>Наиболее заболочены </a:t>
            </a:r>
            <a:r>
              <a:rPr lang="ru-RU" sz="3200" b="1" i="1" dirty="0" smtClean="0">
                <a:latin typeface="Tahoma" pitchFamily="34" charset="0"/>
              </a:rPr>
              <a:t>северо-запад </a:t>
            </a:r>
            <a:r>
              <a:rPr lang="ru-RU" sz="3200" b="1" i="1" dirty="0">
                <a:latin typeface="Tahoma" pitchFamily="34" charset="0"/>
              </a:rPr>
              <a:t>Русской равнины (до 20-30 %), </a:t>
            </a:r>
            <a:r>
              <a:rPr lang="ru-RU" sz="3200" b="1" i="1" dirty="0" err="1">
                <a:latin typeface="Tahoma" pitchFamily="34" charset="0"/>
              </a:rPr>
              <a:t>Васюганье</a:t>
            </a:r>
            <a:r>
              <a:rPr lang="ru-RU" sz="3200" b="1" i="1" dirty="0">
                <a:latin typeface="Tahoma" pitchFamily="34" charset="0"/>
              </a:rPr>
              <a:t> на Западно-Сибирской равнине (до 70 %), бассейн Амура (10-12 %)</a:t>
            </a:r>
          </a:p>
        </p:txBody>
      </p:sp>
      <p:pic>
        <p:nvPicPr>
          <p:cNvPr id="3084" name="mainpic" descr="фото | Alex Tutubalin | Разноцветная тундра V"/>
          <p:cNvPicPr>
            <a:picLocks noChangeAspect="1" noChangeArrowheads="1"/>
          </p:cNvPicPr>
          <p:nvPr/>
        </p:nvPicPr>
        <p:blipFill>
          <a:blip r:embed="rId2" r:link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263" y="3789363"/>
            <a:ext cx="3779837" cy="258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5" name="Picture 13" descr="brusnik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6702" y="3789363"/>
            <a:ext cx="3703290" cy="258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402703" y="118566"/>
            <a:ext cx="27430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>
                <a:ln w="11430"/>
                <a:solidFill>
                  <a:srgbClr val="19A20E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ahoma" pitchFamily="34" charset="0"/>
              </a:rPr>
              <a:t>Болота</a:t>
            </a:r>
            <a:endParaRPr lang="ru-RU" sz="5400" b="1" cap="none" spc="0" dirty="0">
              <a:ln w="11430"/>
              <a:solidFill>
                <a:srgbClr val="19A20E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9241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453</Words>
  <Application>Microsoft Office PowerPoint</Application>
  <PresentationFormat>Экран (4:3)</PresentationFormat>
  <Paragraphs>47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Слайд 1</vt:lpstr>
      <vt:lpstr>Озеро – это природное углубление, заполненное водой.</vt:lpstr>
      <vt:lpstr>На территории России расположено более 3 млн озёр, размещение их крайне неравномерно.   «Озёрные» территории России: - Северо-Запад Русской равнины; - низменности Средней и Северо-Восточной Сибири; - юг Западной Сибири. </vt:lpstr>
      <vt:lpstr>Озеро Эльтон – самое большое и известное солёное озеро России</vt:lpstr>
      <vt:lpstr>Слайд 5</vt:lpstr>
      <vt:lpstr>Слайд 6</vt:lpstr>
      <vt:lpstr>Слайд 7</vt:lpstr>
      <vt:lpstr>Значение озёр: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Tata</cp:lastModifiedBy>
  <cp:revision>9</cp:revision>
  <dcterms:created xsi:type="dcterms:W3CDTF">2012-11-15T12:45:31Z</dcterms:created>
  <dcterms:modified xsi:type="dcterms:W3CDTF">2013-02-19T13:59:15Z</dcterms:modified>
</cp:coreProperties>
</file>