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51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69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0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3" units="1/cm"/>
        </inkml:channelProperties>
      </inkml:inkSource>
      <inkml:timestamp xml:id="ts0" timeString="2012-10-26T18:12:04.265"/>
    </inkml:context>
    <inkml:brush xml:id="br0">
      <inkml:brushProperty name="width" value="0.05292" units="cm"/>
      <inkml:brushProperty name="height" value="0.05292" units="cm"/>
      <inkml:brushProperty name="color" value="#1F200D"/>
    </inkml:brush>
  </inkml:definitions>
  <inkml:trace contextRef="#ctx0" brushRef="#br0">11162 9599,'0'-24,"0"-1,0 50,25-25,0 0,0 0,-25-25,0 0,24 25,1 0,-25 25,0-50,0 0,25 25,-25 25,0 0,25-25,0 25,-25-1,0 1,0-50,0 1,0-1,0 0,0 0,0 0,0 1,0 48,0 1,0 0,0 0,0 0,0-1,0 1,-25-25,0 0,0 0,25-25,0 1,-25 24,25-25,0 0,0 0,-24 25,24 25,0 0,-25-25,25 25,0-50,0 0,0 0,0 0,0 50,0 0,0 0,0 0,0-1,25-24,-1 0,1 0,-25-24,25 24,0 0,0 0,-1 0,1 0,0 0,0 0,0 0,-1 0,1 0,0 0,0 0,0 0,-1 0,1 0,0 0,0 0,0 0,-1 0,1 0,0 0,0 0,0 0,-1 0,1 0,0 0,0 0,-25-25,25 25,-1 0,1-25,0 25,0 0,0 0,-1 0,1 0,0 0,0 0,0 0,0 0,24 0,-24 0,0 0,0 0,-1 0,26 0,-25 25,0-25,-1 0,1 0,-25 25,25-25,0 0,0 0,24 0,-24 24,0-24,-25 25,0 0,-25 0</inkml:trace>
  <inkml:trace contextRef="#ctx0" brushRef="#br0" timeOffset="10656.25">12254 9525,'24'0,"1"0,0 0,0 0,0 0,-1 0,1 0,0 0,0 0,0 0,-1 0,1 0,0 0,0 0,0 0,-25 25,24-25,1 0,0 0,0 0,0 0,-1 0,1 0,0 0,-25 25,25-25,0 0,-1 0,1 0,0 0,0 0,0 0,-1 0,1 0,25 0,-25 0,-1 0,1 0,0 0,0 0,0 0,-25-25,0 0,25 25,-1 0,1 0,0 0,0 0,0 0,-1 0,1 0,0 0,0 0,0 0,-1 0,1 0,0 0,0 0,0 0,24 0,-24 0,0 0,0 0,-1 0,1 0,0 0,0 0,0 0,24 0,-24 0,0 0,0 0,-1 0,1 0,0 25,0-25,0 0,-1 0,1 0,0 0</inkml:trace>
  <inkml:trace contextRef="#ctx0" brushRef="#br0" timeOffset="22796.875">13345 9550,'25'0,"0"0,-1 0,1 0,-25 25,0-1,25-24,0 0,-25 25,25-25,-1 0,1 0,0 0,0 0,0 0,-1 0,1 0,0 0,0 0,0 0,-1 0,1 0,0 0,0 0,0 0,-1-25,1 25,-25-24,25 24,0 0,0 0,-1 0,1 0,0-25,0 25,0 0,-1 0,1 0,0 0,-25-25,0 0,-25 25,0 0,1 0,-1 0,0 0,0 0,0 0,1 0,-1 0,0 0,0 0,0 0,1 0,-1 0,0 0,0 0,0 0,1 0,-1 0,0 0,0 0,0 0,1 0,-1 0,0 0,0 0,0 0,1 0,-1 0,-25 0,-24 0,74-25,-25 25,0 0,0 0,1 0</inkml:trace>
  <inkml:trace contextRef="#ctx0" brushRef="#br0" timeOffset="30312.5">13295 9599,'-24'0,"-1"0,0 0,0 0,0 0,0 0,1 0,-1 0,25-24,-25 24,0 0,0 0,1 0,-1 0,0 0,0 0,0 0,1 0,-1 0,0 0,0 0,0 0,1 0,-1 0,0 0</inkml:trace>
  <inkml:trace contextRef="#ctx0" brushRef="#br0" timeOffset="36171.875">12576 9550,'0'-25,"25"25,0 0,-1 0,1 0,0 0,0 0,0 0,-1 0,1 0,0 0,0 0,-25 25,25 0,-1-25,1 0,0 0,0 0,0 0,-1 0</inkml:trace>
  <inkml:trace contextRef="#ctx0" brushRef="#br0" timeOffset="42375">12700 9599,'25'0,"0"0,-25-24,24 24,1 0,0-25,0 25,0 0,-1 0,1 0,0 0,-25-25,25 25,0 0,-1 0,1 0,0 0,0 0,0 0,-1 0,1 0,0 0,0 0,0 0,0 0</inkml:trace>
  <inkml:trace contextRef="#ctx0" brushRef="#br0" timeOffset="46515.6248">12849 9550,'25'0,"-1"0,-24-25,25 25,0 0,0 0,0 0,-1 0,1 0,0 0,0 0,0 0,-1 0,1 0,0 0,0 0,0 0,0 0,-1 0,1 0,0 0</inkml:trace>
  <inkml:trace contextRef="#ctx0" brushRef="#br0" timeOffset="52953.1248">12551 9550,'0'25,"25"-25,0 0,0 0,-1 0,-24-25,25 0,0 25,0 0,0 0,-1 0,1 0,0 0,0 0,0 0,-1 0,1 0,0 0,0 0,0 0,-1 0,1 0,0 0,0 0,0 0,-1 0,1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3" units="1/cm"/>
        </inkml:channelProperties>
      </inkml:inkSource>
      <inkml:timestamp xml:id="ts0" timeString="2012-10-26T18:13:33.703"/>
    </inkml:context>
    <inkml:brush xml:id="br0">
      <inkml:brushProperty name="width" value="0.05292" units="cm"/>
      <inkml:brushProperty name="height" value="0.05292" units="cm"/>
      <inkml:brushProperty name="color" value="#1F200D"/>
    </inkml:brush>
  </inkml:definitions>
  <inkml:trace contextRef="#ctx0" brushRef="#br0">11038 9649,'0'-25,"25"25,0 0,-1 0,1 0,0 0,0 0,-25-25,0 1,0-1,0 0,25 25,0 0,-1 0,-24-25,25 25,-25 25,0 0,0 0,0-1,0-48,0-1,0 0,0 0,0 0,0 1,0-1,0 50,0-1,0 1,0 0,0 0,-25 0,25-1,0 1,-24-25,24 25,-25 0,0-25,0 0,0-25,25 0,0 0,0 1,0-1,25 25,-25-25,0 0,25 25,0 0,0 0,-1 0,1 0,0 0,-25 25,25-25,0 0,-1 0,1 0,0 0,0 0,0 0,-1 0,1 0,0 0,0 0,0 0,-1 0,1 0,0 0,0 0,0 0,-1 0,26 0,-25 0,49 0,-49 0,0 0,0 0,-1 0,1 0,0 0,0 0,0 0,-1 0,1 0,0 0,0 0,0 0,0 0,-1 0,1 0,0 0,0 0,0 0,-1 0,1 0,0 0,0 0,0 0,-1 0,1 0,0 0,0 0,0 0,-1 0,1 0,0 0,0 0,0 0,-1 0,1 0,0 25,0-25,0 0,-1 0,1 0,0 0,0 0</inkml:trace>
  <inkml:trace contextRef="#ctx0" brushRef="#br0" timeOffset="6375">11435 9525,'25'0,"0"0,-1 0,1 0,0 0,0 0,0 0,-1 0,1 0,0 0,0 0,0 0,-1 0,1 0,0 0,0 0,0 0,-1 0,1 0,0 0,0 0,0 0,-1 0,1 0,0 0,0 0,0 0,-1 0,1 0,0 0,0 0,0 0,0 0,-1 0,1 0,0 0,0 0,0 0,-1 0,-24 25,25-25,0 0,0 0,0 0,49 0,-74 25,25-25,0 0,-1 0,1 0,0 0,0 0,0 0,-1 0,1 0,0 0,0 0,0 0,-1 0</inkml:trace>
  <inkml:trace contextRef="#ctx0" brushRef="#br0" timeOffset="14546.8749">11361 9475,'24'0,"1"0,0 0,0 0,0 0,-1 0,1 0,0 0,0 0,0 0,-1 0,1 0,0 0,0 0,0 0,-1 0,1 0,0 0,0 0,0 0,-1 0,1 0,0 0,0 0,0 0,-1 0,1 0,0 0,0 0,0 0,-1 0,1 0,0 0,0 0,0 25,0-25,-1 0,1 0,0 0,0 0,0 0,-25 25,24-25,1 0,0 0,0 0,0 0,-1 0,1 0,0 0,0 0,0 0,-1 0,1 0,0 0,0 25,0-25,-1 0,1 0,0 0,0 0,0 0,-1 0,1 0,0 0,0 0,0 0,-1 0,1 0,0 0,0 0,0 0,-1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3" units="1/cm"/>
        </inkml:channelProperties>
      </inkml:inkSource>
      <inkml:timestamp xml:id="ts0" timeString="2012-10-26T18:10:29.328"/>
    </inkml:context>
    <inkml:brush xml:id="br0">
      <inkml:brushProperty name="width" value="0.05292" units="cm"/>
      <inkml:brushProperty name="height" value="0.05292" units="cm"/>
      <inkml:brushProperty name="color" value="#1F200D"/>
    </inkml:brush>
  </inkml:definitions>
  <inkml:trace contextRef="#ctx0" brushRef="#br0">11708 9550,'25'0,"-1"0,1 0,0 0,25 0,-26 0,1 0,0 0,25 0,-26 0,26 0,24 0,-24 0,0-25,-25 25,-1 0,26 0,-25 0,0 0,24 0,-24 0,49 0,-49 0,50 0,-51 0,1 0,0 0,-50 0,-24 0,-26 0,1 0,-50 0,-75 0,26 0,24 0,0 0,0 0,25 0,75 0,24-25,25 0,124 1,74-26,125 50,-1 0,-74 0,-25 0,-74 0,-124 0,-199 25,-24 24,-124 26,73-26,-23-49,73 25,150-25,123 0,100 0,74 0,25 0,49 0,-124 0,-123 0,-50 0,-50 0,-99 0,-124-49,-75 49,-74-50,199 50,74 0,99-25,50 25,99 0,124 0,74 0,-49 0,-124 0,-50 0,-123 0,-26 0,-99 0,-49 50,49-50,-25 49,125-49,24 0,50 0,198 0,99 0,125-24,24 24,-148 0,-175 0,-148-25,-24 25,-51 0,-74 0,25 0,-74 25,24-1,125-24,-1 0,25 0,0 0,1 0,-1 0,124 0,50-49,49-1,-49 25,-74 25,-51 0,-48 0,-125 0,-174 0,1 0,-1-24,175 24,98 0,50-25,74 25,50 0,0 0,-49 0,74 0,-50 0,-50 0,-24 0,-50 0,-74 0,0 25,0-1,49-24,50 25,124-25,75 0,73 0,-73 25,-1-25,-74 0,-99 0,-25 25,0 0,-124-25,-25 0,1 49,23-49,1 0,50 0,24 0,100 0,99-25,0 1,74-51,-74 50,-25 25,-99-24,-50 24,-174 24,-123-24,-149 0,24 0,125 0,198 0,173 0,100 0,124 0,-25 0,25 0,-149 25,-50-25,-74 25,-25-25,-74 50,50-26,-26-24,75 25,124-25,0-25,25-24,-74 24,-51 0,-98 25,-100 25,25-25,1 25,73 0,150-25,49 0,-50-25,-24 25,-100 0,-74 0,50 0,24 0,25 0,50 0,25-50,148 25,25 1,-123 24,-76-25,-48 25,-125 0,25 0,49 25,50-1,25 1,149-25,0 0,-25-25,-99 25,0 0,-100 0,-148 0,-25 0,50 0,74 0,99 25,149-25,124-49,25 49,-124-25,-100 25,-123 0,-150 74,-24-24,-74-25,124-25,148 24,149-24,174 0,49 0,-173 0,-124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3E283-AEF5-4480-9C48-F2FD017C6829}" type="datetimeFigureOut">
              <a:rPr lang="ru-RU" smtClean="0"/>
              <a:t>25.11.2012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6C365-0795-4E9F-A7FF-7554DE222C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28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25.11.2012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5.emf"/><Relationship Id="rId4" Type="http://schemas.openxmlformats.org/officeDocument/2006/relationships/customXml" Target="../ink/ink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77295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Изучение вариантов пунктограммы «Запятая при обособленных обстоятельствах, выраженных деепричастными оборотами»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  <a:p>
            <a:r>
              <a:rPr lang="ru-RU" sz="22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Автор : учитель русского языка и литературы Нигуль В. Ю. </a:t>
            </a:r>
          </a:p>
          <a:p>
            <a:r>
              <a:rPr lang="ru-RU" sz="22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БОУ г. Омска «Средняя общеобразовательная школа №104</a:t>
            </a:r>
            <a:r>
              <a:rPr lang="ru-RU" sz="2200" dirty="0" smtClean="0">
                <a:solidFill>
                  <a:schemeClr val="accent5"/>
                </a:solidFill>
              </a:rPr>
              <a:t>»</a:t>
            </a:r>
            <a:endParaRPr lang="ru-RU" sz="22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18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 smtClean="0"/>
              <a:t>4. Обстоятельства,  выраженные деепричастными оборотами, </a:t>
            </a:r>
            <a:r>
              <a:rPr lang="ru-RU" sz="2000" dirty="0" smtClean="0">
                <a:solidFill>
                  <a:prstClr val="white"/>
                </a:solidFill>
              </a:rPr>
              <a:t>относятся </a:t>
            </a:r>
            <a:r>
              <a:rPr lang="ru-RU" sz="2000" dirty="0">
                <a:solidFill>
                  <a:prstClr val="white"/>
                </a:solidFill>
              </a:rPr>
              <a:t>к разным </a:t>
            </a:r>
            <a:r>
              <a:rPr lang="ru-RU" sz="2000" dirty="0" smtClean="0">
                <a:solidFill>
                  <a:prstClr val="white"/>
                </a:solidFill>
              </a:rPr>
              <a:t>сказуемым  и </a:t>
            </a:r>
            <a:r>
              <a:rPr lang="ru-RU" sz="2000" dirty="0" smtClean="0"/>
              <a:t>находятся перед и после союза </a:t>
            </a:r>
            <a:r>
              <a:rPr lang="ru-RU" sz="2000" dirty="0" smtClean="0">
                <a:solidFill>
                  <a:srgbClr val="FF0066"/>
                </a:solidFill>
              </a:rPr>
              <a:t>И</a:t>
            </a:r>
            <a:r>
              <a:rPr lang="ru-RU" sz="2000" dirty="0" smtClean="0"/>
              <a:t>, соединяющего  однородные сказуемые.</a:t>
            </a:r>
          </a:p>
          <a:p>
            <a:pPr marL="82296" indent="0">
              <a:buNone/>
            </a:pPr>
            <a:endParaRPr lang="ru-RU" sz="2000" dirty="0"/>
          </a:p>
          <a:p>
            <a:pPr marL="82296" lvl="0" indent="0" algn="ctr">
              <a:buClr>
                <a:srgbClr val="93A299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=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,   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,= 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indent="0">
              <a:buNone/>
            </a:pPr>
            <a:endParaRPr lang="ru-RU" sz="2000" dirty="0" smtClean="0"/>
          </a:p>
          <a:p>
            <a:pPr marL="82296" indent="0">
              <a:buNone/>
            </a:pPr>
            <a:endParaRPr lang="ru-RU" sz="2000" i="1" dirty="0" smtClean="0"/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</a:rPr>
              <a:t>Он проснулся</a:t>
            </a:r>
            <a:r>
              <a:rPr lang="ru-RU" sz="2800" i="1" dirty="0" smtClean="0">
                <a:solidFill>
                  <a:srgbClr val="FF0000"/>
                </a:solidFill>
              </a:rPr>
              <a:t>, </a:t>
            </a:r>
            <a:r>
              <a:rPr lang="ru-RU" sz="2000" i="1" dirty="0" smtClean="0">
                <a:solidFill>
                  <a:srgbClr val="33CC33"/>
                </a:solidFill>
              </a:rPr>
              <a:t>чувствуя сильное жжение в спине</a:t>
            </a:r>
            <a:r>
              <a:rPr lang="ru-RU" sz="2800" i="1" dirty="0" smtClean="0">
                <a:solidFill>
                  <a:srgbClr val="FF0000"/>
                </a:solidFill>
              </a:rPr>
              <a:t>,</a:t>
            </a:r>
            <a:r>
              <a:rPr lang="ru-RU" sz="2000" i="1" dirty="0" smtClean="0"/>
              <a:t> И</a:t>
            </a:r>
            <a:r>
              <a:rPr lang="ru-RU" sz="2800" i="1" dirty="0" smtClean="0">
                <a:solidFill>
                  <a:srgbClr val="FF0000"/>
                </a:solidFill>
              </a:rPr>
              <a:t>,</a:t>
            </a:r>
            <a:r>
              <a:rPr lang="ru-RU" sz="2000" i="1" dirty="0" smtClean="0"/>
              <a:t> </a:t>
            </a:r>
          </a:p>
          <a:p>
            <a:pPr marL="82296" indent="0">
              <a:buNone/>
            </a:pPr>
            <a:endParaRPr lang="ru-RU" sz="2000" i="1" dirty="0"/>
          </a:p>
          <a:p>
            <a:pPr marL="82296" indent="0">
              <a:buNone/>
            </a:pPr>
            <a:endParaRPr lang="ru-RU" sz="2000" i="1" dirty="0" smtClean="0">
              <a:solidFill>
                <a:srgbClr val="33CC33"/>
              </a:solidFill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33CC33"/>
                </a:solidFill>
              </a:rPr>
              <a:t>постигая причину этого жжения</a:t>
            </a:r>
            <a:r>
              <a:rPr lang="ru-RU" sz="2800" i="1" dirty="0" smtClean="0">
                <a:solidFill>
                  <a:srgbClr val="FF0000"/>
                </a:solidFill>
              </a:rPr>
              <a:t>,</a:t>
            </a:r>
            <a:r>
              <a:rPr lang="ru-RU" sz="2000" i="1" dirty="0" smtClean="0"/>
              <a:t> </a:t>
            </a:r>
            <a:r>
              <a:rPr lang="ru-RU" sz="2000" i="1" dirty="0" smtClean="0">
                <a:solidFill>
                  <a:srgbClr val="FFC000"/>
                </a:solidFill>
              </a:rPr>
              <a:t>пробовал снова  заснуть</a:t>
            </a:r>
            <a:r>
              <a:rPr lang="ru-RU" sz="2000" i="1" dirty="0" smtClean="0"/>
              <a:t>.</a:t>
            </a:r>
          </a:p>
          <a:p>
            <a:pPr marL="82296" indent="0">
              <a:buNone/>
            </a:pPr>
            <a:endParaRPr lang="ru-RU" sz="2000" i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051720" y="3861048"/>
            <a:ext cx="115212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057328" y="3717032"/>
            <a:ext cx="115212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816552" y="5013176"/>
            <a:ext cx="100811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796136" y="5157192"/>
            <a:ext cx="100811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627784" y="3140968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627784" y="3140968"/>
            <a:ext cx="165618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283968" y="3140968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320608" y="4437112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2144144" y="4437112"/>
            <a:ext cx="417646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144144" y="4437112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749" y="1998546"/>
            <a:ext cx="45085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3209456" y="1844824"/>
            <a:ext cx="864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073552" y="1844824"/>
            <a:ext cx="0" cy="15372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012160" y="1844824"/>
            <a:ext cx="115212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012160" y="1844824"/>
            <a:ext cx="0" cy="15372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3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 smtClean="0"/>
              <a:t>5. </a:t>
            </a:r>
            <a:r>
              <a:rPr lang="ru-RU" sz="2000" dirty="0">
                <a:solidFill>
                  <a:prstClr val="white"/>
                </a:solidFill>
              </a:rPr>
              <a:t>Обстоятельства, относящиеся к разным сказуемым и выраженные деепричастными оборотами, находятся перед и после союза И, соединяющего  </a:t>
            </a:r>
            <a:r>
              <a:rPr lang="ru-RU" sz="2000" dirty="0" smtClean="0">
                <a:solidFill>
                  <a:prstClr val="white"/>
                </a:solidFill>
              </a:rPr>
              <a:t>части сложного предложения.</a:t>
            </a:r>
          </a:p>
          <a:p>
            <a:pPr marL="82296" indent="0" algn="ctr">
              <a:buNone/>
            </a:pPr>
            <a:endParaRPr lang="ru-RU" sz="2800" dirty="0" smtClean="0">
              <a:solidFill>
                <a:srgbClr val="33CC33"/>
              </a:solidFill>
            </a:endParaRPr>
          </a:p>
          <a:p>
            <a:pPr marL="82296" indent="0" algn="ctr">
              <a:buNone/>
            </a:pPr>
            <a:r>
              <a:rPr lang="ru-RU" sz="2800" dirty="0" smtClean="0">
                <a:solidFill>
                  <a:srgbClr val="33CC33"/>
                </a:solidFill>
              </a:rPr>
              <a:t>[ = , | д. об.| </a:t>
            </a:r>
            <a:r>
              <a:rPr lang="ru-RU" sz="2800" dirty="0" smtClean="0">
                <a:solidFill>
                  <a:srgbClr val="33CC33"/>
                </a:solidFill>
              </a:rPr>
              <a:t>],     </a:t>
            </a:r>
            <a:r>
              <a:rPr lang="ru-RU" sz="2800" dirty="0" smtClean="0">
                <a:solidFill>
                  <a:srgbClr val="33CC33"/>
                </a:solidFill>
              </a:rPr>
              <a:t>[ , | д. об.| , = ]</a:t>
            </a:r>
          </a:p>
          <a:p>
            <a:pPr marL="82296" indent="0">
              <a:buNone/>
            </a:pPr>
            <a:endParaRPr lang="ru-RU" sz="2000" dirty="0" smtClean="0">
              <a:solidFill>
                <a:srgbClr val="33CC33"/>
              </a:solidFill>
            </a:endParaRPr>
          </a:p>
          <a:p>
            <a:pPr marL="82296" indent="0">
              <a:buNone/>
            </a:pPr>
            <a:r>
              <a:rPr lang="ru-RU" sz="2000" dirty="0" smtClean="0">
                <a:solidFill>
                  <a:srgbClr val="FFC000"/>
                </a:solidFill>
              </a:rPr>
              <a:t>Хребет терял высоту 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ru-RU" sz="2000" dirty="0" smtClean="0">
                <a:solidFill>
                  <a:srgbClr val="33CC33"/>
                </a:solidFill>
              </a:rPr>
              <a:t>убегая далеко на юг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  <a:r>
              <a:rPr lang="ru-RU" sz="2000" dirty="0" smtClean="0"/>
              <a:t>И</a:t>
            </a:r>
            <a:r>
              <a:rPr lang="ru-RU" sz="2800" dirty="0" smtClean="0">
                <a:solidFill>
                  <a:srgbClr val="FF0000"/>
                </a:solidFill>
              </a:rPr>
              <a:t>, </a:t>
            </a:r>
          </a:p>
          <a:p>
            <a:pPr marL="82296" indent="0">
              <a:buNone/>
            </a:pPr>
            <a:endParaRPr lang="ru-RU" sz="2000" dirty="0" smtClean="0">
              <a:solidFill>
                <a:srgbClr val="33CC33"/>
              </a:solidFill>
            </a:endParaRPr>
          </a:p>
          <a:p>
            <a:pPr marL="82296" indent="0">
              <a:buNone/>
            </a:pPr>
            <a:r>
              <a:rPr lang="ru-RU" sz="2000" dirty="0" smtClean="0">
                <a:solidFill>
                  <a:srgbClr val="33CC33"/>
                </a:solidFill>
              </a:rPr>
              <a:t>расплываясь по широкому горизонту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000" dirty="0" smtClean="0">
                <a:solidFill>
                  <a:srgbClr val="FFC000"/>
                </a:solidFill>
              </a:rPr>
              <a:t> он исчезал в </a:t>
            </a:r>
          </a:p>
          <a:p>
            <a:pPr marL="82296" indent="0">
              <a:buNone/>
            </a:pPr>
            <a:endParaRPr lang="ru-RU" sz="2000" dirty="0">
              <a:solidFill>
                <a:srgbClr val="FFC000"/>
              </a:solidFill>
            </a:endParaRPr>
          </a:p>
          <a:p>
            <a:pPr marL="82296" indent="0">
              <a:buNone/>
            </a:pPr>
            <a:r>
              <a:rPr lang="ru-RU" sz="2000" dirty="0" smtClean="0">
                <a:solidFill>
                  <a:srgbClr val="FFC000"/>
                </a:solidFill>
              </a:rPr>
              <a:t>синеющей дали.</a:t>
            </a:r>
            <a:endParaRPr lang="ru-RU" sz="2000" dirty="0">
              <a:solidFill>
                <a:srgbClr val="FFC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103189"/>
            <a:ext cx="45085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2915816" y="2924944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915816" y="2924944"/>
            <a:ext cx="201622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6948264" y="3799892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2411760" y="3799892"/>
            <a:ext cx="45365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932040" y="2924944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411760" y="3799892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83768" y="3429000"/>
            <a:ext cx="6480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483768" y="3573016"/>
            <a:ext cx="6480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588224" y="4293096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588224" y="4437112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987824" y="2060848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923928" y="2060848"/>
            <a:ext cx="0" cy="25320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372200" y="206084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372200" y="2060848"/>
            <a:ext cx="0" cy="25320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7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ТРЕНИРОВОЧНЫЕ УПРАЖНЕНИЯ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dirty="0" smtClean="0"/>
              <a:t>ЗАДАНИЕ №1</a:t>
            </a:r>
          </a:p>
          <a:p>
            <a:pPr marL="82296" indent="0" algn="just">
              <a:buNone/>
            </a:pPr>
            <a:endParaRPr lang="ru-RU" sz="2000" dirty="0" smtClean="0"/>
          </a:p>
          <a:p>
            <a:pPr marL="82296" indent="0" algn="ctr">
              <a:buNone/>
            </a:pPr>
            <a:r>
              <a:rPr lang="ru-RU" sz="2800" dirty="0" smtClean="0"/>
              <a:t>Укажите номера схем, соответствующих данным предложениям.</a:t>
            </a:r>
          </a:p>
          <a:p>
            <a:pPr marL="82296" indent="0" algn="ctr">
              <a:buNone/>
            </a:pPr>
            <a:r>
              <a:rPr lang="ru-RU" sz="2800" dirty="0" smtClean="0"/>
              <a:t>Знаки препинания в предложениях отсутствуют.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0108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944" y="188640"/>
            <a:ext cx="7674056" cy="64087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654430"/>
              </p:ext>
            </p:extLst>
          </p:nvPr>
        </p:nvGraphicFramePr>
        <p:xfrm>
          <a:off x="1331641" y="260648"/>
          <a:ext cx="7632846" cy="633670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88925"/>
                <a:gridCol w="4243690"/>
                <a:gridCol w="600231"/>
              </a:tblGrid>
              <a:tr h="10313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СХЕМЫ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53589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1. [ – , | д. об. | , = ]   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1) Туча наплывала над лесом сгущая</a:t>
                      </a:r>
                    </a:p>
                    <a:p>
                      <a:r>
                        <a:rPr lang="ru-RU" dirty="0" smtClean="0"/>
                        <a:t> кинутые на землю линялые грустные</a:t>
                      </a:r>
                      <a:r>
                        <a:rPr lang="ru-RU" baseline="0" dirty="0" smtClean="0"/>
                        <a:t> краски вечера.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06794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2. [ = , | д. об. | , – ]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2) Последний припадая к шее лошади оглядывался.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26347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</a:rPr>
                        <a:t>3</a:t>
                      </a: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. </a:t>
                      </a: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[ | д. об. | , = 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3)</a:t>
                      </a:r>
                      <a:r>
                        <a:rPr lang="ru-RU" baseline="0" dirty="0" smtClean="0"/>
                        <a:t> К нему на медную головку шашки села расправив крылышки пчела.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186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4. [ = , | д. об. | ]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4)</a:t>
                      </a:r>
                      <a:r>
                        <a:rPr lang="ru-RU" baseline="0" dirty="0" smtClean="0"/>
                        <a:t> Вытянув обе руки я мог захватить более пяти клавиш.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55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944" y="188640"/>
            <a:ext cx="7674056" cy="64087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8331"/>
              </p:ext>
            </p:extLst>
          </p:nvPr>
        </p:nvGraphicFramePr>
        <p:xfrm>
          <a:off x="1331641" y="260648"/>
          <a:ext cx="7632846" cy="633670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64295"/>
                <a:gridCol w="4320480"/>
                <a:gridCol w="648071"/>
              </a:tblGrid>
              <a:tr h="10313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СХЕМЫ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/>
                        <a:t>ключи</a:t>
                      </a:r>
                      <a:endParaRPr lang="ru-RU" sz="1100" b="1" dirty="0"/>
                    </a:p>
                  </a:txBody>
                  <a:tcPr vert="wordArtVert"/>
                </a:tc>
              </a:tr>
              <a:tr h="1453589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1. [ – , | д. об. | , = ]   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1) </a:t>
                      </a:r>
                      <a:r>
                        <a:rPr lang="ru-RU" u="sng" dirty="0" smtClean="0"/>
                        <a:t>Туча</a:t>
                      </a:r>
                      <a:r>
                        <a:rPr lang="ru-RU" dirty="0" smtClean="0"/>
                        <a:t> </a:t>
                      </a:r>
                      <a:r>
                        <a:rPr lang="ru-RU" u="sng" dirty="0" smtClean="0"/>
                        <a:t>наплывала</a:t>
                      </a:r>
                      <a:r>
                        <a:rPr lang="ru-RU" dirty="0" smtClean="0"/>
                        <a:t> над лесом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сгущая</a:t>
                      </a:r>
                    </a:p>
                    <a:p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 кинутые на землю линялые, грустные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 краски вечера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</a:tr>
              <a:tr h="1306794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2. [ = , | д. об. | , – ]</a:t>
                      </a: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2) </a:t>
                      </a:r>
                      <a:r>
                        <a:rPr lang="ru-RU" u="sng" dirty="0" smtClean="0"/>
                        <a:t>Последний </a:t>
                      </a:r>
                      <a:r>
                        <a:rPr lang="ru-RU" sz="2000" u="none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u="none" baseline="0" dirty="0" smtClean="0"/>
                        <a:t>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припадая к шее лошади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ru-RU" u="sng" dirty="0" smtClean="0"/>
                        <a:t>оглядывался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</a:tr>
              <a:tr h="1326347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+mn-lt"/>
                        </a:rPr>
                        <a:t>3</a:t>
                      </a:r>
                      <a:r>
                        <a:rPr kumimoji="0" lang="ru-RU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. </a:t>
                      </a:r>
                      <a:r>
                        <a:rPr kumimoji="0" lang="ru-RU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[ | д. об. | , = 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3)</a:t>
                      </a:r>
                      <a:r>
                        <a:rPr lang="ru-RU" baseline="0" dirty="0" smtClean="0"/>
                        <a:t> К нему на медную головку шашки </a:t>
                      </a:r>
                      <a:r>
                        <a:rPr lang="ru-RU" u="sng" baseline="0" dirty="0" smtClean="0"/>
                        <a:t>села </a:t>
                      </a:r>
                      <a:r>
                        <a:rPr lang="ru-RU" sz="2000" u="none" baseline="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u="none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расправив крылышки 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ru-RU" u="sng" baseline="0" dirty="0" smtClean="0"/>
                        <a:t>пчела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</a:tr>
              <a:tr h="1218657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 4. [ = , | д. об. | ]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4)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Вытянув обе руки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u="sng" baseline="0" dirty="0" smtClean="0"/>
                        <a:t>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u="sng" baseline="0" dirty="0" smtClean="0"/>
                        <a:t>мог захватить </a:t>
                      </a:r>
                      <a:r>
                        <a:rPr lang="ru-RU" baseline="0" dirty="0" smtClean="0"/>
                        <a:t>более пяти клавиш.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4904293" y="1707287"/>
            <a:ext cx="117987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76056" y="3429000"/>
            <a:ext cx="135427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067944" y="4725144"/>
            <a:ext cx="57606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516216" y="5805264"/>
            <a:ext cx="144016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14017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700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944" y="188640"/>
            <a:ext cx="7674056" cy="64087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129655"/>
              </p:ext>
            </p:extLst>
          </p:nvPr>
        </p:nvGraphicFramePr>
        <p:xfrm>
          <a:off x="1331641" y="260648"/>
          <a:ext cx="7632846" cy="633670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64295"/>
                <a:gridCol w="4320480"/>
                <a:gridCol w="648071"/>
              </a:tblGrid>
              <a:tr h="10313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СХЕМЫ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 vert="wordArtVert"/>
                </a:tc>
              </a:tr>
              <a:tr h="1453589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[ = , | д. об. | , и = 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Он взбежал на бугор и подняв </a:t>
                      </a:r>
                    </a:p>
                    <a:p>
                      <a:pPr marL="0" indent="0">
                        <a:buNone/>
                      </a:pPr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голову осмотрелся.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06794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[ = и , | д. об. | , = 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2) И словно прислушиваясь к чему-то</a:t>
                      </a: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подняла голову и замерла.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26347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3.[ =,но (а), | д. об. | ,=]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3)Рота протопотала звякая манерками</a:t>
                      </a: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 скрылась за ольховой зарослью.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1865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4. [ но (и) , | д. об. | , = ]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4) Со взморья шёл свежий ветерок</a:t>
                      </a:r>
                    </a:p>
                    <a:p>
                      <a:r>
                        <a:rPr lang="ru-RU" dirty="0" smtClean="0"/>
                        <a:t>но разбиваясь о крутые громады строений растекался неровными струями.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7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944" y="188640"/>
            <a:ext cx="7674056" cy="64087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68287"/>
              </p:ext>
            </p:extLst>
          </p:nvPr>
        </p:nvGraphicFramePr>
        <p:xfrm>
          <a:off x="1331641" y="260648"/>
          <a:ext cx="7632846" cy="639820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64295"/>
                <a:gridCol w="4320480"/>
                <a:gridCol w="648071"/>
              </a:tblGrid>
              <a:tr h="10313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СХЕМЫ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ключи</a:t>
                      </a:r>
                    </a:p>
                    <a:p>
                      <a:endParaRPr lang="ru-RU" sz="1100" b="1" dirty="0"/>
                    </a:p>
                  </a:txBody>
                  <a:tcPr vert="wordArtVert"/>
                </a:tc>
              </a:tr>
              <a:tr h="1453589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[ = , | д. об. | , и = 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Он </a:t>
                      </a:r>
                      <a:r>
                        <a:rPr lang="ru-RU" u="sng" dirty="0" smtClean="0">
                          <a:solidFill>
                            <a:schemeClr val="bg1"/>
                          </a:solidFill>
                        </a:rPr>
                        <a:t>взбежал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на бугор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подняв </a:t>
                      </a:r>
                    </a:p>
                    <a:p>
                      <a:pPr marL="0" indent="0">
                        <a:buNone/>
                      </a:pPr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голову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u="sng" dirty="0" smtClean="0">
                          <a:solidFill>
                            <a:schemeClr val="bg1"/>
                          </a:solidFill>
                        </a:rPr>
                        <a:t>осмотрелся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</a:tr>
              <a:tr h="1306794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[ = и , | д. об. | , = 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2)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словно прислушиваясь к чему-то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ru-RU" dirty="0" smtClean="0">
                        <a:solidFill>
                          <a:srgbClr val="0000FF"/>
                        </a:solidFill>
                      </a:endParaRPr>
                    </a:p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u="sng" dirty="0" smtClean="0">
                          <a:solidFill>
                            <a:schemeClr val="bg1"/>
                          </a:solidFill>
                        </a:rPr>
                        <a:t>подняла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голову и замерла.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</a:tr>
              <a:tr h="1326347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3.[ =,но (а), | д. об. | ,=]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3) Рота </a:t>
                      </a:r>
                      <a:r>
                        <a:rPr lang="ru-RU" u="sng" dirty="0" smtClean="0">
                          <a:solidFill>
                            <a:schemeClr val="bg1"/>
                          </a:solidFill>
                        </a:rPr>
                        <a:t>протопотала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звякая манерками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скрылась за ольховой зарослью.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</a:tr>
              <a:tr h="121865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4. [ но (и) , | д. об. | , = ]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4) Со взморья </a:t>
                      </a:r>
                      <a:r>
                        <a:rPr lang="ru-RU" u="sng" dirty="0" smtClean="0"/>
                        <a:t>шёл</a:t>
                      </a:r>
                      <a:r>
                        <a:rPr lang="ru-RU" dirty="0" smtClean="0"/>
                        <a:t> свежий ветерок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ru-RU" dirty="0" smtClean="0"/>
                    </a:p>
                    <a:p>
                      <a:r>
                        <a:rPr lang="ru-RU" b="1" dirty="0" smtClean="0"/>
                        <a:t>но</a:t>
                      </a:r>
                      <a:r>
                        <a:rPr lang="ru-RU" dirty="0" smtClean="0"/>
                        <a:t>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разбиваясь о крутые громады строений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</a:t>
                      </a:r>
                      <a:r>
                        <a:rPr lang="ru-RU" u="sng" dirty="0" smtClean="0"/>
                        <a:t>растекался</a:t>
                      </a:r>
                      <a:r>
                        <a:rPr lang="ru-RU" dirty="0" smtClean="0"/>
                        <a:t> неровными струями.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4788024" y="1730279"/>
            <a:ext cx="86409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004048" y="2276872"/>
            <a:ext cx="108012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436096" y="1916832"/>
            <a:ext cx="0" cy="720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067944" y="1916832"/>
            <a:ext cx="13681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7236296" y="1340768"/>
            <a:ext cx="5760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251521" y="1376772"/>
            <a:ext cx="0" cy="7200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067944" y="4002904"/>
            <a:ext cx="93610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948971" y="4725144"/>
            <a:ext cx="129614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5544108" y="4293096"/>
            <a:ext cx="0" cy="1440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544108" y="4293096"/>
            <a:ext cx="12601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804248" y="4293096"/>
            <a:ext cx="26858" cy="19822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/>
          <p:nvPr/>
        </p:nvCxnSpPr>
        <p:spPr>
          <a:xfrm>
            <a:off x="5652120" y="5733256"/>
            <a:ext cx="43204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единительная линия 1028"/>
          <p:cNvCxnSpPr/>
          <p:nvPr/>
        </p:nvCxnSpPr>
        <p:spPr>
          <a:xfrm flipH="1">
            <a:off x="5220072" y="6381328"/>
            <a:ext cx="122413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Прямая соединительная линия 1034"/>
          <p:cNvCxnSpPr/>
          <p:nvPr/>
        </p:nvCxnSpPr>
        <p:spPr>
          <a:xfrm flipV="1">
            <a:off x="5832140" y="6021288"/>
            <a:ext cx="0" cy="1440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Прямая соединительная линия 1036"/>
          <p:cNvCxnSpPr/>
          <p:nvPr/>
        </p:nvCxnSpPr>
        <p:spPr>
          <a:xfrm flipH="1">
            <a:off x="4535996" y="6021288"/>
            <a:ext cx="129614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Прямая со стрелкой 1038"/>
          <p:cNvCxnSpPr/>
          <p:nvPr/>
        </p:nvCxnSpPr>
        <p:spPr>
          <a:xfrm>
            <a:off x="6245115" y="5733256"/>
            <a:ext cx="0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Прямая соединительная линия 1040"/>
          <p:cNvCxnSpPr/>
          <p:nvPr/>
        </p:nvCxnSpPr>
        <p:spPr>
          <a:xfrm flipH="1">
            <a:off x="6245115" y="5733256"/>
            <a:ext cx="142322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3" y="332656"/>
            <a:ext cx="14017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4585011" y="3500137"/>
            <a:ext cx="0" cy="2160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4116959" y="3500137"/>
            <a:ext cx="4680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832140" y="2924944"/>
            <a:ext cx="23402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832140" y="2924944"/>
            <a:ext cx="0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3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944" y="188640"/>
            <a:ext cx="7674056" cy="64087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003377"/>
              </p:ext>
            </p:extLst>
          </p:nvPr>
        </p:nvGraphicFramePr>
        <p:xfrm>
          <a:off x="1331641" y="260648"/>
          <a:ext cx="7632846" cy="622806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64295"/>
                <a:gridCol w="4320480"/>
                <a:gridCol w="648071"/>
              </a:tblGrid>
              <a:tr h="10313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СХЕМЫ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 vert="wordArtVert"/>
                </a:tc>
              </a:tr>
              <a:tr h="1344949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[  ] , и [ , | д. об. | ,= 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Я обратил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внимание что усевшись </a:t>
                      </a:r>
                    </a:p>
                    <a:p>
                      <a:pPr marL="0" indent="0">
                        <a:buNone/>
                      </a:pPr>
                      <a:endParaRPr lang="ru-RU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напротив меня они кивали.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06794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2.[ ] , (подч. союз, | д. об. |, =)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2)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Женщина посвистала и немного</a:t>
                      </a:r>
                    </a:p>
                    <a:p>
                      <a:endParaRPr lang="ru-RU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поколебавшись пес последовал за ней.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26347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.[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| д. об. | и | д. об. |, = ]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3) 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Чубастый побежал путаясь ногами </a:t>
                      </a:r>
                    </a:p>
                    <a:p>
                      <a:endParaRPr lang="ru-RU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в житах держа винтовку наперевес.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1865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[ = , | д. об. | , | д. об. | ]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4) Едва дыша и чихая от жары овцы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печально теснятся друг к дружке…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79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9944" y="188640"/>
            <a:ext cx="7674056" cy="64087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3891A7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119629"/>
              </p:ext>
            </p:extLst>
          </p:nvPr>
        </p:nvGraphicFramePr>
        <p:xfrm>
          <a:off x="1331641" y="260648"/>
          <a:ext cx="7632846" cy="615139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64295"/>
                <a:gridCol w="4320480"/>
                <a:gridCol w="648071"/>
              </a:tblGrid>
              <a:tr h="10313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СХЕМЫ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ключи</a:t>
                      </a:r>
                    </a:p>
                    <a:p>
                      <a:endParaRPr lang="ru-RU" sz="1100" b="1" dirty="0"/>
                    </a:p>
                  </a:txBody>
                  <a:tcPr vert="wordArtVert"/>
                </a:tc>
              </a:tr>
              <a:tr h="1344949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[  ] , и [ , | д. об. | ,= ]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1) </a:t>
                      </a:r>
                      <a:r>
                        <a:rPr lang="ru-RU" u="sng" dirty="0" smtClean="0">
                          <a:solidFill>
                            <a:schemeClr val="bg1"/>
                          </a:solidFill>
                        </a:rPr>
                        <a:t>Я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u="sng" dirty="0" smtClean="0">
                          <a:solidFill>
                            <a:schemeClr val="bg1"/>
                          </a:solidFill>
                        </a:rPr>
                        <a:t>обратил</a:t>
                      </a:r>
                      <a:r>
                        <a:rPr lang="ru-RU" u="sng" baseline="0" dirty="0" smtClean="0">
                          <a:solidFill>
                            <a:schemeClr val="bg1"/>
                          </a:solidFill>
                        </a:rPr>
                        <a:t> внимание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что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indent="0">
                        <a:buNone/>
                      </a:pPr>
                      <a:endParaRPr lang="ru-RU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усевшись напротив меня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ru-RU" u="sng" baseline="0" dirty="0" smtClean="0">
                          <a:solidFill>
                            <a:schemeClr val="bg1"/>
                          </a:solidFill>
                        </a:rPr>
                        <a:t>они кивали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</a:tr>
              <a:tr h="1306794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2.[ ] , (подч. союз, | д. об. |, =)</a:t>
                      </a:r>
                    </a:p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2)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u="sng" baseline="0" dirty="0" smtClean="0">
                          <a:solidFill>
                            <a:schemeClr val="bg1"/>
                          </a:solidFill>
                        </a:rPr>
                        <a:t>Женщина посвистала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немного</a:t>
                      </a:r>
                    </a:p>
                    <a:p>
                      <a:endParaRPr lang="ru-RU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поколебавшись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u="sng" baseline="0" dirty="0" smtClean="0">
                          <a:solidFill>
                            <a:schemeClr val="bg1"/>
                          </a:solidFill>
                        </a:rPr>
                        <a:t>пес</a:t>
                      </a:r>
                      <a:r>
                        <a:rPr lang="ru-RU" u="none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u="sng" baseline="0" dirty="0" smtClean="0">
                          <a:solidFill>
                            <a:schemeClr val="bg1"/>
                          </a:solidFill>
                        </a:rPr>
                        <a:t>последовал 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за ней.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</a:tr>
              <a:tr h="1213486">
                <a:tc>
                  <a:txBody>
                    <a:bodyPr/>
                    <a:lstStyle/>
                    <a:p>
                      <a:pPr marL="82296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.[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| д. об. | и | д. об. |, = ]</a:t>
                      </a:r>
                      <a:endParaRPr kumimoji="0" lang="ru-RU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3) 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Чубастый </a:t>
                      </a:r>
                      <a:r>
                        <a:rPr lang="ru-RU" u="sng" baseline="0" dirty="0" smtClean="0">
                          <a:solidFill>
                            <a:schemeClr val="bg1"/>
                          </a:solidFill>
                        </a:rPr>
                        <a:t>побежал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путаясь ногами </a:t>
                      </a:r>
                    </a:p>
                    <a:p>
                      <a:endParaRPr lang="ru-RU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в житах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rgbClr val="0000FF"/>
                          </a:solidFill>
                        </a:rPr>
                        <a:t> держа винтовку наперевес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</a:tr>
              <a:tr h="1218657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[ = , | д. об. | , | д. об. | ]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4)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Едва дыша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и 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чихая от жары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овцы</a:t>
                      </a:r>
                      <a:r>
                        <a:rPr lang="ru-RU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</a:p>
                    <a:p>
                      <a:r>
                        <a:rPr lang="ru-RU" dirty="0" smtClean="0"/>
                        <a:t>печально </a:t>
                      </a:r>
                      <a:r>
                        <a:rPr lang="ru-RU" u="sng" dirty="0" smtClean="0"/>
                        <a:t>теснятся</a:t>
                      </a:r>
                      <a:r>
                        <a:rPr lang="ru-RU" dirty="0" smtClean="0"/>
                        <a:t> друг к дружке…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4572000" y="1700808"/>
            <a:ext cx="194421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7452320" y="2276872"/>
            <a:ext cx="57606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554760" y="3022104"/>
            <a:ext cx="111612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372200" y="3645024"/>
            <a:ext cx="122413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499992" y="4653136"/>
            <a:ext cx="82809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148064" y="6165304"/>
            <a:ext cx="92158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740352" y="1844824"/>
            <a:ext cx="0" cy="1440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4788024" y="1844824"/>
            <a:ext cx="295232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788024" y="1844824"/>
            <a:ext cx="0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644008" y="3212976"/>
            <a:ext cx="0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644008" y="3212976"/>
            <a:ext cx="23402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984268" y="3212976"/>
            <a:ext cx="0" cy="1440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958154" y="4005064"/>
            <a:ext cx="0" cy="2160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5958154" y="4005064"/>
            <a:ext cx="102611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6984268" y="4005064"/>
            <a:ext cx="0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5554760" y="5805264"/>
            <a:ext cx="0" cy="1440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4174305" y="5805264"/>
            <a:ext cx="141480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5148064" y="5373216"/>
            <a:ext cx="2880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5148064" y="5373216"/>
            <a:ext cx="0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6112822" y="5373216"/>
            <a:ext cx="0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14017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984268" y="4005064"/>
            <a:ext cx="11881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67944" y="4797152"/>
            <a:ext cx="122413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292080" y="4797152"/>
            <a:ext cx="0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16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ТРЕНИРОВОЧНЫЕ УПРАЖНЕНИЯ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dirty="0" smtClean="0"/>
              <a:t>ЗАДАНИЕ №2</a:t>
            </a:r>
          </a:p>
          <a:p>
            <a:pPr marL="82296" indent="0" algn="just">
              <a:buNone/>
            </a:pPr>
            <a:endParaRPr lang="ru-RU" sz="2000" dirty="0" smtClean="0"/>
          </a:p>
          <a:p>
            <a:pPr marL="82296" indent="0" algn="ctr">
              <a:buNone/>
            </a:pPr>
            <a:r>
              <a:rPr lang="ru-RU" sz="2800" dirty="0" smtClean="0"/>
              <a:t>Укажите, что соединяет союз, и расставьте недостающие знаки в данных предложениях.</a:t>
            </a:r>
          </a:p>
        </p:txBody>
      </p:sp>
    </p:spTree>
    <p:extLst>
      <p:ext uri="{BB962C8B-B14F-4D97-AF65-F5344CB8AC3E}">
        <p14:creationId xmlns:p14="http://schemas.microsoft.com/office/powerpoint/2010/main" val="50880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332656"/>
            <a:ext cx="7498080" cy="648072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СПРАВОЧНИК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5885" y="1052736"/>
            <a:ext cx="7498080" cy="5616624"/>
          </a:xfrm>
          <a:solidFill>
            <a:schemeClr val="tx2">
              <a:lumMod val="10000"/>
            </a:schemeClr>
          </a:solidFill>
          <a:ln>
            <a:noFill/>
          </a:ln>
        </p:spPr>
        <p:txBody>
          <a:bodyPr/>
          <a:lstStyle/>
          <a:p>
            <a:pPr marL="82296" indent="0" algn="ctr">
              <a:buNone/>
            </a:pPr>
            <a:r>
              <a:rPr lang="en-US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Предложения с одним обстоятельством, выраженным деепричастным оборотом.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 Обстоятельство, выраженное деепричастным оборотом, находится перед  сказуемым в начале предложения.</a:t>
            </a:r>
          </a:p>
          <a:p>
            <a:pPr marL="82296" indent="0" algn="ctr"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| д. об. | , = ]</a:t>
            </a: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Овладев собою</a:t>
            </a:r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он с виноватой улыбкой покосился на учительницу.</a:t>
            </a:r>
          </a:p>
          <a:p>
            <a:pPr marL="82296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2. Обстоятельство, выраженное деепричастным оборотом, находится после сказуемого в конце предложения.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=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Так и жила деревня</a:t>
            </a:r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переживая новые времена и напасти.</a:t>
            </a:r>
          </a:p>
          <a:p>
            <a:pPr marL="82296" indent="0">
              <a:buNone/>
            </a:pPr>
            <a:endParaRPr lang="ru-RU" dirty="0"/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613737" y="3573016"/>
            <a:ext cx="108012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737" y="3444895"/>
            <a:ext cx="1085850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75" y="3422650"/>
            <a:ext cx="1085850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212584" y="6165304"/>
            <a:ext cx="50405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3422650"/>
            <a:ext cx="50641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Прямая соединительная линия 16"/>
          <p:cNvCxnSpPr/>
          <p:nvPr/>
        </p:nvCxnSpPr>
        <p:spPr>
          <a:xfrm flipV="1">
            <a:off x="6854038" y="3025478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2464612" y="3041612"/>
            <a:ext cx="442849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464612" y="3041612"/>
            <a:ext cx="0" cy="187805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2461238" y="5589240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464612" y="5589240"/>
            <a:ext cx="2447479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916181" y="5600981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212584" y="6021288"/>
            <a:ext cx="50405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е данные 3"/>
              <p14:cNvContentPartPr/>
              <p14:nvPr/>
            </p14:nvContentPartPr>
            <p14:xfrm>
              <a:off x="4018320" y="3402360"/>
              <a:ext cx="1098720" cy="80640"/>
            </p14:xfrm>
          </p:contentPart>
        </mc:Choice>
        <mc:Fallback xmlns="">
          <p:pic>
            <p:nvPicPr>
              <p:cNvPr id="4" name="Рукописные данные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08960" y="3393000"/>
                <a:ext cx="1117440" cy="9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Рукописные данные 6"/>
              <p14:cNvContentPartPr/>
              <p14:nvPr/>
            </p14:nvContentPartPr>
            <p14:xfrm>
              <a:off x="3973680" y="3393360"/>
              <a:ext cx="759240" cy="89640"/>
            </p14:xfrm>
          </p:contentPart>
        </mc:Choice>
        <mc:Fallback xmlns="">
          <p:pic>
            <p:nvPicPr>
              <p:cNvPr id="7" name="Рукописные данные 6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964320" y="3384000"/>
                <a:ext cx="777960" cy="108360"/>
              </a:xfrm>
              <a:prstGeom prst="rect">
                <a:avLst/>
              </a:prstGeom>
            </p:spPr>
          </p:pic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 flipH="1">
            <a:off x="4822298" y="2420888"/>
            <a:ext cx="10479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822298" y="2420888"/>
            <a:ext cx="2115" cy="14401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/>
          <p:cNvCxnSpPr/>
          <p:nvPr/>
        </p:nvCxnSpPr>
        <p:spPr>
          <a:xfrm>
            <a:off x="4318000" y="5013176"/>
            <a:ext cx="90207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" name="Прямая со стрелкой 1025"/>
          <p:cNvCxnSpPr/>
          <p:nvPr/>
        </p:nvCxnSpPr>
        <p:spPr>
          <a:xfrm>
            <a:off x="5214422" y="5013176"/>
            <a:ext cx="565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98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№1.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Она нарочно кружила по переулкам и коротко рассказав о себе продолжала расспрашивать его о корниловском выступлении.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292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№1</a:t>
            </a:r>
            <a:r>
              <a:rPr lang="ru-RU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Она нарочно кружила по переулкам и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коротко рассказав о себе 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800" dirty="0" smtClean="0"/>
              <a:t> продолжала расспрашивать его о корниловском выступлении.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№1.</a:t>
            </a: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8381673" y="2397896"/>
            <a:ext cx="360040" cy="38519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и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283968" y="2780928"/>
            <a:ext cx="122413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283968" y="2878088"/>
            <a:ext cx="122413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804248" y="3429000"/>
            <a:ext cx="208823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804248" y="3501008"/>
            <a:ext cx="208823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19672" y="4149080"/>
            <a:ext cx="24482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619672" y="4293096"/>
            <a:ext cx="24482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7524328" y="3009528"/>
            <a:ext cx="0" cy="13144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3419872" y="3009528"/>
            <a:ext cx="410445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419872" y="3009528"/>
            <a:ext cx="0" cy="131440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6372200" y="5848255"/>
            <a:ext cx="2340260" cy="7200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ПРОВЕРКА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619672" y="2780928"/>
            <a:ext cx="64807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37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2.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Конь высоко задирая голову на вытянутой шее и устало волоча задние ноги пошёл к конюшне.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7744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2</a:t>
            </a:r>
            <a:r>
              <a:rPr lang="ru-RU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>
                <a:solidFill>
                  <a:prstClr val="white"/>
                </a:solidFill>
              </a:rPr>
              <a:t>Конь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>
                <a:solidFill>
                  <a:prstClr val="white"/>
                </a:solidFill>
              </a:rPr>
              <a:t> </a:t>
            </a:r>
            <a:r>
              <a:rPr lang="ru-RU" sz="2800" dirty="0">
                <a:solidFill>
                  <a:srgbClr val="33CC33"/>
                </a:solidFill>
              </a:rPr>
              <a:t>высоко задирая голову на вытянутой</a:t>
            </a:r>
            <a:r>
              <a:rPr lang="ru-RU" sz="2800" dirty="0">
                <a:solidFill>
                  <a:prstClr val="white"/>
                </a:solidFill>
              </a:rPr>
              <a:t> </a:t>
            </a:r>
            <a:r>
              <a:rPr lang="ru-RU" sz="2800" dirty="0">
                <a:solidFill>
                  <a:srgbClr val="33CC33"/>
                </a:solidFill>
              </a:rPr>
              <a:t>шее</a:t>
            </a:r>
            <a:r>
              <a:rPr lang="ru-RU" sz="2800" dirty="0">
                <a:solidFill>
                  <a:prstClr val="white"/>
                </a:solidFill>
              </a:rPr>
              <a:t> и </a:t>
            </a:r>
            <a:r>
              <a:rPr lang="ru-RU" sz="2800" dirty="0">
                <a:solidFill>
                  <a:srgbClr val="33CC33"/>
                </a:solidFill>
              </a:rPr>
              <a:t>устало волоча задние </a:t>
            </a:r>
            <a:r>
              <a:rPr lang="ru-RU" sz="2800" dirty="0" smtClean="0">
                <a:solidFill>
                  <a:srgbClr val="33CC33"/>
                </a:solidFill>
              </a:rPr>
              <a:t>ноги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>
                <a:solidFill>
                  <a:srgbClr val="33CC33"/>
                </a:solidFill>
              </a:rPr>
              <a:t> </a:t>
            </a:r>
            <a:r>
              <a:rPr lang="ru-RU" sz="2800" dirty="0">
                <a:solidFill>
                  <a:prstClr val="white"/>
                </a:solidFill>
              </a:rPr>
              <a:t>пошёл к </a:t>
            </a:r>
            <a:r>
              <a:rPr lang="ru-RU" sz="2800" dirty="0" smtClean="0">
                <a:solidFill>
                  <a:prstClr val="white"/>
                </a:solidFill>
              </a:rPr>
              <a:t>конюшне. 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 3.</a:t>
            </a: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2344343" y="3106462"/>
            <a:ext cx="360040" cy="38519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и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7524328" y="3491654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542330" y="3682335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7668344" y="3009528"/>
            <a:ext cx="0" cy="13144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619672" y="3009528"/>
            <a:ext cx="604867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419872" y="3009528"/>
            <a:ext cx="0" cy="131440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6372200" y="5848255"/>
            <a:ext cx="2340260" cy="7200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ПРОВЕРКА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619672" y="2780928"/>
            <a:ext cx="64807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283968" y="2276872"/>
            <a:ext cx="460851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283968" y="2276872"/>
            <a:ext cx="0" cy="216024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9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3.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У него исчезла бывшая в начале уверенность в успехе своего предприятия и завладев настроением казаков он уже твёрдо знал исход сражения.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4668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3.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У него исчезла бывшая в начале уверенность в успехе своего предприятия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и 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smtClean="0">
                <a:solidFill>
                  <a:srgbClr val="33CC33"/>
                </a:solidFill>
              </a:rPr>
              <a:t>завладев настроением казаков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он уже твёрдо знал исход сражения.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 2.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704" y="3569235"/>
            <a:ext cx="530939" cy="6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491880" y="2780928"/>
            <a:ext cx="122413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491880" y="2924944"/>
            <a:ext cx="122413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49441" y="3474986"/>
            <a:ext cx="180270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740352" y="4077072"/>
            <a:ext cx="28803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843808" y="4725144"/>
            <a:ext cx="79208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843808" y="4869160"/>
            <a:ext cx="79208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3239852" y="4168776"/>
            <a:ext cx="0" cy="196328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1605573" y="4168775"/>
            <a:ext cx="1602630" cy="1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507922" y="3544838"/>
            <a:ext cx="525658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3491880" y="3544838"/>
            <a:ext cx="16042" cy="244202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100" y="5733256"/>
            <a:ext cx="2365375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14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4.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Пётр лёг на бок подобрав колени и натянул одеяло на голову.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6904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4.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Пётр лёг на бок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подобрав колени</a:t>
            </a:r>
            <a:r>
              <a:rPr lang="ru-RU" sz="2800" dirty="0" smtClean="0">
                <a:solidFill>
                  <a:srgbClr val="FF0000"/>
                </a:solidFill>
              </a:rPr>
              <a:t>,</a:t>
            </a:r>
            <a:r>
              <a:rPr lang="ru-RU" sz="2800" dirty="0" smtClean="0"/>
              <a:t> и натянул одеяло на голову.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№1.</a:t>
            </a:r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561" y="2276872"/>
            <a:ext cx="646360" cy="74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2699792" y="2780928"/>
            <a:ext cx="57606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699792" y="2924944"/>
            <a:ext cx="57606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619672" y="3429000"/>
            <a:ext cx="122413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619672" y="3573016"/>
            <a:ext cx="122413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619672" y="2780928"/>
            <a:ext cx="79208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231740" y="2276872"/>
            <a:ext cx="0" cy="144016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231740" y="2276872"/>
            <a:ext cx="385242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084168" y="2276872"/>
            <a:ext cx="0" cy="144016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366" y="5661248"/>
            <a:ext cx="236537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91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5.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Мы шли по лесу тихо разговаривая и вдруг неожиданно раздирая кусты перед нами появился медведь.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3961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4789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5</a:t>
            </a:r>
            <a:r>
              <a:rPr lang="ru-RU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Мы шли по лесу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тихо разговаривая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и вдруг неожиданно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раздирая кусты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перед нами появился медведь.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№2.</a:t>
            </a:r>
            <a:endParaRPr lang="ru-R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034" y="2261068"/>
            <a:ext cx="646113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661248"/>
            <a:ext cx="236537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547664" y="2780928"/>
            <a:ext cx="360040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267744" y="2780928"/>
            <a:ext cx="57606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267744" y="2924944"/>
            <a:ext cx="57606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11760" y="4077072"/>
            <a:ext cx="1440160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411760" y="4221088"/>
            <a:ext cx="1440160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067944" y="4077072"/>
            <a:ext cx="122413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2555776" y="2261068"/>
            <a:ext cx="0" cy="231828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555776" y="2261068"/>
            <a:ext cx="388843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6444208" y="2261068"/>
            <a:ext cx="0" cy="231828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3275856" y="3501008"/>
            <a:ext cx="0" cy="288032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" name="Прямая соединительная линия 3075"/>
          <p:cNvCxnSpPr/>
          <p:nvPr/>
        </p:nvCxnSpPr>
        <p:spPr>
          <a:xfrm flipH="1">
            <a:off x="1331640" y="3501008"/>
            <a:ext cx="194421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" name="Прямая соединительная линия 3077"/>
          <p:cNvCxnSpPr/>
          <p:nvPr/>
        </p:nvCxnSpPr>
        <p:spPr>
          <a:xfrm flipH="1">
            <a:off x="5652120" y="3005605"/>
            <a:ext cx="2917970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0" name="Прямая со стрелкой 3079"/>
          <p:cNvCxnSpPr/>
          <p:nvPr/>
        </p:nvCxnSpPr>
        <p:spPr>
          <a:xfrm>
            <a:off x="5652120" y="3005605"/>
            <a:ext cx="0" cy="135363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60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</p:spPr>
        <p:txBody>
          <a:bodyPr/>
          <a:lstStyle/>
          <a:p>
            <a:pPr marL="82296" lvl="0" indent="0">
              <a:buClr>
                <a:srgbClr val="3891A7"/>
              </a:buClr>
              <a:buNone/>
            </a:pPr>
            <a:r>
              <a:rPr lang="ru-RU" sz="20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3. Обстоятельство, выраженное деепричастным  оборотом, находится после подлежащего, с которого начинается предложение.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 –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, = ]</a:t>
            </a: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Пуля</a:t>
            </a:r>
            <a:r>
              <a:rPr lang="ru-RU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800" i="1" dirty="0">
                <a:solidFill>
                  <a:srgbClr val="FEB80A">
                    <a:lumMod val="60000"/>
                    <a:lumOff val="4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сбивая хвою с сосен</a:t>
            </a:r>
            <a:r>
              <a:rPr lang="ru-RU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36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запела тягуче-звонко</a:t>
            </a:r>
            <a:r>
              <a:rPr lang="ru-RU" sz="2000" i="1" dirty="0">
                <a:solidFill>
                  <a:srgbClr val="FEB80A">
                    <a:lumMod val="60000"/>
                    <a:lumOff val="40000"/>
                  </a:srgb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2296" lvl="0" indent="0">
              <a:buClr>
                <a:srgbClr val="3891A7"/>
              </a:buClr>
              <a:buNone/>
            </a:pPr>
            <a:endParaRPr lang="ru-RU" sz="18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endParaRPr lang="ru-RU" sz="20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. Обстоятельство, выраженное деепричастным оборотом, находится перед подлежащим, которым заканчивается предложение.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= , | д. об. | , – ]</a:t>
            </a: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По хлебам скакали</a:t>
            </a:r>
            <a:r>
              <a:rPr lang="ru-RU" sz="4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разбившись цепью</a:t>
            </a:r>
            <a:r>
              <a:rPr lang="ru-RU" sz="36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гусары</a:t>
            </a:r>
            <a:r>
              <a:rPr lang="ru-RU" sz="2000" i="1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2296" lvl="0" indent="0">
              <a:buClr>
                <a:srgbClr val="3891A7"/>
              </a:buClr>
              <a:buNone/>
            </a:pPr>
            <a:endParaRPr lang="ru-RU" sz="1800" i="1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844824"/>
            <a:ext cx="2054225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481" y="1844824"/>
            <a:ext cx="158750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077" y="1857524"/>
            <a:ext cx="1270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975" y="3422650"/>
            <a:ext cx="65246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5076056" y="2348880"/>
            <a:ext cx="72008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076056" y="2492896"/>
            <a:ext cx="72008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619672" y="2348880"/>
            <a:ext cx="57606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88224" y="5661248"/>
            <a:ext cx="72008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897438" y="5157192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987824" y="5661248"/>
            <a:ext cx="79208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987824" y="5805264"/>
            <a:ext cx="79208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196481" y="5157192"/>
            <a:ext cx="1700957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196481" y="5157192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Рукописные данные 1"/>
              <p14:cNvContentPartPr/>
              <p14:nvPr/>
            </p14:nvContentPartPr>
            <p14:xfrm>
              <a:off x="4080960" y="3384360"/>
              <a:ext cx="884160" cy="80640"/>
            </p14:xfrm>
          </p:contentPart>
        </mc:Choice>
        <mc:Fallback xmlns="">
          <p:pic>
            <p:nvPicPr>
              <p:cNvPr id="2" name="Рукописные данные 1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71600" y="3375000"/>
                <a:ext cx="902880" cy="99360"/>
              </a:xfrm>
              <a:prstGeom prst="rect">
                <a:avLst/>
              </a:prstGeom>
            </p:spPr>
          </p:pic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H="1">
            <a:off x="5220072" y="119675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220072" y="1196752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080960" y="4437112"/>
            <a:ext cx="99509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076056" y="4437112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8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Предложение № 6</a:t>
            </a:r>
            <a:r>
              <a:rPr lang="ru-RU" sz="2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Они молча устремились вслед за Воробьяниновым беспрерывно снимая на ходу картузы и вежливо кланяясь.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95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6.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Они молча устремились вслед за Воробьяниновым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>
                <a:solidFill>
                  <a:srgbClr val="FF0000"/>
                </a:solidFill>
              </a:rPr>
              <a:t>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беспрерывно снимая на ходу картузы  и  вежливо кланяясь</a:t>
            </a:r>
            <a:r>
              <a:rPr lang="ru-RU" sz="2800" dirty="0" smtClean="0"/>
              <a:t>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 3.</a:t>
            </a:r>
            <a:endParaRPr lang="ru-RU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589240"/>
            <a:ext cx="236537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8894" y="3645024"/>
            <a:ext cx="537915" cy="6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4366809" y="2780928"/>
            <a:ext cx="2077399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366808" y="2852936"/>
            <a:ext cx="2077399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405508" y="2348880"/>
            <a:ext cx="0" cy="144016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405508" y="2348880"/>
            <a:ext cx="327094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619672" y="2996952"/>
            <a:ext cx="734481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7884368" y="2996952"/>
            <a:ext cx="0" cy="144016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619672" y="3645024"/>
            <a:ext cx="496855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6588224" y="3645024"/>
            <a:ext cx="0" cy="144016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3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7.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Бунчук подошёл первым оглядываясь на казаков и сунув в карман шинели руку выхватил новенький офицерский наган.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90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Autofit/>
          </a:bodyPr>
          <a:lstStyle/>
          <a:p>
            <a:r>
              <a:rPr lang="ru-RU" sz="2000" dirty="0" smtClean="0"/>
              <a:t>1. Союз соединяет однородные сказуемые.</a:t>
            </a:r>
            <a:br>
              <a:rPr lang="ru-RU" sz="2000" dirty="0" smtClean="0"/>
            </a:br>
            <a:r>
              <a:rPr lang="ru-RU" sz="2000" dirty="0" smtClean="0"/>
              <a:t>2. Союз соединяет части сложного предложения.</a:t>
            </a:r>
            <a:br>
              <a:rPr lang="ru-RU" sz="2000" dirty="0" smtClean="0"/>
            </a:br>
            <a:r>
              <a:rPr lang="ru-RU" sz="2000" dirty="0" smtClean="0"/>
              <a:t>3. Союз соединяет однородные обстоятельства, выраженные деепричастными оборотами.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Предложение № 7.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Бунчук подошёл первым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оглядываясь на казаков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и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33CC33"/>
                </a:solidFill>
              </a:rPr>
              <a:t>сунув в карман шинели руку</a:t>
            </a:r>
            <a:r>
              <a:rPr lang="ru-RU" sz="2800" dirty="0">
                <a:solidFill>
                  <a:srgbClr val="FF0000"/>
                </a:solidFill>
              </a:rPr>
              <a:t> ,</a:t>
            </a:r>
            <a:r>
              <a:rPr lang="ru-RU" sz="2800" dirty="0" smtClean="0">
                <a:solidFill>
                  <a:srgbClr val="33CC33"/>
                </a:solidFill>
              </a:rPr>
              <a:t> </a:t>
            </a:r>
            <a:r>
              <a:rPr lang="ru-RU" sz="2800" dirty="0" smtClean="0"/>
              <a:t>выхватил новенький офицерский наган.</a:t>
            </a:r>
          </a:p>
          <a:p>
            <a:pPr marL="82296" indent="0" algn="just">
              <a:lnSpc>
                <a:spcPct val="150000"/>
              </a:lnSpc>
              <a:buNone/>
            </a:pPr>
            <a:r>
              <a:rPr lang="ru-RU" sz="2800" dirty="0" smtClean="0"/>
              <a:t>Ответ: № 1.</a:t>
            </a:r>
            <a:endParaRPr lang="ru-R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996952"/>
            <a:ext cx="536575" cy="62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619672" y="2780928"/>
            <a:ext cx="1008112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915816" y="2780928"/>
            <a:ext cx="129614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15816" y="2924944"/>
            <a:ext cx="129614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619672" y="4077072"/>
            <a:ext cx="158417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619672" y="4221088"/>
            <a:ext cx="1584176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563888" y="234888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596407" y="2348880"/>
            <a:ext cx="3999929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596336" y="249289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596336" y="2348880"/>
            <a:ext cx="0" cy="144016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2123728" y="3501008"/>
            <a:ext cx="0" cy="216024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1547664" y="3501008"/>
            <a:ext cx="576064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4427984" y="2924944"/>
            <a:ext cx="4392488" cy="0"/>
          </a:xfrm>
          <a:prstGeom prst="line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0" name="Прямая со стрелкой 5119"/>
          <p:cNvCxnSpPr/>
          <p:nvPr/>
        </p:nvCxnSpPr>
        <p:spPr>
          <a:xfrm>
            <a:off x="4427984" y="2924944"/>
            <a:ext cx="0" cy="216024"/>
          </a:xfrm>
          <a:prstGeom prst="straightConnector1">
            <a:avLst/>
          </a:prstGeom>
          <a:ln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506" y="5733256"/>
            <a:ext cx="236537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717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ТРЕНИРОВОЧНЫЕ УПРАЖНЕНИЯ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dirty="0" smtClean="0"/>
              <a:t>ЗАДАНИЕ № 3</a:t>
            </a:r>
          </a:p>
          <a:p>
            <a:pPr marL="82296" indent="0" algn="just">
              <a:buNone/>
            </a:pPr>
            <a:endParaRPr lang="ru-RU" sz="2000" dirty="0" smtClean="0"/>
          </a:p>
          <a:p>
            <a:pPr marL="82296" indent="0" algn="ctr">
              <a:buNone/>
            </a:pPr>
            <a:r>
              <a:rPr lang="ru-RU" sz="2800" dirty="0" smtClean="0"/>
              <a:t>Определите, какие предложения относятся к данным схемам.</a:t>
            </a:r>
          </a:p>
          <a:p>
            <a:pPr marL="82296" indent="0" algn="ctr">
              <a:buNone/>
            </a:pPr>
            <a:r>
              <a:rPr lang="ru-RU" sz="2800" dirty="0" smtClean="0"/>
              <a:t>Знаки препинания в предложениях отсутствуют.</a:t>
            </a:r>
          </a:p>
        </p:txBody>
      </p:sp>
    </p:spTree>
    <p:extLst>
      <p:ext uri="{BB962C8B-B14F-4D97-AF65-F5344CB8AC3E}">
        <p14:creationId xmlns:p14="http://schemas.microsoft.com/office/powerpoint/2010/main" val="11225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1)   [ </a:t>
            </a:r>
            <a:r>
              <a:rPr lang="ru-RU" dirty="0"/>
              <a:t>= , | д. об. | , и = ]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1. Венгерцы увидели казаков и бросив оружие поскакали.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2. Люда постояла склонив голову к тонкому смуглому плечу и медленно пошла к качелям.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3. Листницкий шёл непроизвольно улыбаясь и норовя шагать в такт голосам.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779912" y="188640"/>
            <a:ext cx="151216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92080" y="188640"/>
            <a:ext cx="0" cy="288032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88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117024"/>
              </p:ext>
            </p:extLst>
          </p:nvPr>
        </p:nvGraphicFramePr>
        <p:xfrm>
          <a:off x="1435100" y="260350"/>
          <a:ext cx="7499350" cy="630114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33044"/>
                <a:gridCol w="3066306"/>
              </a:tblGrid>
              <a:tr h="35286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[ = , | д. об. | , и = ]</a:t>
                      </a:r>
                    </a:p>
                    <a:p>
                      <a:pPr algn="just"/>
                      <a:endParaRPr lang="ru-RU" dirty="0" smtClean="0"/>
                    </a:p>
                    <a:p>
                      <a:pPr algn="just"/>
                      <a:r>
                        <a:rPr lang="ru-RU" dirty="0" smtClean="0"/>
                        <a:t>1. Венгерцы увидели казаков и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бросив оружие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поскакали.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2. Люда постояла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склонив голову к тонкому смуглому плечу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медленно пошла к качелям.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3. Листницкий шёл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ru-RU" dirty="0" smtClean="0"/>
                        <a:t>непроизвольно улыбаясь и норовя шагать в такт голосам.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1.[ = и , | д. об. | , = ]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2. [ =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| д. об. |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и = ]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3.[ = , | д. об. |  и | д. об. | ]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2772457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1. Обособленное обстоятельство находится </a:t>
                      </a:r>
                      <a:r>
                        <a:rPr lang="ru-RU" b="1" dirty="0" smtClean="0"/>
                        <a:t>после союза И</a:t>
                      </a:r>
                      <a:r>
                        <a:rPr lang="ru-RU" dirty="0" smtClean="0"/>
                        <a:t>, соединяющего однородные сказуемые.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2. Обособленное обстоятельство находится </a:t>
                      </a:r>
                      <a:r>
                        <a:rPr lang="ru-RU" b="1" dirty="0" smtClean="0"/>
                        <a:t>перед союзом И</a:t>
                      </a:r>
                      <a:r>
                        <a:rPr lang="ru-RU" dirty="0" smtClean="0"/>
                        <a:t>, соединяющим однородные сказуемые.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3. Два однородных обстоятельства</a:t>
                      </a:r>
                      <a:r>
                        <a:rPr lang="ru-RU" baseline="0" dirty="0" smtClean="0"/>
                        <a:t> соединены неповторяющимся союзом И, перед и после которого запятая не ставится.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6632"/>
            <a:ext cx="140364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635896" y="1916832"/>
            <a:ext cx="1944216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547664" y="2204864"/>
            <a:ext cx="2736304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1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2)  [ </a:t>
            </a:r>
            <a:r>
              <a:rPr lang="ru-RU" dirty="0"/>
              <a:t>= и , | д. об. | , = ]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1. Вдруг она вспомнила про ожерелье и украдкой поднявшись на локте посмотрела искоса на обеденный стол.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2. В полночь хлопнула кухонная дверь и громко топая и разговаривая вошли Лида и Марфа.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3.Ложились в сумерках не добывая огня и поначалу говорили о прошедшем дне.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5652120" y="188640"/>
            <a:ext cx="151216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652120" y="188640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94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43756"/>
              </p:ext>
            </p:extLst>
          </p:nvPr>
        </p:nvGraphicFramePr>
        <p:xfrm>
          <a:off x="1435100" y="260351"/>
          <a:ext cx="7499350" cy="632783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33044"/>
                <a:gridCol w="3066306"/>
              </a:tblGrid>
              <a:tr h="352274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[ = и , | д. об. | , = ]</a:t>
                      </a:r>
                    </a:p>
                    <a:p>
                      <a:pPr algn="l"/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1. Вдруг она вспомнила про ожерелье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украдкой поднявшись на локте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посмотрела искоса на обеденный стол.</a:t>
                      </a:r>
                    </a:p>
                    <a:p>
                      <a:pPr algn="l"/>
                      <a:r>
                        <a:rPr lang="ru-RU" dirty="0" smtClean="0"/>
                        <a:t>2. В полночь хлопнула кухонная дверь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и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громко топая и разговаривая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вошли Лида и Марфа.</a:t>
                      </a:r>
                    </a:p>
                    <a:p>
                      <a:pPr algn="l"/>
                      <a:endParaRPr lang="ru-RU" dirty="0" smtClean="0"/>
                    </a:p>
                    <a:p>
                      <a:pPr algn="l"/>
                      <a:r>
                        <a:rPr lang="ru-RU" dirty="0" smtClean="0"/>
                        <a:t>3.Ложились в сумерках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не добывая огня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и поначалу говорили о прошедшем дне.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1. [ = и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| д. об. |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= ]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2. [   ], и [ , | д. об. |  и  </a:t>
                      </a: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   | д. об. | , = ]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3. [ = , | д. об. | , и = ]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670239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1. Обособленное обстоятельство находится </a:t>
                      </a:r>
                      <a:r>
                        <a:rPr lang="ru-RU" b="1" dirty="0" smtClean="0"/>
                        <a:t>после союза И</a:t>
                      </a:r>
                      <a:r>
                        <a:rPr lang="ru-RU" dirty="0" smtClean="0"/>
                        <a:t>, соединяющего однородные сказуемые.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2. Обособленные обстоятельства,</a:t>
                      </a:r>
                      <a:r>
                        <a:rPr lang="ru-RU" baseline="0" dirty="0" smtClean="0"/>
                        <a:t> соединенные одиночным союзом И, </a:t>
                      </a:r>
                      <a:r>
                        <a:rPr lang="ru-RU" dirty="0" smtClean="0"/>
                        <a:t>находятся </a:t>
                      </a:r>
                      <a:r>
                        <a:rPr lang="ru-RU" b="1" dirty="0" smtClean="0"/>
                        <a:t>после союза И, соединяющего части сложносочиненного предложения.</a:t>
                      </a:r>
                    </a:p>
                    <a:p>
                      <a:r>
                        <a:rPr lang="ru-RU" dirty="0" smtClean="0"/>
                        <a:t>3. Обособленное обстоятельство находится </a:t>
                      </a:r>
                      <a:r>
                        <a:rPr lang="ru-RU" b="1" dirty="0" smtClean="0"/>
                        <a:t>перед союзом И</a:t>
                      </a:r>
                      <a:r>
                        <a:rPr lang="ru-RU" dirty="0" smtClean="0"/>
                        <a:t>, соединяющим однородные сказуемые.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6632"/>
            <a:ext cx="140364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3059832" y="1412776"/>
            <a:ext cx="2376264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547664" y="1700808"/>
            <a:ext cx="864096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84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3) [ </a:t>
            </a:r>
            <a:r>
              <a:rPr lang="ru-RU" sz="3600" dirty="0"/>
              <a:t>= , | д. об. | , </a:t>
            </a:r>
            <a:r>
              <a:rPr lang="ru-RU" sz="3600" dirty="0" smtClean="0"/>
              <a:t>и , </a:t>
            </a:r>
            <a:r>
              <a:rPr lang="ru-RU" sz="3600" dirty="0"/>
              <a:t>| д. об. | ,=  ]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1. Берёзка падала цепляя ветвями голые рамы и царапая стену дома.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2. Пилат закрываясь от пыли рукой и невольно морща лицо двинулся дальше.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3. Он стал на задние лапы сверкая белым пушистым брюхом и задыхаясь от перехватившего горло ошейника глухо зарычал.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699792" y="260648"/>
            <a:ext cx="136815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067944" y="260648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6588224" y="260648"/>
            <a:ext cx="136815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588224" y="260648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17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6012160" y="1340768"/>
            <a:ext cx="21602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  <a:ln>
            <a:solidFill>
              <a:schemeClr val="tx2">
                <a:lumMod val="10000"/>
              </a:schemeClr>
            </a:solidFill>
          </a:ln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5. Обстоятельство, выраженное деепричастным оборотом, находится перед союзом </a:t>
            </a:r>
            <a:r>
              <a:rPr lang="ru-RU" sz="20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соединяющим однородные сказуемые.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 , | д. об.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, и =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Он прошёл мимо Юрия</a:t>
            </a:r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с улыбкой поклонившись ему</a:t>
            </a:r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 И </a:t>
            </a:r>
          </a:p>
          <a:p>
            <a:pPr marL="82296" indent="0">
              <a:buNone/>
            </a:pPr>
            <a:endParaRPr lang="ru-RU" sz="2000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произвёл несколько плавательных движений.</a:t>
            </a:r>
          </a:p>
          <a:p>
            <a:pPr marL="82296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6. Обстоятельство, выраженное деепричастным оборотом, находится после союза </a:t>
            </a:r>
            <a:r>
              <a:rPr lang="ru-RU" sz="2000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соединяющего однородные сказуемые.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 и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| д. об.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, = ]</a:t>
            </a:r>
          </a:p>
          <a:p>
            <a:pPr marL="82296" lvl="0" indent="0" algn="just">
              <a:buClr>
                <a:srgbClr val="3891A7"/>
              </a:buClr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Костёр давно догорел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распавшись на угли</a:t>
            </a:r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угасал.</a:t>
            </a:r>
            <a:endParaRPr lang="ru-RU" sz="2000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1800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051720" y="2348880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051720" y="2492896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19672" y="3140968"/>
            <a:ext cx="100811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645659" y="3311878"/>
            <a:ext cx="100811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2653771" y="1844824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653771" y="1844824"/>
            <a:ext cx="4078469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6732240" y="1844824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419872" y="6021288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419872" y="6217496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380312" y="6021288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380312" y="6217496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5940152" y="1340768"/>
            <a:ext cx="288032" cy="4320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211960" y="4941168"/>
            <a:ext cx="288032" cy="5040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И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7812360" y="5445224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5508104" y="5445224"/>
            <a:ext cx="230425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08104" y="5445224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91144" y="1196752"/>
            <a:ext cx="10081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999256" y="1196752"/>
            <a:ext cx="0" cy="28803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5220072" y="4941168"/>
            <a:ext cx="115212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220072" y="4941168"/>
            <a:ext cx="0" cy="252028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45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483509"/>
              </p:ext>
            </p:extLst>
          </p:nvPr>
        </p:nvGraphicFramePr>
        <p:xfrm>
          <a:off x="1435100" y="260351"/>
          <a:ext cx="7499350" cy="64922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33044"/>
                <a:gridCol w="3066306"/>
              </a:tblGrid>
              <a:tr h="3522747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  [ = , | д. об. | , и , | д. об. | ,=  ]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1. Берёзка падала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цепляя ветвями голые рамы и царапая стену дома.</a:t>
                      </a:r>
                    </a:p>
                    <a:p>
                      <a:pPr algn="l"/>
                      <a:endParaRPr lang="ru-RU" dirty="0" smtClean="0"/>
                    </a:p>
                    <a:p>
                      <a:pPr algn="l"/>
                      <a:r>
                        <a:rPr lang="ru-RU" dirty="0" smtClean="0"/>
                        <a:t>2. Пилат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закрываясь от пыли рукой и невольно морща лицо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двинулся дальше.</a:t>
                      </a:r>
                    </a:p>
                    <a:p>
                      <a:pPr algn="l"/>
                      <a:endParaRPr lang="ru-RU" dirty="0" smtClean="0"/>
                    </a:p>
                    <a:p>
                      <a:pPr algn="l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3. Он стал на задние лапы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сверкая белым пушистым брюхом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,и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задыхаясь от перехватившего горло ошейника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глухо зарычал.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1. [ =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ru-RU" dirty="0" smtClean="0"/>
                        <a:t>| д. об. | и | д. об. | ]</a:t>
                      </a:r>
                    </a:p>
                    <a:p>
                      <a:endParaRPr lang="ru-RU" dirty="0" smtClean="0"/>
                    </a:p>
                    <a:p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2. [–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 | д. об. | и  | д. об. |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 = ]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3 [ =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| д. об. |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и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| д. об. |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= ]</a:t>
                      </a:r>
                      <a:br>
                        <a:rPr lang="ru-RU" sz="1600" dirty="0" smtClean="0">
                          <a:solidFill>
                            <a:srgbClr val="FF0000"/>
                          </a:solidFill>
                        </a:rPr>
                      </a:b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70239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1. Два </a:t>
                      </a:r>
                      <a:r>
                        <a:rPr lang="ru-RU" b="1" dirty="0" smtClean="0"/>
                        <a:t>однородных</a:t>
                      </a:r>
                      <a:r>
                        <a:rPr lang="ru-RU" dirty="0" smtClean="0"/>
                        <a:t> обстоятельства</a:t>
                      </a:r>
                      <a:r>
                        <a:rPr lang="ru-RU" baseline="0" dirty="0" smtClean="0"/>
                        <a:t>, соединенные неповторяющимся союзом И, находятся после определяемого слова (сказуемого).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2. Два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однородных</a:t>
                      </a:r>
                      <a:r>
                        <a:rPr lang="ru-RU" dirty="0" smtClean="0"/>
                        <a:t> обстоятельства, соединенные</a:t>
                      </a:r>
                      <a:r>
                        <a:rPr lang="ru-RU" baseline="0" dirty="0" smtClean="0"/>
                        <a:t> неповторяющимся союзом И, находятся после подлежащего перед сказуемым.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3. Два </a:t>
                      </a:r>
                      <a:r>
                        <a:rPr lang="ru-RU" b="1" dirty="0" smtClean="0"/>
                        <a:t>неоднородных</a:t>
                      </a:r>
                      <a:r>
                        <a:rPr lang="ru-RU" dirty="0" smtClean="0"/>
                        <a:t> обстоятельства относятся к разным сказуемым, поэтому </a:t>
                      </a:r>
                      <a:r>
                        <a:rPr lang="ru-RU" b="1" dirty="0" smtClean="0"/>
                        <a:t>запятые ставятся перед союзом И </a:t>
                      </a:r>
                      <a:r>
                        <a:rPr lang="ru-RU" b="1" dirty="0" err="1" smtClean="0"/>
                        <a:t>и</a:t>
                      </a:r>
                      <a:r>
                        <a:rPr lang="ru-RU" b="1" dirty="0" smtClean="0"/>
                        <a:t> после него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6632"/>
            <a:ext cx="140364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4716016" y="3068960"/>
            <a:ext cx="864096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547664" y="3356992"/>
            <a:ext cx="2952328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547664" y="3573016"/>
            <a:ext cx="4032448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47664" y="3861048"/>
            <a:ext cx="1008112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34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4)  [  </a:t>
            </a:r>
            <a:r>
              <a:rPr lang="ru-RU" sz="3600" dirty="0"/>
              <a:t>] , </a:t>
            </a:r>
            <a:r>
              <a:rPr lang="ru-RU" sz="3600" dirty="0" smtClean="0"/>
              <a:t>и  </a:t>
            </a:r>
            <a:r>
              <a:rPr lang="ru-RU" sz="3600" dirty="0"/>
              <a:t>[ , | д. об. | , = ]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800" dirty="0" smtClean="0"/>
              <a:t>1. Ипполит Матвеевич ничего не ответил снова потонув в ослепительных мечтах и двинулся вперёд.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2. Григорий подполз к хлебам и выбирая полные колосья обнимал их жевал перестоявшее зерно.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3. Волков вскочил с места и колотя лошадёнок лаптями крестьяне побежали к Никольским воротам.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5724128" y="332656"/>
            <a:ext cx="136815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724128" y="332656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72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4825411"/>
              </p:ext>
            </p:extLst>
          </p:nvPr>
        </p:nvGraphicFramePr>
        <p:xfrm>
          <a:off x="1435100" y="260351"/>
          <a:ext cx="7499350" cy="64922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33044"/>
                <a:gridCol w="3066306"/>
              </a:tblGrid>
              <a:tr h="3610709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          [  ] , и  [ , | д. об. | , = ]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1. Ипполит Матвеевич ничего не ответил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снова потонув в ослепительных мечтах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dirty="0" smtClean="0"/>
                        <a:t> и двинулся вперёд.</a:t>
                      </a:r>
                    </a:p>
                    <a:p>
                      <a:pPr algn="l"/>
                      <a:endParaRPr lang="ru-RU" dirty="0" smtClean="0"/>
                    </a:p>
                    <a:p>
                      <a:pPr algn="l"/>
                      <a:r>
                        <a:rPr lang="ru-RU" dirty="0" smtClean="0"/>
                        <a:t>2. Григорий подполз к хлебам и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выбирая полные колосья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обнимал их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жевал перестоявшее зерно.</a:t>
                      </a:r>
                    </a:p>
                    <a:p>
                      <a:pPr algn="l"/>
                      <a:endParaRPr lang="ru-RU" dirty="0" smtClean="0"/>
                    </a:p>
                    <a:p>
                      <a:pPr algn="l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3. Волков вскочил с места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колотя лошадёнок лаптями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крестьяне побежали к Никольским воротам.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1. [ = , | д. об. | , и = ]</a:t>
                      </a:r>
                    </a:p>
                    <a:p>
                      <a:endParaRPr lang="ru-RU" dirty="0" smtClean="0"/>
                    </a:p>
                    <a:p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2.[ = и , | д. об. | , = ]</a:t>
                      </a: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3.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[  ]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и  [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| д. об. |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= ]</a:t>
                      </a:r>
                      <a:br>
                        <a:rPr lang="ru-RU" sz="1600" dirty="0" smtClean="0">
                          <a:solidFill>
                            <a:srgbClr val="FF0000"/>
                          </a:solidFill>
                        </a:rPr>
                      </a:br>
                      <a:endParaRPr lang="ru-RU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7983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1.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Обособленное обстоятельство находится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перед союзом И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соединяющим однородные сказуемые.</a:t>
                      </a:r>
                    </a:p>
                    <a:p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2.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Обособленное обстоятельство находится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после союза И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соединяющего однородные сказуемые.</a:t>
                      </a:r>
                    </a:p>
                    <a:p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Обособленное обстоятельство, находится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после союза И, соединяющего части сложносочиненного предложения, поэтому запятые ставятся перед союзом и после него.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6632"/>
            <a:ext cx="140364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4932040" y="3356992"/>
            <a:ext cx="576064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547664" y="3573016"/>
            <a:ext cx="2232248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5) [= , | д. об. | </a:t>
            </a:r>
            <a:r>
              <a:rPr lang="ru-RU" sz="3200" dirty="0" smtClean="0"/>
              <a:t> </a:t>
            </a:r>
            <a:r>
              <a:rPr lang="ru-RU" sz="3200" dirty="0"/>
              <a:t>] </a:t>
            </a:r>
            <a:r>
              <a:rPr lang="ru-RU" sz="3200" dirty="0" smtClean="0"/>
              <a:t>, </a:t>
            </a:r>
            <a:r>
              <a:rPr lang="ru-RU" sz="3200" dirty="0"/>
              <a:t>и  [ , | д. об. | , = ]</a:t>
            </a:r>
            <a:br>
              <a:rPr lang="ru-RU" sz="3200" dirty="0"/>
            </a:br>
            <a:r>
              <a:rPr lang="ru-RU" sz="32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1. А из города выступало неприятельское войско выгремливая в литавры и трубы и подбоченившись выезжали паны.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2. Венгерец выпрямился роняя поводья и выгнув грудь  упал на луку седла.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3. В небе стояли ястребы распластав свои крылья и неподвижно устремив свои глаза в траву.</a:t>
            </a:r>
            <a:endParaRPr lang="ru-RU" sz="28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555776" y="404664"/>
            <a:ext cx="115212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707904" y="404664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6732240" y="404664"/>
            <a:ext cx="129614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732240" y="404664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44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785983"/>
              </p:ext>
            </p:extLst>
          </p:nvPr>
        </p:nvGraphicFramePr>
        <p:xfrm>
          <a:off x="1435100" y="260351"/>
          <a:ext cx="7499350" cy="64922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433044"/>
                <a:gridCol w="3066306"/>
              </a:tblGrid>
              <a:tr h="3522747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      [= , | д. об. |  ] ,  и  [ , | д. об. | , = ]</a:t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1. А из города выступало неприятельское войско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выгремливая в литавры и трубы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гордо подбоченившись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выезжали паны.</a:t>
                      </a:r>
                    </a:p>
                    <a:p>
                      <a:pPr algn="l"/>
                      <a:r>
                        <a:rPr lang="ru-RU" dirty="0" smtClean="0"/>
                        <a:t>2. Венгерец выпрямился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роняя поводья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и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выгнув грудь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 упал на луку седла.</a:t>
                      </a:r>
                    </a:p>
                    <a:p>
                      <a:pPr algn="l"/>
                      <a:r>
                        <a:rPr lang="ru-RU" dirty="0" smtClean="0"/>
                        <a:t>3. В небе стояли ястребы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dirty="0" smtClean="0"/>
                        <a:t> распластав свои крылья и неподвижно устремив свои глаза в траву.</a:t>
                      </a:r>
                      <a:endParaRPr lang="ru-RU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1.[=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| д.об.| ]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| д.об.|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=]</a:t>
                      </a:r>
                      <a:r>
                        <a:rPr lang="ru-RU" b="1" dirty="0" smtClean="0"/>
                        <a:t/>
                      </a:r>
                      <a:br>
                        <a:rPr lang="ru-RU" b="1" dirty="0" smtClean="0"/>
                      </a:br>
                      <a:endParaRPr lang="ru-RU" b="1" dirty="0" smtClean="0"/>
                    </a:p>
                    <a:p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ru-RU" sz="16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2. [=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 | д. об. |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 и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 | д. об. |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= ]</a:t>
                      </a:r>
                      <a:br>
                        <a:rPr lang="ru-RU" sz="1600" b="1" dirty="0" smtClean="0">
                          <a:solidFill>
                            <a:schemeClr val="bg1"/>
                          </a:solidFill>
                        </a:rPr>
                      </a:br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[ =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| д. об. | и | д. об. | ]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</a:tr>
              <a:tr h="2670239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1.  Союз И соединяет части сложного предложения, два обособленных обстоятельства относятся к сказуемым из разных частей сложного предложения. </a:t>
                      </a:r>
                    </a:p>
                    <a:p>
                      <a:r>
                        <a:rPr lang="ru-RU" dirty="0" smtClean="0"/>
                        <a:t>2. Два </a:t>
                      </a:r>
                      <a:r>
                        <a:rPr lang="ru-RU" b="1" dirty="0" smtClean="0"/>
                        <a:t>неоднородных</a:t>
                      </a:r>
                      <a:r>
                        <a:rPr lang="ru-RU" dirty="0" smtClean="0"/>
                        <a:t> обстоятельства относятся к разным сказуемым простого предложения, поэтому запятые ставятся перед союзом И </a:t>
                      </a:r>
                      <a:r>
                        <a:rPr lang="ru-RU" dirty="0" err="1" smtClean="0"/>
                        <a:t>и</a:t>
                      </a:r>
                      <a:r>
                        <a:rPr lang="ru-RU" dirty="0" smtClean="0"/>
                        <a:t> после него.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Два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однородных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обстоятельства, соединенные неповторяющимся союзом И, находятся после определяемого слова (сказуемого).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6632"/>
            <a:ext cx="140364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547664" y="1412776"/>
            <a:ext cx="3744416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547664" y="1700808"/>
            <a:ext cx="2520280" cy="0"/>
          </a:xfrm>
          <a:prstGeom prst="line">
            <a:avLst/>
          </a:prstGeom>
          <a:ln w="28575">
            <a:solidFill>
              <a:schemeClr val="bg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0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КОНТРОЛЬНОЕ УПРАЖНЕНИЕ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2800" dirty="0" smtClean="0"/>
              <a:t>ЗАДАНИЕ</a:t>
            </a:r>
          </a:p>
          <a:p>
            <a:pPr marL="82296" indent="0" algn="just">
              <a:buNone/>
            </a:pPr>
            <a:endParaRPr lang="ru-RU" sz="2000" dirty="0" smtClean="0"/>
          </a:p>
          <a:p>
            <a:pPr marL="82296" indent="0" algn="ctr">
              <a:buNone/>
            </a:pPr>
            <a:r>
              <a:rPr lang="ru-RU" sz="2800" dirty="0" smtClean="0"/>
              <a:t>Расставьте в данных предложениях знаки препинания.</a:t>
            </a:r>
          </a:p>
        </p:txBody>
      </p:sp>
    </p:spTree>
    <p:extLst>
      <p:ext uri="{BB962C8B-B14F-4D97-AF65-F5344CB8AC3E}">
        <p14:creationId xmlns:p14="http://schemas.microsoft.com/office/powerpoint/2010/main" val="13211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1. Кривя рот Григорий настиг его в четвёртый раз привстав на стременах.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2. Вновь на бочонке качнулся переламываясь статным торсом Калмыков.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3. Отец Фёдор улыбнулся и внимательно глядя на себя в зеркало начал подстригать свою благообразную бороду.</a:t>
            </a:r>
            <a:endParaRPr lang="ru-RU" sz="2800" dirty="0"/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4. Он завыл гремя цепью и причитая дурным голосом.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6016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  <a:solidFill>
            <a:schemeClr val="tx2">
              <a:lumMod val="10000"/>
            </a:schemeClr>
          </a:solidFill>
        </p:spPr>
        <p:txBody>
          <a:bodyPr>
            <a:normAutofit lnSpcReduction="10000"/>
          </a:bodyPr>
          <a:lstStyle/>
          <a:p>
            <a:pPr marL="82296" lvl="0" indent="0">
              <a:buClr>
                <a:srgbClr val="93A299"/>
              </a:buClr>
              <a:buNone/>
            </a:pPr>
            <a:r>
              <a:rPr lang="ru-RU" sz="2800" dirty="0" smtClean="0"/>
              <a:t>5. </a:t>
            </a:r>
            <a:r>
              <a:rPr lang="ru-RU" sz="2800" dirty="0">
                <a:solidFill>
                  <a:prstClr val="white"/>
                </a:solidFill>
              </a:rPr>
              <a:t>Нога его  на секунду потеряла стремя и чувствуя своё неустойчивое положение в седле он ловил стремя с внутренним страхом.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6. Софья приоткрыла стеклянную дверцу и узнав в лицо некоторых стрельцов начала их ругать изменниками.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7. Она сидела с заплаканными глазами на сундуке перебирая пальцами носовой платок и пристально смотрела на валявшиеся на полу клочки изорванной вольной.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1003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8. Путаясь в листьях  чахлой герани билась на окне полосатая оса.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9. Она закусила губы и ничего не говоря и молча глотая слёзы стала собирать в дорогу мужа.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10. И запахи поля вдыхая мне радостно будет шагать.</a:t>
            </a:r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r>
              <a:rPr lang="ru-RU" sz="2800" dirty="0" smtClean="0"/>
              <a:t>11. Рядом с ним стоял придерживая за штык винтовку сопровождавший его солдат.</a:t>
            </a:r>
          </a:p>
          <a:p>
            <a:pPr marL="82296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9495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192688"/>
          </a:xfrm>
          <a:solidFill>
            <a:schemeClr val="tx2">
              <a:lumMod val="10000"/>
            </a:schemeClr>
          </a:solidFill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800" dirty="0" smtClean="0"/>
              <a:t>12. Я понял что хорошо зная местность Пэри пошёл кратчайшим путём.</a:t>
            </a:r>
          </a:p>
          <a:p>
            <a:pPr marL="82296" indent="0">
              <a:buNone/>
            </a:pPr>
            <a:endParaRPr lang="ru-RU" sz="2800" dirty="0"/>
          </a:p>
          <a:p>
            <a:pPr marL="82296" lvl="0" indent="0">
              <a:buClr>
                <a:srgbClr val="93A299"/>
              </a:buClr>
              <a:buNone/>
            </a:pPr>
            <a:r>
              <a:rPr lang="ru-RU" sz="2800" dirty="0" smtClean="0"/>
              <a:t>13.</a:t>
            </a:r>
            <a:r>
              <a:rPr lang="ru-RU" sz="2600" dirty="0">
                <a:solidFill>
                  <a:prstClr val="white"/>
                </a:solidFill>
              </a:rPr>
              <a:t> Урядник пихая Григория в грудь вырвал у него винтовку</a:t>
            </a:r>
            <a:r>
              <a:rPr lang="ru-RU" sz="2600" dirty="0" smtClean="0">
                <a:solidFill>
                  <a:prstClr val="white"/>
                </a:solidFill>
              </a:rPr>
              <a:t>.</a:t>
            </a: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 </a:t>
            </a:r>
          </a:p>
          <a:p>
            <a:pPr marL="82296" indent="0">
              <a:buNone/>
            </a:pPr>
            <a:r>
              <a:rPr lang="ru-RU" sz="2800" dirty="0" smtClean="0"/>
              <a:t>14. Нагорная вода устремилась в низины омывая горькие корневища вишен топя приречные камыши.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r>
              <a:rPr lang="ru-RU" sz="2800" dirty="0" smtClean="0"/>
              <a:t>15. Побежали по деревенским улицам сверкающие ручейки сердито пенясь вокруг встречных каменьев и быстро вертя щепки и пух.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955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  <a:ln>
            <a:noFill/>
            <a:prstDash val="dash"/>
          </a:ln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7. Обстоятельство , выраженное деепричастным оборотом, находится после противительного союза, соединяющего однородные сказуемые.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=,  но (а) ,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,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Дедушка собирался пройти мимо,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НО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заглянув в ворота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2296" indent="0">
              <a:buNone/>
            </a:pPr>
            <a:endParaRPr lang="ru-RU" sz="2000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остановился в недоумении.</a:t>
            </a:r>
          </a:p>
          <a:p>
            <a:pPr marL="82296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8. Обстоятельство, выраженное деепричастным оборотом, находится после присоединительного союза, которым начинается предложение.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но (и) ,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, = ]</a:t>
            </a:r>
          </a:p>
          <a:p>
            <a:pPr marL="82296" indent="0">
              <a:buNone/>
            </a:pPr>
            <a:endParaRPr lang="ru-RU" sz="2000" i="1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вспомнив это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он спросил</a:t>
            </a:r>
            <a:r>
              <a:rPr lang="ru-RU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2296" indent="0"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1800" dirty="0"/>
          </a:p>
          <a:p>
            <a:pPr marL="425196" indent="-342900">
              <a:buAutoNum type="arabicPeriod" startAt="8"/>
            </a:pPr>
            <a:endParaRPr lang="ru-RU" sz="18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2339752" y="2636912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6660232" y="1815299"/>
            <a:ext cx="201622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660232" y="1808820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4485674" y="5652573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2534454" y="5661248"/>
            <a:ext cx="196553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2534454" y="5661248"/>
            <a:ext cx="0" cy="207349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1619672" y="2636912"/>
            <a:ext cx="72008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771800" y="2276872"/>
            <a:ext cx="216024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771800" y="2420888"/>
            <a:ext cx="216024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619672" y="3068960"/>
            <a:ext cx="151216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619672" y="3212976"/>
            <a:ext cx="151216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139952" y="6165304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139952" y="6309320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3851920" y="1268760"/>
            <a:ext cx="1080120" cy="54653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НО (А)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635896" y="4797152"/>
            <a:ext cx="1080120" cy="57606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НО (И)</a:t>
            </a:r>
            <a:endParaRPr lang="ru-RU" sz="1400" b="1" dirty="0">
              <a:solidFill>
                <a:schemeClr val="bg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5652120" y="1268760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652120" y="1268760"/>
            <a:ext cx="0" cy="14401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5508104" y="4797152"/>
            <a:ext cx="115212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508104" y="4797152"/>
            <a:ext cx="0" cy="14401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85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  <a:ln>
            <a:noFill/>
          </a:ln>
        </p:spPr>
        <p:txBody>
          <a:bodyPr/>
          <a:lstStyle/>
          <a:p>
            <a:pPr marL="82296" lvl="0" indent="0">
              <a:buClr>
                <a:srgbClr val="3891A7"/>
              </a:buClr>
              <a:buNone/>
            </a:pPr>
            <a:r>
              <a:rPr lang="ru-RU" sz="20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9. Обстоятельство, выраженное деепричастным оборотом, находится после </a:t>
            </a: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союза</a:t>
            </a:r>
            <a:r>
              <a:rPr lang="ru-RU" sz="20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, соединяющего части сложносочиненного предложения.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 ]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    [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| д. об. | , = ]</a:t>
            </a: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Но немец наотмашь стегнул его кнутом</a:t>
            </a:r>
            <a:r>
              <a:rPr lang="ru-RU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задыхаясь </a:t>
            </a:r>
            <a:endParaRPr lang="ru-RU" sz="2000" i="1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руганью</a:t>
            </a:r>
            <a:r>
              <a:rPr lang="ru-RU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Данила упал в грязь.</a:t>
            </a:r>
          </a:p>
          <a:p>
            <a:pPr marL="82296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10. Обстоятельство, выраженное деепричастным  оборотом, находится после союза, соединяющего части  сложноподчиненного предложения.</a:t>
            </a:r>
          </a:p>
          <a:p>
            <a:pPr marL="82296" lvl="0" indent="0" algn="ctr">
              <a:buClr>
                <a:srgbClr val="3891A7"/>
              </a:buClr>
              <a:buNone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 ] ,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(подч. союз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| , =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Листницкому всегда казалось</a:t>
            </a:r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18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ЧТО</a:t>
            </a:r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общаясь с другими</a:t>
            </a:r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2000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000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человек хранит под внешним обликом ещё какой-то иной.</a:t>
            </a:r>
            <a:endParaRPr lang="ru-RU" sz="2000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907704" y="2204864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211960" y="2204864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211960" y="2348880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771800" y="2708920"/>
            <a:ext cx="79208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707904" y="2708920"/>
            <a:ext cx="50405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07904" y="2852936"/>
            <a:ext cx="50405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979876" y="2348880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1907704" y="2334979"/>
            <a:ext cx="205222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812360" y="1772816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7812360" y="1772816"/>
            <a:ext cx="6480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211960" y="5394503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211960" y="5534617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619672" y="6185302"/>
            <a:ext cx="86409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691499" y="6185302"/>
            <a:ext cx="79208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706706" y="6381328"/>
            <a:ext cx="792088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3152637" y="573325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1619672" y="5733256"/>
            <a:ext cx="15481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6300192" y="4941168"/>
            <a:ext cx="201622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6300192" y="4941168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олилиния 16"/>
          <p:cNvSpPr/>
          <p:nvPr/>
        </p:nvSpPr>
        <p:spPr>
          <a:xfrm>
            <a:off x="5392271" y="4598894"/>
            <a:ext cx="228600" cy="67235"/>
          </a:xfrm>
          <a:custGeom>
            <a:avLst/>
            <a:gdLst>
              <a:gd name="connsiteX0" fmla="*/ 0 w 228600"/>
              <a:gd name="connsiteY0" fmla="*/ 0 h 67235"/>
              <a:gd name="connsiteX1" fmla="*/ 67235 w 228600"/>
              <a:gd name="connsiteY1" fmla="*/ 40341 h 67235"/>
              <a:gd name="connsiteX2" fmla="*/ 107576 w 228600"/>
              <a:gd name="connsiteY2" fmla="*/ 67235 h 67235"/>
              <a:gd name="connsiteX3" fmla="*/ 188258 w 228600"/>
              <a:gd name="connsiteY3" fmla="*/ 40341 h 67235"/>
              <a:gd name="connsiteX4" fmla="*/ 228600 w 228600"/>
              <a:gd name="connsiteY4" fmla="*/ 0 h 67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" h="67235">
                <a:moveTo>
                  <a:pt x="0" y="0"/>
                </a:moveTo>
                <a:cubicBezTo>
                  <a:pt x="22412" y="13447"/>
                  <a:pt x="45071" y="26489"/>
                  <a:pt x="67235" y="40341"/>
                </a:cubicBezTo>
                <a:cubicBezTo>
                  <a:pt x="80940" y="48906"/>
                  <a:pt x="91415" y="67235"/>
                  <a:pt x="107576" y="67235"/>
                </a:cubicBezTo>
                <a:cubicBezTo>
                  <a:pt x="135925" y="67235"/>
                  <a:pt x="161364" y="49306"/>
                  <a:pt x="188258" y="40341"/>
                </a:cubicBezTo>
                <a:lnTo>
                  <a:pt x="228600" y="0"/>
                </a:lnTo>
              </a:path>
            </a:pathLst>
          </a:cu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238" y="1338411"/>
            <a:ext cx="45085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H="1">
            <a:off x="5506571" y="1268760"/>
            <a:ext cx="119595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06571" y="1268760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104547" y="4149080"/>
            <a:ext cx="1203757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104547" y="4149080"/>
            <a:ext cx="0" cy="144016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8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. Предложения с двумя и более обстоятельствами, выраженными деепричастными оборотами.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 Однородные обстоятельства, выраженные деепричастными оборотами, соединены неповторяющимся союзом И.</a:t>
            </a:r>
          </a:p>
          <a:p>
            <a:pPr marL="82296" lvl="0" indent="0" algn="ctr">
              <a:buClr>
                <a:srgbClr val="93A299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  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, = ]</a:t>
            </a:r>
          </a:p>
          <a:p>
            <a:pPr marL="82296" indent="0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Пробиваясь сквозь толпу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громко разговаривая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прошло </a:t>
            </a:r>
          </a:p>
          <a:p>
            <a:pPr marL="82296" indent="0">
              <a:buNone/>
            </a:pPr>
            <a:endParaRPr lang="ru-RU" sz="2000" i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человек шесть матросов.</a:t>
            </a:r>
          </a:p>
          <a:p>
            <a:pPr marL="82296" indent="0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93A299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=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   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lvl="0" indent="0">
              <a:buClr>
                <a:srgbClr val="93A299"/>
              </a:buClr>
              <a:buNone/>
            </a:pP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Он завыл</a:t>
            </a:r>
            <a:r>
              <a:rPr lang="ru-RU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гремя цепью 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причитывая дурным голосом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668344" y="3284984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7668344" y="3429000"/>
            <a:ext cx="9361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051720" y="6021288"/>
            <a:ext cx="6480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51720" y="6165304"/>
            <a:ext cx="64807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8136396" y="2852936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2699792" y="2852936"/>
            <a:ext cx="543660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699792" y="2852936"/>
            <a:ext cx="0" cy="14401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300192" y="2852936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2483768" y="5517232"/>
            <a:ext cx="0" cy="144016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483768" y="5517232"/>
            <a:ext cx="4104456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491880" y="5517232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6588224" y="5517232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944" y="1988840"/>
            <a:ext cx="45085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267" y="4581128"/>
            <a:ext cx="450850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 flipH="1">
            <a:off x="3923928" y="1772816"/>
            <a:ext cx="28803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923928" y="1772816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685117" y="1772816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491880" y="4437112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427984" y="4437112"/>
            <a:ext cx="0" cy="28803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6289812" y="4437112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 smtClean="0"/>
              <a:t>2.Однородные обстоятельства, выраженные деепричастными оборотами, находятся рядом и соединены только интонацией.</a:t>
            </a:r>
          </a:p>
          <a:p>
            <a:pPr marL="82296" lvl="0" indent="0" algn="ctr">
              <a:buClr>
                <a:srgbClr val="93A299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|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д. об. | , =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lvl="0" indent="0">
              <a:buClr>
                <a:srgbClr val="93A299"/>
              </a:buClr>
              <a:buNone/>
            </a:pPr>
            <a:endParaRPr lang="ru-RU" sz="2000" i="1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93A299"/>
              </a:buClr>
              <a:buNone/>
            </a:pP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Не задерживая хода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бросив поводья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он врезался в толпу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i="1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000" dirty="0" smtClean="0"/>
          </a:p>
          <a:p>
            <a:pPr marL="82296" lvl="0" indent="0" algn="ctr">
              <a:buClr>
                <a:srgbClr val="93A299"/>
              </a:buClr>
              <a:buNone/>
            </a:pPr>
            <a:endParaRPr lang="ru-RU" sz="28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ctr">
              <a:buClr>
                <a:srgbClr val="93A299"/>
              </a:buClr>
              <a:buNone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 , | 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]</a:t>
            </a:r>
          </a:p>
          <a:p>
            <a:pPr marL="82296" lvl="0" indent="0">
              <a:buClr>
                <a:srgbClr val="93A299"/>
              </a:buClr>
              <a:buNone/>
            </a:pPr>
            <a:endParaRPr lang="ru-RU" sz="20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93A299"/>
              </a:buClr>
              <a:buNone/>
            </a:pPr>
            <a:endParaRPr lang="ru-RU" sz="2000" i="1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>
              <a:buClr>
                <a:srgbClr val="93A299"/>
              </a:buClr>
              <a:buNone/>
            </a:pPr>
            <a:r>
              <a:rPr lang="ru-RU" sz="20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Волны шуршали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вбегая на песок</a:t>
            </a:r>
            <a:r>
              <a:rPr lang="ru-RU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000" i="1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сливаясь с ним.</a:t>
            </a:r>
            <a:endParaRPr lang="ru-RU" sz="2000" i="1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0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588224" y="2564904"/>
            <a:ext cx="108012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588224" y="2708920"/>
            <a:ext cx="108012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483768" y="5301208"/>
            <a:ext cx="108012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483768" y="5445224"/>
            <a:ext cx="1080120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7128284" y="2132856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699792" y="2132856"/>
            <a:ext cx="4428492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716016" y="2132856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699792" y="2132856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355976" y="4766810"/>
            <a:ext cx="0" cy="24636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300192" y="4766810"/>
            <a:ext cx="0" cy="246366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023828" y="4771583"/>
            <a:ext cx="0" cy="16958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023828" y="4766810"/>
            <a:ext cx="3276364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H="1">
            <a:off x="3995936" y="126876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652120" y="1268760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94194" y="1268760"/>
            <a:ext cx="1742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563888" y="3501008"/>
            <a:ext cx="252028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084168" y="3501008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499992" y="3501008"/>
            <a:ext cx="0" cy="216024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29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336704"/>
          </a:xfrm>
          <a:solidFill>
            <a:schemeClr val="tx2">
              <a:lumMod val="10000"/>
            </a:schemeClr>
          </a:solidFill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000" dirty="0" smtClean="0"/>
              <a:t>3.Однородные обстоятельства, выраженные деепричастными оборотами, находятся в разных местах, не рядом.</a:t>
            </a:r>
          </a:p>
          <a:p>
            <a:pPr marL="82296" indent="0">
              <a:buNone/>
            </a:pPr>
            <a:endParaRPr lang="ru-RU" sz="2000" dirty="0"/>
          </a:p>
          <a:p>
            <a:pPr marL="82296" indent="0">
              <a:buNone/>
            </a:pPr>
            <a:endParaRPr lang="ru-RU" sz="2000" dirty="0" smtClean="0"/>
          </a:p>
          <a:p>
            <a:pPr marL="82296" indent="0">
              <a:buNone/>
            </a:pPr>
            <a:endParaRPr lang="ru-RU" sz="2000" dirty="0" smtClean="0"/>
          </a:p>
          <a:p>
            <a:pPr marL="82296" indent="0">
              <a:buNone/>
            </a:pPr>
            <a:endParaRPr lang="ru-RU" sz="2000" dirty="0"/>
          </a:p>
          <a:p>
            <a:pPr marL="82296" indent="0">
              <a:buNone/>
            </a:pPr>
            <a:endParaRPr lang="ru-RU" sz="2000" i="1" dirty="0" smtClean="0">
              <a:solidFill>
                <a:srgbClr val="33CC33"/>
              </a:solidFill>
            </a:endParaRPr>
          </a:p>
          <a:p>
            <a:pPr marL="82296" indent="0">
              <a:buNone/>
            </a:pPr>
            <a:endParaRPr lang="ru-RU" sz="2000" i="1" dirty="0" smtClean="0">
              <a:solidFill>
                <a:srgbClr val="33CC33"/>
              </a:solidFill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33CC33"/>
                </a:solidFill>
              </a:rPr>
              <a:t>Наклонив голову</a:t>
            </a:r>
            <a:r>
              <a:rPr lang="ru-RU" sz="2800" i="1" dirty="0" smtClean="0">
                <a:solidFill>
                  <a:srgbClr val="FF0000"/>
                </a:solidFill>
              </a:rPr>
              <a:t>,</a:t>
            </a:r>
            <a:r>
              <a:rPr lang="ru-RU" sz="2000" i="1" dirty="0" smtClean="0">
                <a:solidFill>
                  <a:srgbClr val="FFC000"/>
                </a:solidFill>
              </a:rPr>
              <a:t> бросилась барышня в атаку</a:t>
            </a:r>
            <a:r>
              <a:rPr lang="ru-RU" sz="2800" i="1" dirty="0" smtClean="0">
                <a:solidFill>
                  <a:srgbClr val="FF0000"/>
                </a:solidFill>
              </a:rPr>
              <a:t>, </a:t>
            </a:r>
            <a:r>
              <a:rPr lang="ru-RU" sz="2000" i="1" dirty="0" smtClean="0">
                <a:solidFill>
                  <a:srgbClr val="33CC33"/>
                </a:solidFill>
              </a:rPr>
              <a:t>прорываясь </a:t>
            </a:r>
          </a:p>
          <a:p>
            <a:pPr marL="82296" indent="0">
              <a:buNone/>
            </a:pPr>
            <a:endParaRPr lang="ru-RU" sz="2000" i="1" dirty="0">
              <a:solidFill>
                <a:srgbClr val="33CC33"/>
              </a:solidFill>
            </a:endParaRPr>
          </a:p>
          <a:p>
            <a:pPr marL="82296" indent="0">
              <a:buNone/>
            </a:pPr>
            <a:r>
              <a:rPr lang="ru-RU" sz="2000" i="1" dirty="0" smtClean="0">
                <a:solidFill>
                  <a:srgbClr val="33CC33"/>
                </a:solidFill>
              </a:rPr>
              <a:t>к воротам</a:t>
            </a:r>
            <a:r>
              <a:rPr lang="ru-RU" sz="2000" i="1" dirty="0" smtClean="0">
                <a:solidFill>
                  <a:srgbClr val="FFC000"/>
                </a:solidFill>
              </a:rPr>
              <a:t>.</a:t>
            </a:r>
            <a:endParaRPr lang="ru-RU" sz="2000" i="1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6430" y="1196752"/>
            <a:ext cx="4267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lvl="0" algn="ctr">
              <a:spcBef>
                <a:spcPts val="600"/>
              </a:spcBef>
              <a:buClr>
                <a:srgbClr val="93A299"/>
              </a:buClr>
              <a:buSzPct val="80000"/>
            </a:pP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 | 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]</a:t>
            </a: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7971" y="2014409"/>
            <a:ext cx="5184432" cy="10310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lvl="0" algn="ctr">
              <a:spcBef>
                <a:spcPts val="600"/>
              </a:spcBef>
              <a:buClr>
                <a:srgbClr val="93A299"/>
              </a:buClr>
              <a:buSzPct val="80000"/>
            </a:pPr>
            <a:endParaRPr lang="ru-RU" sz="2800" dirty="0" smtClean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  <a:p>
            <a:pPr marL="82296" lvl="0" algn="ctr">
              <a:spcBef>
                <a:spcPts val="600"/>
              </a:spcBef>
              <a:buClr>
                <a:srgbClr val="93A299"/>
              </a:buClr>
              <a:buSzPct val="80000"/>
            </a:pP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[…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|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= , </a:t>
            </a:r>
            <a:r>
              <a:rPr lang="ru-RU" sz="2800" dirty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| д. об. | , </a:t>
            </a:r>
            <a:r>
              <a:rPr lang="ru-RU" sz="2800" dirty="0" smtClean="0">
                <a:solidFill>
                  <a:srgbClr val="33CC33"/>
                </a:solidFill>
                <a:latin typeface="Arial" pitchFamily="34" charset="0"/>
                <a:cs typeface="Arial" pitchFamily="34" charset="0"/>
              </a:rPr>
              <a:t>…]</a:t>
            </a:r>
            <a:endParaRPr lang="ru-RU" sz="2800" dirty="0">
              <a:solidFill>
                <a:srgbClr val="33CC33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779912" y="4077072"/>
            <a:ext cx="1170275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779912" y="4221088"/>
            <a:ext cx="1170275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365049" y="3501008"/>
            <a:ext cx="0" cy="21602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039561" y="3501008"/>
            <a:ext cx="2313329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52890" y="3491027"/>
            <a:ext cx="3663335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8003758" y="3508356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051720" y="3491027"/>
            <a:ext cx="0" cy="216024"/>
          </a:xfrm>
          <a:prstGeom prst="straightConnector1">
            <a:avLst/>
          </a:prstGeom>
          <a:ln>
            <a:solidFill>
              <a:schemeClr val="tx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олилиния 21"/>
          <p:cNvSpPr/>
          <p:nvPr/>
        </p:nvSpPr>
        <p:spPr>
          <a:xfrm>
            <a:off x="4572000" y="1237129"/>
            <a:ext cx="739588" cy="591671"/>
          </a:xfrm>
          <a:custGeom>
            <a:avLst/>
            <a:gdLst>
              <a:gd name="connsiteX0" fmla="*/ 40341 w 739588"/>
              <a:gd name="connsiteY0" fmla="*/ 147918 h 591671"/>
              <a:gd name="connsiteX1" fmla="*/ 80682 w 739588"/>
              <a:gd name="connsiteY1" fmla="*/ 80683 h 591671"/>
              <a:gd name="connsiteX2" fmla="*/ 147918 w 739588"/>
              <a:gd name="connsiteY2" fmla="*/ 67236 h 591671"/>
              <a:gd name="connsiteX3" fmla="*/ 255494 w 739588"/>
              <a:gd name="connsiteY3" fmla="*/ 26895 h 591671"/>
              <a:gd name="connsiteX4" fmla="*/ 336176 w 739588"/>
              <a:gd name="connsiteY4" fmla="*/ 13447 h 591671"/>
              <a:gd name="connsiteX5" fmla="*/ 389965 w 739588"/>
              <a:gd name="connsiteY5" fmla="*/ 0 h 591671"/>
              <a:gd name="connsiteX6" fmla="*/ 618565 w 739588"/>
              <a:gd name="connsiteY6" fmla="*/ 26895 h 591671"/>
              <a:gd name="connsiteX7" fmla="*/ 658906 w 739588"/>
              <a:gd name="connsiteY7" fmla="*/ 40342 h 591671"/>
              <a:gd name="connsiteX8" fmla="*/ 672353 w 739588"/>
              <a:gd name="connsiteY8" fmla="*/ 80683 h 591671"/>
              <a:gd name="connsiteX9" fmla="*/ 699247 w 739588"/>
              <a:gd name="connsiteY9" fmla="*/ 121024 h 591671"/>
              <a:gd name="connsiteX10" fmla="*/ 726141 w 739588"/>
              <a:gd name="connsiteY10" fmla="*/ 242047 h 591671"/>
              <a:gd name="connsiteX11" fmla="*/ 739588 w 739588"/>
              <a:gd name="connsiteY11" fmla="*/ 336177 h 591671"/>
              <a:gd name="connsiteX12" fmla="*/ 712694 w 739588"/>
              <a:gd name="connsiteY12" fmla="*/ 510989 h 591671"/>
              <a:gd name="connsiteX13" fmla="*/ 672353 w 739588"/>
              <a:gd name="connsiteY13" fmla="*/ 537883 h 591671"/>
              <a:gd name="connsiteX14" fmla="*/ 524435 w 739588"/>
              <a:gd name="connsiteY14" fmla="*/ 591671 h 591671"/>
              <a:gd name="connsiteX15" fmla="*/ 161365 w 739588"/>
              <a:gd name="connsiteY15" fmla="*/ 578224 h 591671"/>
              <a:gd name="connsiteX16" fmla="*/ 67235 w 739588"/>
              <a:gd name="connsiteY16" fmla="*/ 551330 h 591671"/>
              <a:gd name="connsiteX17" fmla="*/ 40341 w 739588"/>
              <a:gd name="connsiteY17" fmla="*/ 497542 h 591671"/>
              <a:gd name="connsiteX18" fmla="*/ 0 w 739588"/>
              <a:gd name="connsiteY18" fmla="*/ 430306 h 591671"/>
              <a:gd name="connsiteX19" fmla="*/ 13447 w 739588"/>
              <a:gd name="connsiteY19" fmla="*/ 268942 h 591671"/>
              <a:gd name="connsiteX20" fmla="*/ 53788 w 739588"/>
              <a:gd name="connsiteY20" fmla="*/ 161365 h 591671"/>
              <a:gd name="connsiteX21" fmla="*/ 107576 w 739588"/>
              <a:gd name="connsiteY21" fmla="*/ 53789 h 59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39588" h="591671">
                <a:moveTo>
                  <a:pt x="40341" y="147918"/>
                </a:moveTo>
                <a:cubicBezTo>
                  <a:pt x="53788" y="125506"/>
                  <a:pt x="59773" y="96365"/>
                  <a:pt x="80682" y="80683"/>
                </a:cubicBezTo>
                <a:cubicBezTo>
                  <a:pt x="98967" y="66970"/>
                  <a:pt x="125745" y="72779"/>
                  <a:pt x="147918" y="67236"/>
                </a:cubicBezTo>
                <a:cubicBezTo>
                  <a:pt x="243619" y="43311"/>
                  <a:pt x="119820" y="63898"/>
                  <a:pt x="255494" y="26895"/>
                </a:cubicBezTo>
                <a:cubicBezTo>
                  <a:pt x="281798" y="19721"/>
                  <a:pt x="309440" y="18794"/>
                  <a:pt x="336176" y="13447"/>
                </a:cubicBezTo>
                <a:cubicBezTo>
                  <a:pt x="354299" y="9822"/>
                  <a:pt x="372035" y="4482"/>
                  <a:pt x="389965" y="0"/>
                </a:cubicBezTo>
                <a:cubicBezTo>
                  <a:pt x="466165" y="8965"/>
                  <a:pt x="542688" y="15513"/>
                  <a:pt x="618565" y="26895"/>
                </a:cubicBezTo>
                <a:cubicBezTo>
                  <a:pt x="632583" y="28998"/>
                  <a:pt x="648883" y="30319"/>
                  <a:pt x="658906" y="40342"/>
                </a:cubicBezTo>
                <a:cubicBezTo>
                  <a:pt x="668929" y="50365"/>
                  <a:pt x="666014" y="68005"/>
                  <a:pt x="672353" y="80683"/>
                </a:cubicBezTo>
                <a:cubicBezTo>
                  <a:pt x="679581" y="95138"/>
                  <a:pt x="690282" y="107577"/>
                  <a:pt x="699247" y="121024"/>
                </a:cubicBezTo>
                <a:cubicBezTo>
                  <a:pt x="711335" y="169376"/>
                  <a:pt x="717605" y="190833"/>
                  <a:pt x="726141" y="242047"/>
                </a:cubicBezTo>
                <a:cubicBezTo>
                  <a:pt x="731352" y="273311"/>
                  <a:pt x="735106" y="304800"/>
                  <a:pt x="739588" y="336177"/>
                </a:cubicBezTo>
                <a:cubicBezTo>
                  <a:pt x="730623" y="394448"/>
                  <a:pt x="731338" y="455058"/>
                  <a:pt x="712694" y="510989"/>
                </a:cubicBezTo>
                <a:cubicBezTo>
                  <a:pt x="707583" y="526321"/>
                  <a:pt x="686481" y="530034"/>
                  <a:pt x="672353" y="537883"/>
                </a:cubicBezTo>
                <a:cubicBezTo>
                  <a:pt x="587029" y="585285"/>
                  <a:pt x="609145" y="574729"/>
                  <a:pt x="524435" y="591671"/>
                </a:cubicBezTo>
                <a:cubicBezTo>
                  <a:pt x="403412" y="587189"/>
                  <a:pt x="282003" y="588868"/>
                  <a:pt x="161365" y="578224"/>
                </a:cubicBezTo>
                <a:cubicBezTo>
                  <a:pt x="128859" y="575356"/>
                  <a:pt x="94387" y="569431"/>
                  <a:pt x="67235" y="551330"/>
                </a:cubicBezTo>
                <a:cubicBezTo>
                  <a:pt x="50556" y="540211"/>
                  <a:pt x="50076" y="515065"/>
                  <a:pt x="40341" y="497542"/>
                </a:cubicBezTo>
                <a:cubicBezTo>
                  <a:pt x="27648" y="474694"/>
                  <a:pt x="13447" y="452718"/>
                  <a:pt x="0" y="430306"/>
                </a:cubicBezTo>
                <a:cubicBezTo>
                  <a:pt x="4482" y="376518"/>
                  <a:pt x="2862" y="321868"/>
                  <a:pt x="13447" y="268942"/>
                </a:cubicBezTo>
                <a:cubicBezTo>
                  <a:pt x="20958" y="231388"/>
                  <a:pt x="38702" y="196566"/>
                  <a:pt x="53788" y="161365"/>
                </a:cubicBezTo>
                <a:lnTo>
                  <a:pt x="107576" y="53789"/>
                </a:lnTo>
              </a:path>
            </a:pathLst>
          </a:custGeom>
          <a:noFill/>
          <a:ln>
            <a:solidFill>
              <a:srgbClr val="FF006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олилиния 24"/>
          <p:cNvSpPr/>
          <p:nvPr/>
        </p:nvSpPr>
        <p:spPr>
          <a:xfrm>
            <a:off x="4611261" y="2542927"/>
            <a:ext cx="700327" cy="578224"/>
          </a:xfrm>
          <a:custGeom>
            <a:avLst/>
            <a:gdLst>
              <a:gd name="connsiteX0" fmla="*/ 0 w 700327"/>
              <a:gd name="connsiteY0" fmla="*/ 228600 h 578224"/>
              <a:gd name="connsiteX1" fmla="*/ 80683 w 700327"/>
              <a:gd name="connsiteY1" fmla="*/ 134471 h 578224"/>
              <a:gd name="connsiteX2" fmla="*/ 161365 w 700327"/>
              <a:gd name="connsiteY2" fmla="*/ 53788 h 578224"/>
              <a:gd name="connsiteX3" fmla="*/ 268941 w 700327"/>
              <a:gd name="connsiteY3" fmla="*/ 26894 h 578224"/>
              <a:gd name="connsiteX4" fmla="*/ 376518 w 700327"/>
              <a:gd name="connsiteY4" fmla="*/ 0 h 578224"/>
              <a:gd name="connsiteX5" fmla="*/ 497541 w 700327"/>
              <a:gd name="connsiteY5" fmla="*/ 13447 h 578224"/>
              <a:gd name="connsiteX6" fmla="*/ 537883 w 700327"/>
              <a:gd name="connsiteY6" fmla="*/ 26894 h 578224"/>
              <a:gd name="connsiteX7" fmla="*/ 591671 w 700327"/>
              <a:gd name="connsiteY7" fmla="*/ 94129 h 578224"/>
              <a:gd name="connsiteX8" fmla="*/ 618565 w 700327"/>
              <a:gd name="connsiteY8" fmla="*/ 161365 h 578224"/>
              <a:gd name="connsiteX9" fmla="*/ 645459 w 700327"/>
              <a:gd name="connsiteY9" fmla="*/ 201706 h 578224"/>
              <a:gd name="connsiteX10" fmla="*/ 685800 w 700327"/>
              <a:gd name="connsiteY10" fmla="*/ 282388 h 578224"/>
              <a:gd name="connsiteX11" fmla="*/ 672353 w 700327"/>
              <a:gd name="connsiteY11" fmla="*/ 457200 h 578224"/>
              <a:gd name="connsiteX12" fmla="*/ 618565 w 700327"/>
              <a:gd name="connsiteY12" fmla="*/ 510988 h 578224"/>
              <a:gd name="connsiteX13" fmla="*/ 591671 w 700327"/>
              <a:gd name="connsiteY13" fmla="*/ 551329 h 578224"/>
              <a:gd name="connsiteX14" fmla="*/ 551330 w 700327"/>
              <a:gd name="connsiteY14" fmla="*/ 564777 h 578224"/>
              <a:gd name="connsiteX15" fmla="*/ 457200 w 700327"/>
              <a:gd name="connsiteY15" fmla="*/ 578224 h 578224"/>
              <a:gd name="connsiteX16" fmla="*/ 322730 w 700327"/>
              <a:gd name="connsiteY16" fmla="*/ 564777 h 578224"/>
              <a:gd name="connsiteX17" fmla="*/ 282388 w 700327"/>
              <a:gd name="connsiteY17" fmla="*/ 551329 h 578224"/>
              <a:gd name="connsiteX18" fmla="*/ 188259 w 700327"/>
              <a:gd name="connsiteY18" fmla="*/ 510988 h 578224"/>
              <a:gd name="connsiteX19" fmla="*/ 53788 w 700327"/>
              <a:gd name="connsiteY19" fmla="*/ 430306 h 578224"/>
              <a:gd name="connsiteX20" fmla="*/ 40341 w 700327"/>
              <a:gd name="connsiteY20" fmla="*/ 134471 h 57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0327" h="578224">
                <a:moveTo>
                  <a:pt x="0" y="228600"/>
                </a:moveTo>
                <a:cubicBezTo>
                  <a:pt x="98863" y="63828"/>
                  <a:pt x="-12452" y="227606"/>
                  <a:pt x="80683" y="134471"/>
                </a:cubicBezTo>
                <a:cubicBezTo>
                  <a:pt x="145845" y="69309"/>
                  <a:pt x="58819" y="112386"/>
                  <a:pt x="161365" y="53788"/>
                </a:cubicBezTo>
                <a:cubicBezTo>
                  <a:pt x="184584" y="40520"/>
                  <a:pt x="250378" y="31178"/>
                  <a:pt x="268941" y="26894"/>
                </a:cubicBezTo>
                <a:cubicBezTo>
                  <a:pt x="304957" y="18583"/>
                  <a:pt x="340659" y="8965"/>
                  <a:pt x="376518" y="0"/>
                </a:cubicBezTo>
                <a:cubicBezTo>
                  <a:pt x="416859" y="4482"/>
                  <a:pt x="457504" y="6774"/>
                  <a:pt x="497541" y="13447"/>
                </a:cubicBezTo>
                <a:cubicBezTo>
                  <a:pt x="511523" y="15777"/>
                  <a:pt x="527121" y="17669"/>
                  <a:pt x="537883" y="26894"/>
                </a:cubicBezTo>
                <a:cubicBezTo>
                  <a:pt x="559674" y="45572"/>
                  <a:pt x="573742" y="71717"/>
                  <a:pt x="591671" y="94129"/>
                </a:cubicBezTo>
                <a:cubicBezTo>
                  <a:pt x="600636" y="116541"/>
                  <a:pt x="607770" y="139775"/>
                  <a:pt x="618565" y="161365"/>
                </a:cubicBezTo>
                <a:cubicBezTo>
                  <a:pt x="625792" y="175820"/>
                  <a:pt x="638231" y="187251"/>
                  <a:pt x="645459" y="201706"/>
                </a:cubicBezTo>
                <a:cubicBezTo>
                  <a:pt x="701132" y="313052"/>
                  <a:pt x="608726" y="166776"/>
                  <a:pt x="685800" y="282388"/>
                </a:cubicBezTo>
                <a:cubicBezTo>
                  <a:pt x="700765" y="357214"/>
                  <a:pt x="714058" y="373790"/>
                  <a:pt x="672353" y="457200"/>
                </a:cubicBezTo>
                <a:cubicBezTo>
                  <a:pt x="661013" y="479879"/>
                  <a:pt x="635066" y="491736"/>
                  <a:pt x="618565" y="510988"/>
                </a:cubicBezTo>
                <a:cubicBezTo>
                  <a:pt x="608047" y="523259"/>
                  <a:pt x="604291" y="541233"/>
                  <a:pt x="591671" y="551329"/>
                </a:cubicBezTo>
                <a:cubicBezTo>
                  <a:pt x="580603" y="560184"/>
                  <a:pt x="565229" y="561997"/>
                  <a:pt x="551330" y="564777"/>
                </a:cubicBezTo>
                <a:cubicBezTo>
                  <a:pt x="520250" y="570993"/>
                  <a:pt x="488577" y="573742"/>
                  <a:pt x="457200" y="578224"/>
                </a:cubicBezTo>
                <a:cubicBezTo>
                  <a:pt x="412377" y="573742"/>
                  <a:pt x="367253" y="571627"/>
                  <a:pt x="322730" y="564777"/>
                </a:cubicBezTo>
                <a:cubicBezTo>
                  <a:pt x="308720" y="562622"/>
                  <a:pt x="295549" y="556593"/>
                  <a:pt x="282388" y="551329"/>
                </a:cubicBezTo>
                <a:cubicBezTo>
                  <a:pt x="250693" y="538651"/>
                  <a:pt x="217898" y="527924"/>
                  <a:pt x="188259" y="510988"/>
                </a:cubicBezTo>
                <a:cubicBezTo>
                  <a:pt x="19200" y="414383"/>
                  <a:pt x="154015" y="463714"/>
                  <a:pt x="53788" y="430306"/>
                </a:cubicBezTo>
                <a:cubicBezTo>
                  <a:pt x="13410" y="309171"/>
                  <a:pt x="40341" y="404139"/>
                  <a:pt x="40341" y="134471"/>
                </a:cubicBezTo>
              </a:path>
            </a:pathLst>
          </a:custGeom>
          <a:noFill/>
          <a:ln>
            <a:solidFill>
              <a:srgbClr val="FF006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1794" y="1052736"/>
            <a:ext cx="107036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3779912" y="1052736"/>
            <a:ext cx="11702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22" idx="5"/>
          </p:cNvCxnSpPr>
          <p:nvPr/>
        </p:nvCxnSpPr>
        <p:spPr>
          <a:xfrm>
            <a:off x="4941794" y="1052736"/>
            <a:ext cx="20171" cy="184393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012160" y="1052736"/>
            <a:ext cx="0" cy="184393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779912" y="1052736"/>
            <a:ext cx="0" cy="184393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779912" y="2348880"/>
            <a:ext cx="223224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950187" y="2348880"/>
            <a:ext cx="11778" cy="2880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779912" y="2348880"/>
            <a:ext cx="0" cy="28803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6012160" y="2348880"/>
            <a:ext cx="0" cy="288032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86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тека">
      <a:dk1>
        <a:sysClr val="windowText" lastClr="000000"/>
      </a:dk1>
      <a:lt1>
        <a:sysClr val="window" lastClr="FFFE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1053</TotalTime>
  <Words>3220</Words>
  <Application>Microsoft Office PowerPoint</Application>
  <PresentationFormat>Экран (4:3)</PresentationFormat>
  <Paragraphs>469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Солнцестояние</vt:lpstr>
      <vt:lpstr>Изучение вариантов пунктограммы «Запятая при обособленных обстоятельствах, выраженных деепричастными оборотами»</vt:lpstr>
      <vt:lpstr>СПРАВОЧНИК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ТРЕНИРОВОЧНЫЕ УПРАЖНЕНИЯ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ТРЕНИРОВОЧНЫЕ УПРАЖНЕНИЯ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1. Союз соединяет однородные сказуемые. 2. Союз соединяет части сложного предложения. 3. Союз соединяет однородные обстоятельства, выраженные деепричастными оборотами.</vt:lpstr>
      <vt:lpstr>ТРЕНИРОВОЧНЫЕ УПРАЖНЕНИЯ</vt:lpstr>
      <vt:lpstr>1)   [ = , | д. об. | , и = ] </vt:lpstr>
      <vt:lpstr>Презентация PowerPoint</vt:lpstr>
      <vt:lpstr>2)  [ = и , | д. об. | , = ] </vt:lpstr>
      <vt:lpstr>Презентация PowerPoint</vt:lpstr>
      <vt:lpstr>3) [ = , | д. об. | , и , | д. об. | ,=  ] </vt:lpstr>
      <vt:lpstr>Презентация PowerPoint</vt:lpstr>
      <vt:lpstr>4)  [  ] , и  [ , | д. об. | , = ] </vt:lpstr>
      <vt:lpstr>Презентация PowerPoint</vt:lpstr>
      <vt:lpstr>5) [= , | д. об. |  ] , и  [ , | д. об. | , = ]  </vt:lpstr>
      <vt:lpstr>Презентация PowerPoint</vt:lpstr>
      <vt:lpstr>КОНТРОЛЬНОЕ УПРАЖНЕНИЕ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87</cp:revision>
  <dcterms:modified xsi:type="dcterms:W3CDTF">2012-11-25T16:10:53Z</dcterms:modified>
</cp:coreProperties>
</file>