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4660"/>
  </p:normalViewPr>
  <p:slideViewPr>
    <p:cSldViewPr>
      <p:cViewPr varScale="1">
        <p:scale>
          <a:sx n="86" d="100"/>
          <a:sy n="86" d="100"/>
        </p:scale>
        <p:origin x="-10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кг/кв.м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2003-2004</c:v>
                </c:pt>
                <c:pt idx="1">
                  <c:v>2004-2005</c:v>
                </c:pt>
                <c:pt idx="2">
                  <c:v>2005-2006</c:v>
                </c:pt>
                <c:pt idx="3">
                  <c:v>2006-2007</c:v>
                </c:pt>
                <c:pt idx="4">
                  <c:v>2007-2008</c:v>
                </c:pt>
                <c:pt idx="5">
                  <c:v>2008-2009</c:v>
                </c:pt>
                <c:pt idx="6">
                  <c:v>2009-2010</c:v>
                </c:pt>
                <c:pt idx="7">
                  <c:v>2010-2011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14</c:v>
                </c:pt>
                <c:pt idx="1">
                  <c:v>14</c:v>
                </c:pt>
                <c:pt idx="2">
                  <c:v>16.5</c:v>
                </c:pt>
                <c:pt idx="3">
                  <c:v>18</c:v>
                </c:pt>
                <c:pt idx="4">
                  <c:v>18</c:v>
                </c:pt>
                <c:pt idx="5">
                  <c:v>18</c:v>
                </c:pt>
                <c:pt idx="6">
                  <c:v>20</c:v>
                </c:pt>
                <c:pt idx="7">
                  <c:v>20</c:v>
                </c:pt>
              </c:numCache>
            </c:numRef>
          </c:val>
        </c:ser>
        <c:dLbls/>
        <c:axId val="33142272"/>
        <c:axId val="33143808"/>
      </c:barChart>
      <c:catAx>
        <c:axId val="33142272"/>
        <c:scaling>
          <c:orientation val="minMax"/>
        </c:scaling>
        <c:axPos val="b"/>
        <c:numFmt formatCode="General" sourceLinked="1"/>
        <c:tickLblPos val="nextTo"/>
        <c:crossAx val="33143808"/>
        <c:crosses val="autoZero"/>
        <c:auto val="1"/>
        <c:lblAlgn val="ctr"/>
        <c:lblOffset val="100"/>
      </c:catAx>
      <c:valAx>
        <c:axId val="33143808"/>
        <c:scaling>
          <c:orientation val="minMax"/>
        </c:scaling>
        <c:axPos val="l"/>
        <c:majorGridlines/>
        <c:numFmt formatCode="General" sourceLinked="1"/>
        <c:tickLblPos val="nextTo"/>
        <c:crossAx val="33142272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BCDC5-CC0C-4DA1-BFBE-7671EDD7820C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CF9C5-59F0-432A-82AC-C83524DFC1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0918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15.02.2013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570843" cy="4896544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1800" dirty="0" smtClean="0">
                <a:effectLst/>
                <a:latin typeface="Times New Roman" pitchFamily="18" charset="0"/>
                <a:cs typeface="Times New Roman" pitchFamily="18" charset="0"/>
              </a:rPr>
              <a:t>Муниципальное</a:t>
            </a:r>
            <a:r>
              <a:rPr lang="en-US" sz="1800" dirty="0" smtClean="0"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effectLst/>
                <a:latin typeface="Times New Roman" pitchFamily="18" charset="0"/>
                <a:cs typeface="Times New Roman" pitchFamily="18" charset="0"/>
              </a:rPr>
              <a:t> казенное</a:t>
            </a:r>
            <a:r>
              <a:rPr lang="en-US" sz="1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effectLst/>
                <a:latin typeface="Times New Roman" pitchFamily="18" charset="0"/>
                <a:cs typeface="Times New Roman" pitchFamily="18" charset="0"/>
              </a:rPr>
              <a:t>общеобразовательное учреждение</a:t>
            </a:r>
            <a:br>
              <a:rPr lang="ru-RU" sz="180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effectLst/>
                <a:latin typeface="Times New Roman" pitchFamily="18" charset="0"/>
                <a:cs typeface="Times New Roman" pitchFamily="18" charset="0"/>
              </a:rPr>
              <a:t>Бобровская средняя общеобразовательная школа № 2</a:t>
            </a:r>
            <a:br>
              <a:rPr lang="ru-RU" sz="180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effectLst/>
                <a:latin typeface="Times New Roman" pitchFamily="18" charset="0"/>
                <a:cs typeface="Times New Roman" pitchFamily="18" charset="0"/>
              </a:rPr>
              <a:t>Зимний </a:t>
            </a:r>
            <a:r>
              <a:rPr lang="ru-RU" sz="6000" dirty="0">
                <a:effectLst/>
                <a:latin typeface="Times New Roman" pitchFamily="18" charset="0"/>
                <a:cs typeface="Times New Roman" pitchFamily="18" charset="0"/>
              </a:rPr>
              <a:t>цикл выращивания огурцов в закрытом грунте</a:t>
            </a:r>
            <a:r>
              <a:rPr lang="ru-RU" sz="6000" dirty="0" smtClean="0"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5013176"/>
            <a:ext cx="6552728" cy="1656184"/>
          </a:xfrm>
        </p:spPr>
        <p:txBody>
          <a:bodyPr>
            <a:normAutofit/>
          </a:bodyPr>
          <a:lstStyle/>
          <a:p>
            <a:pPr algn="r"/>
            <a:endParaRPr lang="ru-RU" sz="1600" dirty="0" smtClean="0">
              <a:solidFill>
                <a:schemeClr val="tx1"/>
              </a:solidFill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</a:rPr>
              <a:t>Выполнила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учитель</a:t>
            </a:r>
            <a:endParaRPr lang="ru-RU" sz="1600" dirty="0">
              <a:solidFill>
                <a:schemeClr val="tx1"/>
              </a:solidFill>
            </a:endParaRPr>
          </a:p>
          <a:p>
            <a:pPr algn="r"/>
            <a:r>
              <a:rPr lang="ru-RU" sz="1600" dirty="0">
                <a:solidFill>
                  <a:schemeClr val="tx1"/>
                </a:solidFill>
              </a:rPr>
              <a:t>Корикова М</a:t>
            </a:r>
            <a:r>
              <a:rPr lang="ru-RU" sz="1600" dirty="0" smtClean="0">
                <a:solidFill>
                  <a:schemeClr val="tx1"/>
                </a:solidFill>
              </a:rPr>
              <a:t>. Ал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</a:p>
          <a:p>
            <a:r>
              <a:rPr lang="ru-RU" sz="1600" dirty="0"/>
              <a:t> 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228111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6571" y="188913"/>
            <a:ext cx="4141258" cy="6211887"/>
          </a:xfrm>
        </p:spPr>
      </p:pic>
    </p:spTree>
    <p:extLst>
      <p:ext uri="{BB962C8B-B14F-4D97-AF65-F5344CB8AC3E}">
        <p14:creationId xmlns:p14="http://schemas.microsoft.com/office/powerpoint/2010/main" xmlns="" val="18575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60648"/>
            <a:ext cx="4536504" cy="3024336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912" y="3429000"/>
            <a:ext cx="457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7306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Распространенные заболевания и их лечение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1)Корневая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гниль или фузариоз.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С помощью специальных бактерий, которые мы вносим в почву в процессе их жизнедеятельности они выделяют антибиотики, которые борются с корневыми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гнилями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Аллирин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2)Бактериоз.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Лечение происходит с  помощью препарата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Фитолавин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76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Результаты исследования и </a:t>
            </a:r>
            <a:r>
              <a:rPr lang="ru-RU" b="1" dirty="0" smtClean="0"/>
              <a:t>выводы: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47044057"/>
              </p:ext>
            </p:extLst>
          </p:nvPr>
        </p:nvGraphicFramePr>
        <p:xfrm>
          <a:off x="1228407" y="1772817"/>
          <a:ext cx="6077585" cy="34563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823776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Посадка семян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3-4 января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0697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Появление всходов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10-11 января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3347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Высадка в грунт теплицы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15-16 февраля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8563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Появление первых огурцов 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20 марта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8493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2002234"/>
          </a:xfrm>
        </p:spPr>
        <p:txBody>
          <a:bodyPr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Плодоношение 100-120 дней. Сбор урожая каждый или через день. За срок плодоношения собирается с каждого растения 8 кг огурца.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записям из папиного дневника мы составили таблицу плодоношения за несколько лет.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07057556"/>
              </p:ext>
            </p:extLst>
          </p:nvPr>
        </p:nvGraphicFramePr>
        <p:xfrm>
          <a:off x="1043608" y="2420888"/>
          <a:ext cx="6624736" cy="3816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8352"/>
                <a:gridCol w="991462"/>
                <a:gridCol w="748670"/>
                <a:gridCol w="836831"/>
                <a:gridCol w="836831"/>
                <a:gridCol w="837530"/>
                <a:gridCol w="837530"/>
                <a:gridCol w="837530"/>
              </a:tblGrid>
              <a:tr h="2006760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2003-2004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2004-2005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2005-2006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2006-2007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2007-2008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2008-2009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2009-2010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2010-2011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09664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16,5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3941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02404961"/>
              </p:ext>
            </p:extLst>
          </p:nvPr>
        </p:nvGraphicFramePr>
        <p:xfrm>
          <a:off x="457200" y="115888"/>
          <a:ext cx="7620000" cy="6284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5788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Введение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Моему отцу 39 лет. Не находя удовлетворения в своей прошлой работе, он вспоминал школьные годы и свою тягу к биологии. А именно он помнил светлый класс с плошками на окнах, в которых выращивались огурцы. Поэтому, уйдя с работы, он занялся выращиванием огурцов. Для этого он приобрел частный дом с большим участком, на котором начал строить теплицы. В течение 16 лет построилось 7 теплиц. В зимнее время действуют 2 теплицы и 1 рассадник. Площадь этих двух теплиц  200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Каркас теплиц отец варил вручную, покрытие –специальная пленка-покупается в специализированном магазине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629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7620000" cy="6140152"/>
          </a:xfrm>
        </p:spPr>
        <p:txBody>
          <a:bodyPr/>
          <a:lstStyle/>
          <a:p>
            <a:pPr marL="11430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Цель работы: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Создание искусственных условий для увеличения плодоношения в защищенном грунте во время зимнего периода.</a:t>
            </a:r>
          </a:p>
          <a:p>
            <a:pPr marL="11430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Задачи работы: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1.Постройка рассадника и теплиц.</a:t>
            </a:r>
          </a:p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2.Организация отопления.</a:t>
            </a:r>
          </a:p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3.Внедрение системы полива и освещения.</a:t>
            </a:r>
          </a:p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4.Завоз грунта и гречневой лузги в теплицы.</a:t>
            </a:r>
          </a:p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5.Выбор семян гибридов первого поколения.</a:t>
            </a:r>
          </a:p>
          <a:p>
            <a:pPr marL="11430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6.Выбор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выращивания растений.</a:t>
            </a:r>
          </a:p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7.Получение высокой урожайности.</a:t>
            </a:r>
          </a:p>
          <a:p>
            <a:pPr marL="11430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697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Методика </a:t>
            </a:r>
            <a:r>
              <a:rPr lang="ru-RU" b="1" dirty="0" smtClean="0"/>
              <a:t>исследования</a:t>
            </a:r>
            <a:endParaRPr lang="ru-RU" dirty="0"/>
          </a:p>
        </p:txBody>
      </p:sp>
      <p:pic>
        <p:nvPicPr>
          <p:cNvPr id="13" name="Объект 1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6750" y="1600200"/>
            <a:ext cx="7200900" cy="4800600"/>
          </a:xfrm>
        </p:spPr>
      </p:pic>
    </p:spTree>
    <p:extLst>
      <p:ext uri="{BB962C8B-B14F-4D97-AF65-F5344CB8AC3E}">
        <p14:creationId xmlns:p14="http://schemas.microsoft.com/office/powerpoint/2010/main" xmlns="" val="101600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188640"/>
            <a:ext cx="5724637" cy="396044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9792" y="4365104"/>
            <a:ext cx="3599892" cy="239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5758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498178"/>
          </a:xfrm>
        </p:spPr>
        <p:txBody>
          <a:bodyPr/>
          <a:lstStyle/>
          <a:p>
            <a:r>
              <a:rPr lang="ru-RU" sz="3200" b="1" dirty="0" smtClean="0"/>
              <a:t>Самоопыляющиеся </a:t>
            </a:r>
            <a:r>
              <a:rPr lang="ru-RU" sz="3200" b="1" dirty="0" err="1" smtClean="0"/>
              <a:t>партенокарпические</a:t>
            </a:r>
            <a:r>
              <a:rPr lang="ru-RU" sz="3200" b="1" dirty="0" smtClean="0"/>
              <a:t> </a:t>
            </a:r>
            <a:r>
              <a:rPr lang="ru-RU" sz="3200" b="1" dirty="0"/>
              <a:t>семена для защищенного грунта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1805922"/>
            <a:ext cx="7620000" cy="4417730"/>
          </a:xfrm>
        </p:spPr>
      </p:pic>
    </p:spTree>
    <p:extLst>
      <p:ext uri="{BB962C8B-B14F-4D97-AF65-F5344CB8AC3E}">
        <p14:creationId xmlns:p14="http://schemas.microsoft.com/office/powerpoint/2010/main" xmlns="" val="29886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5736" y="188640"/>
            <a:ext cx="4464496" cy="5960132"/>
          </a:xfrm>
        </p:spPr>
      </p:pic>
    </p:spTree>
    <p:extLst>
      <p:ext uri="{BB962C8B-B14F-4D97-AF65-F5344CB8AC3E}">
        <p14:creationId xmlns:p14="http://schemas.microsoft.com/office/powerpoint/2010/main" xmlns="" val="387113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88640"/>
            <a:ext cx="4457700" cy="29718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476672"/>
            <a:ext cx="4014192" cy="602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370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260648"/>
            <a:ext cx="4093633" cy="614045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024" y="260648"/>
            <a:ext cx="3528391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53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63</TotalTime>
  <Words>294</Words>
  <Application>Microsoft Office PowerPoint</Application>
  <PresentationFormat>Экран (4:3)</PresentationFormat>
  <Paragraphs>51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Соседство</vt:lpstr>
      <vt:lpstr>Муниципальное   казенное  общеобразовательное учреждение Бобровская средняя общеобразовательная школа № 2      Зимний цикл выращивания огурцов в закрытом грунте.</vt:lpstr>
      <vt:lpstr>Введение</vt:lpstr>
      <vt:lpstr>Слайд 3</vt:lpstr>
      <vt:lpstr>Методика исследования</vt:lpstr>
      <vt:lpstr>Слайд 5</vt:lpstr>
      <vt:lpstr>Самоопыляющиеся партенокарпические семена для защищенного грунта</vt:lpstr>
      <vt:lpstr>Слайд 7</vt:lpstr>
      <vt:lpstr>Слайд 8</vt:lpstr>
      <vt:lpstr>Слайд 9</vt:lpstr>
      <vt:lpstr>Слайд 10</vt:lpstr>
      <vt:lpstr>Слайд 11</vt:lpstr>
      <vt:lpstr>Распространенные заболевания и их лечение:</vt:lpstr>
      <vt:lpstr>Результаты исследования и выводы:</vt:lpstr>
      <vt:lpstr>Плодоношение 100-120 дней. Сбор урожая каждый или через день. За срок плодоношения собирается с каждого растения 8 кг огурца. По записям из папиного дневника мы составили таблицу плодоношения за несколько лет.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казенное общеобразовательное учреждение Бобровская средняя общеобразовательная школа № 2   Научное общество «Интеллектуал»   Номинация «Овощеводство»    Зимний цикл выращивания огурцов в закрытом грунте.</dc:title>
  <cp:lastModifiedBy>Roman</cp:lastModifiedBy>
  <cp:revision>9</cp:revision>
  <dcterms:modified xsi:type="dcterms:W3CDTF">2013-02-14T22:50:07Z</dcterms:modified>
</cp:coreProperties>
</file>