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notesMasterIdLst>
    <p:notesMasterId r:id="rId33"/>
  </p:notesMasterIdLst>
  <p:handoutMasterIdLst>
    <p:handoutMasterId r:id="rId34"/>
  </p:handoutMasterIdLst>
  <p:sldIdLst>
    <p:sldId id="268" r:id="rId3"/>
    <p:sldId id="277" r:id="rId4"/>
    <p:sldId id="269" r:id="rId5"/>
    <p:sldId id="271" r:id="rId6"/>
    <p:sldId id="270" r:id="rId7"/>
    <p:sldId id="275" r:id="rId8"/>
    <p:sldId id="327" r:id="rId9"/>
    <p:sldId id="325" r:id="rId10"/>
    <p:sldId id="281" r:id="rId11"/>
    <p:sldId id="278" r:id="rId12"/>
    <p:sldId id="294" r:id="rId13"/>
    <p:sldId id="313" r:id="rId14"/>
    <p:sldId id="314" r:id="rId15"/>
    <p:sldId id="326" r:id="rId16"/>
    <p:sldId id="321" r:id="rId17"/>
    <p:sldId id="333" r:id="rId18"/>
    <p:sldId id="323" r:id="rId19"/>
    <p:sldId id="315" r:id="rId20"/>
    <p:sldId id="257" r:id="rId21"/>
    <p:sldId id="258" r:id="rId22"/>
    <p:sldId id="259" r:id="rId23"/>
    <p:sldId id="260" r:id="rId24"/>
    <p:sldId id="261" r:id="rId25"/>
    <p:sldId id="262" r:id="rId26"/>
    <p:sldId id="263" r:id="rId27"/>
    <p:sldId id="264" r:id="rId28"/>
    <p:sldId id="265" r:id="rId29"/>
    <p:sldId id="266" r:id="rId30"/>
    <p:sldId id="331" r:id="rId31"/>
    <p:sldId id="33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73" d="100"/>
          <a:sy n="73" d="100"/>
        </p:scale>
        <p:origin x="-378" y="-192"/>
      </p:cViewPr>
      <p:guideLst>
        <p:guide orient="horz" pos="2160"/>
        <p:guide pos="2880"/>
      </p:guideLst>
    </p:cSldViewPr>
  </p:slideViewPr>
  <p:notesTextViewPr>
    <p:cViewPr>
      <p:scale>
        <a:sx n="100" d="100"/>
        <a:sy n="100" d="100"/>
      </p:scale>
      <p:origin x="0" y="0"/>
    </p:cViewPr>
  </p:notesTextViewPr>
  <p:notesViewPr>
    <p:cSldViewPr snapToGrid="0">
      <p:cViewPr varScale="1">
        <p:scale>
          <a:sx n="52" d="100"/>
          <a:sy n="52" d="100"/>
        </p:scale>
        <p:origin x="-2292"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BDB562-BA51-4150-9632-7A3EAB467413}" type="doc">
      <dgm:prSet loTypeId="urn:microsoft.com/office/officeart/2005/8/layout/radial5" loCatId="cycle" qsTypeId="urn:microsoft.com/office/officeart/2005/8/quickstyle/3d1" qsCatId="3D" csTypeId="urn:microsoft.com/office/officeart/2005/8/colors/accent4_1" csCatId="accent4" phldr="1"/>
      <dgm:spPr/>
      <dgm:t>
        <a:bodyPr/>
        <a:lstStyle/>
        <a:p>
          <a:endParaRPr lang="ru-RU"/>
        </a:p>
      </dgm:t>
    </dgm:pt>
    <dgm:pt modelId="{6A968136-84C6-42A4-B0C2-FB883E010311}">
      <dgm:prSet phldrT="[Текст]" custT="1"/>
      <dgm:spPr/>
      <dgm:t>
        <a:bodyPr/>
        <a:lstStyle/>
        <a:p>
          <a:r>
            <a:rPr lang="ru-RU" sz="4800" dirty="0" smtClean="0"/>
            <a:t>Труд </a:t>
          </a:r>
          <a:endParaRPr lang="ru-RU" sz="4800" dirty="0"/>
        </a:p>
      </dgm:t>
    </dgm:pt>
    <dgm:pt modelId="{F1009B84-6E37-4EE9-AE1F-8B1D7CC537B9}" type="parTrans" cxnId="{DAED7A44-4B36-46E7-9FBB-230DB37700FA}">
      <dgm:prSet/>
      <dgm:spPr/>
      <dgm:t>
        <a:bodyPr/>
        <a:lstStyle/>
        <a:p>
          <a:endParaRPr lang="ru-RU" sz="2400"/>
        </a:p>
      </dgm:t>
    </dgm:pt>
    <dgm:pt modelId="{05E31016-7E66-487E-846C-17CCEDE13851}" type="sibTrans" cxnId="{DAED7A44-4B36-46E7-9FBB-230DB37700FA}">
      <dgm:prSet/>
      <dgm:spPr/>
      <dgm:t>
        <a:bodyPr/>
        <a:lstStyle/>
        <a:p>
          <a:endParaRPr lang="ru-RU" sz="2400"/>
        </a:p>
      </dgm:t>
    </dgm:pt>
    <dgm:pt modelId="{10A46FDD-7F64-472A-A1F1-C8B9B71E3415}">
      <dgm:prSet phldrT="[Текст]" custT="1"/>
      <dgm:spPr/>
      <dgm:t>
        <a:bodyPr/>
        <a:lstStyle/>
        <a:p>
          <a:r>
            <a:rPr lang="ru-RU" sz="2000" dirty="0" smtClean="0"/>
            <a:t>Безопасен</a:t>
          </a:r>
          <a:r>
            <a:rPr lang="ru-RU" sz="1800" dirty="0" smtClean="0"/>
            <a:t> </a:t>
          </a:r>
          <a:endParaRPr lang="ru-RU" sz="1800" dirty="0"/>
        </a:p>
      </dgm:t>
    </dgm:pt>
    <dgm:pt modelId="{7F4B0D82-B2ED-48EE-91FC-10674B716F67}" type="parTrans" cxnId="{6EF2823F-0B16-4FEC-9DBB-FF5BB73981BA}">
      <dgm:prSet custT="1"/>
      <dgm:spPr/>
      <dgm:t>
        <a:bodyPr/>
        <a:lstStyle/>
        <a:p>
          <a:endParaRPr lang="ru-RU" sz="700"/>
        </a:p>
      </dgm:t>
    </dgm:pt>
    <dgm:pt modelId="{4DC4F5B1-B3D2-4B32-9D3A-D7BE2089DCEA}" type="sibTrans" cxnId="{6EF2823F-0B16-4FEC-9DBB-FF5BB73981BA}">
      <dgm:prSet/>
      <dgm:spPr/>
      <dgm:t>
        <a:bodyPr/>
        <a:lstStyle/>
        <a:p>
          <a:endParaRPr lang="ru-RU" sz="2400"/>
        </a:p>
      </dgm:t>
    </dgm:pt>
    <dgm:pt modelId="{94E35EBB-BB7F-4A00-8D14-F69B7135D3D3}">
      <dgm:prSet phldrT="[Текст]" custT="1"/>
      <dgm:spPr/>
      <dgm:t>
        <a:bodyPr/>
        <a:lstStyle/>
        <a:p>
          <a:pPr marL="0" indent="0"/>
          <a:r>
            <a:rPr lang="ru-RU" sz="2000" dirty="0" smtClean="0"/>
            <a:t>Доброволен</a:t>
          </a:r>
          <a:r>
            <a:rPr lang="ru-RU" sz="1800" dirty="0" smtClean="0"/>
            <a:t> </a:t>
          </a:r>
          <a:endParaRPr lang="ru-RU" sz="1800" dirty="0"/>
        </a:p>
      </dgm:t>
    </dgm:pt>
    <dgm:pt modelId="{81F027B7-9ADE-4111-9E08-ED43615CE4DC}" type="parTrans" cxnId="{993DF137-031C-42EB-98B8-B58D76F6CC1E}">
      <dgm:prSet custT="1"/>
      <dgm:spPr/>
      <dgm:t>
        <a:bodyPr/>
        <a:lstStyle/>
        <a:p>
          <a:endParaRPr lang="ru-RU" sz="700"/>
        </a:p>
      </dgm:t>
    </dgm:pt>
    <dgm:pt modelId="{F411638B-2AF5-4B24-B193-D4E2F98992B1}" type="sibTrans" cxnId="{993DF137-031C-42EB-98B8-B58D76F6CC1E}">
      <dgm:prSet/>
      <dgm:spPr/>
      <dgm:t>
        <a:bodyPr/>
        <a:lstStyle/>
        <a:p>
          <a:endParaRPr lang="ru-RU" sz="2400"/>
        </a:p>
      </dgm:t>
    </dgm:pt>
    <dgm:pt modelId="{45DE5DF4-1685-4850-B188-786F3DDB9390}">
      <dgm:prSet phldrT="[Текст]" custT="1"/>
      <dgm:spPr/>
      <dgm:t>
        <a:bodyPr/>
        <a:lstStyle/>
        <a:p>
          <a:pPr marL="0" indent="0"/>
          <a:r>
            <a:rPr lang="ru-RU" sz="1900" dirty="0" smtClean="0"/>
            <a:t>Оплачиваем</a:t>
          </a:r>
          <a:r>
            <a:rPr lang="ru-RU" sz="1800" dirty="0" smtClean="0"/>
            <a:t> </a:t>
          </a:r>
          <a:endParaRPr lang="ru-RU" sz="1800" dirty="0"/>
        </a:p>
      </dgm:t>
    </dgm:pt>
    <dgm:pt modelId="{39EEA31C-7018-405E-B65B-63F202EE64DA}" type="parTrans" cxnId="{21348B89-6008-4EE0-A59F-22B54CE6B485}">
      <dgm:prSet custT="1"/>
      <dgm:spPr/>
      <dgm:t>
        <a:bodyPr/>
        <a:lstStyle/>
        <a:p>
          <a:endParaRPr lang="ru-RU" sz="700"/>
        </a:p>
      </dgm:t>
    </dgm:pt>
    <dgm:pt modelId="{EA0C366C-63B9-4932-81EF-611205D9FBFF}" type="sibTrans" cxnId="{21348B89-6008-4EE0-A59F-22B54CE6B485}">
      <dgm:prSet/>
      <dgm:spPr/>
      <dgm:t>
        <a:bodyPr/>
        <a:lstStyle/>
        <a:p>
          <a:endParaRPr lang="ru-RU" sz="2400"/>
        </a:p>
      </dgm:t>
    </dgm:pt>
    <dgm:pt modelId="{16A0780A-AF63-42F0-A3ED-427DF67082FE}">
      <dgm:prSet phldrT="[Текст]" custT="1"/>
      <dgm:spPr/>
      <dgm:t>
        <a:bodyPr/>
        <a:lstStyle/>
        <a:p>
          <a:r>
            <a:rPr lang="ru-RU" sz="2000" dirty="0" smtClean="0"/>
            <a:t>Свободен</a:t>
          </a:r>
          <a:r>
            <a:rPr lang="ru-RU" sz="1800" dirty="0" smtClean="0"/>
            <a:t> </a:t>
          </a:r>
          <a:endParaRPr lang="ru-RU" sz="1800" dirty="0"/>
        </a:p>
      </dgm:t>
    </dgm:pt>
    <dgm:pt modelId="{18415FE0-DBB0-45BB-A524-A01A2C1C1667}" type="parTrans" cxnId="{65D857C0-5889-41CC-84E2-41C7D5CDE6A0}">
      <dgm:prSet custT="1"/>
      <dgm:spPr/>
      <dgm:t>
        <a:bodyPr/>
        <a:lstStyle/>
        <a:p>
          <a:endParaRPr lang="ru-RU" sz="700"/>
        </a:p>
      </dgm:t>
    </dgm:pt>
    <dgm:pt modelId="{F1150A31-D261-461E-A23E-DA946A027E9F}" type="sibTrans" cxnId="{65D857C0-5889-41CC-84E2-41C7D5CDE6A0}">
      <dgm:prSet/>
      <dgm:spPr/>
      <dgm:t>
        <a:bodyPr/>
        <a:lstStyle/>
        <a:p>
          <a:endParaRPr lang="ru-RU" sz="2400"/>
        </a:p>
      </dgm:t>
    </dgm:pt>
    <dgm:pt modelId="{610F96A5-A726-4B5B-8165-DBAEBE0BBC1C}">
      <dgm:prSet custT="1"/>
      <dgm:spPr/>
      <dgm:t>
        <a:bodyPr/>
        <a:lstStyle/>
        <a:p>
          <a:r>
            <a:rPr lang="ru-RU" sz="2000" dirty="0" smtClean="0"/>
            <a:t>Право на разрешение споров </a:t>
          </a:r>
          <a:endParaRPr lang="ru-RU" sz="2000" dirty="0"/>
        </a:p>
      </dgm:t>
    </dgm:pt>
    <dgm:pt modelId="{03D41E2F-0D17-4F28-A091-23DA7CF6EFB3}" type="parTrans" cxnId="{7031C86D-0FAA-47B1-B707-B91B591C6104}">
      <dgm:prSet custT="1"/>
      <dgm:spPr/>
      <dgm:t>
        <a:bodyPr/>
        <a:lstStyle/>
        <a:p>
          <a:endParaRPr lang="ru-RU" sz="700"/>
        </a:p>
      </dgm:t>
    </dgm:pt>
    <dgm:pt modelId="{2FB01610-8D4D-447D-A466-83B0CA573D4E}" type="sibTrans" cxnId="{7031C86D-0FAA-47B1-B707-B91B591C6104}">
      <dgm:prSet/>
      <dgm:spPr/>
      <dgm:t>
        <a:bodyPr/>
        <a:lstStyle/>
        <a:p>
          <a:endParaRPr lang="ru-RU" sz="2400"/>
        </a:p>
      </dgm:t>
    </dgm:pt>
    <dgm:pt modelId="{792A89C1-2ECB-4B29-8C43-8C7C4DB0DB5A}">
      <dgm:prSet custT="1"/>
      <dgm:spPr/>
      <dgm:t>
        <a:bodyPr/>
        <a:lstStyle/>
        <a:p>
          <a:r>
            <a:rPr lang="ru-RU" sz="2000" dirty="0" smtClean="0"/>
            <a:t>Право на отдых </a:t>
          </a:r>
          <a:endParaRPr lang="ru-RU" sz="2000" dirty="0"/>
        </a:p>
      </dgm:t>
    </dgm:pt>
    <dgm:pt modelId="{2CF55703-ED09-437D-9685-E5BC543309A6}" type="parTrans" cxnId="{7992F91F-6D3B-4BB3-ADFC-06E3800BD18C}">
      <dgm:prSet custT="1"/>
      <dgm:spPr/>
      <dgm:t>
        <a:bodyPr/>
        <a:lstStyle/>
        <a:p>
          <a:endParaRPr lang="ru-RU" sz="700"/>
        </a:p>
      </dgm:t>
    </dgm:pt>
    <dgm:pt modelId="{4341A326-0E6A-4AE7-BDD0-0B6680612D5C}" type="sibTrans" cxnId="{7992F91F-6D3B-4BB3-ADFC-06E3800BD18C}">
      <dgm:prSet/>
      <dgm:spPr/>
      <dgm:t>
        <a:bodyPr/>
        <a:lstStyle/>
        <a:p>
          <a:endParaRPr lang="ru-RU" sz="2400"/>
        </a:p>
      </dgm:t>
    </dgm:pt>
    <dgm:pt modelId="{D867A4CA-266C-4CEF-B20B-D09095FD7B99}" type="pres">
      <dgm:prSet presAssocID="{F7BDB562-BA51-4150-9632-7A3EAB467413}" presName="Name0" presStyleCnt="0">
        <dgm:presLayoutVars>
          <dgm:chMax val="1"/>
          <dgm:dir/>
          <dgm:animLvl val="ctr"/>
          <dgm:resizeHandles val="exact"/>
        </dgm:presLayoutVars>
      </dgm:prSet>
      <dgm:spPr/>
      <dgm:t>
        <a:bodyPr/>
        <a:lstStyle/>
        <a:p>
          <a:endParaRPr lang="ru-RU"/>
        </a:p>
      </dgm:t>
    </dgm:pt>
    <dgm:pt modelId="{32BEDDF2-DD23-4465-8D89-2F65F4555016}" type="pres">
      <dgm:prSet presAssocID="{6A968136-84C6-42A4-B0C2-FB883E010311}" presName="centerShape" presStyleLbl="node0" presStyleIdx="0" presStyleCnt="1" custScaleX="173046" custScaleY="118326"/>
      <dgm:spPr/>
      <dgm:t>
        <a:bodyPr/>
        <a:lstStyle/>
        <a:p>
          <a:endParaRPr lang="ru-RU"/>
        </a:p>
      </dgm:t>
    </dgm:pt>
    <dgm:pt modelId="{32F588C6-745A-4D6B-A322-5FA7F65059EA}" type="pres">
      <dgm:prSet presAssocID="{7F4B0D82-B2ED-48EE-91FC-10674B716F67}" presName="parTrans" presStyleLbl="sibTrans2D1" presStyleIdx="0" presStyleCnt="6"/>
      <dgm:spPr/>
      <dgm:t>
        <a:bodyPr/>
        <a:lstStyle/>
        <a:p>
          <a:endParaRPr lang="ru-RU"/>
        </a:p>
      </dgm:t>
    </dgm:pt>
    <dgm:pt modelId="{AE1FABD5-01E4-40EF-8EB6-2FAAEE0EAF83}" type="pres">
      <dgm:prSet presAssocID="{7F4B0D82-B2ED-48EE-91FC-10674B716F67}" presName="connectorText" presStyleLbl="sibTrans2D1" presStyleIdx="0" presStyleCnt="6"/>
      <dgm:spPr/>
      <dgm:t>
        <a:bodyPr/>
        <a:lstStyle/>
        <a:p>
          <a:endParaRPr lang="ru-RU"/>
        </a:p>
      </dgm:t>
    </dgm:pt>
    <dgm:pt modelId="{6875D31E-FFA5-4F6B-BF7F-0A2BA0915238}" type="pres">
      <dgm:prSet presAssocID="{10A46FDD-7F64-472A-A1F1-C8B9B71E3415}" presName="node" presStyleLbl="node1" presStyleIdx="0" presStyleCnt="6" custScaleX="126348" custScaleY="109054" custRadScaleRad="99012" custRadScaleInc="6525">
        <dgm:presLayoutVars>
          <dgm:bulletEnabled val="1"/>
        </dgm:presLayoutVars>
      </dgm:prSet>
      <dgm:spPr/>
      <dgm:t>
        <a:bodyPr/>
        <a:lstStyle/>
        <a:p>
          <a:endParaRPr lang="ru-RU"/>
        </a:p>
      </dgm:t>
    </dgm:pt>
    <dgm:pt modelId="{24792092-EBBA-4E85-A46D-9EFAB681BF35}" type="pres">
      <dgm:prSet presAssocID="{81F027B7-9ADE-4111-9E08-ED43615CE4DC}" presName="parTrans" presStyleLbl="sibTrans2D1" presStyleIdx="1" presStyleCnt="6"/>
      <dgm:spPr/>
      <dgm:t>
        <a:bodyPr/>
        <a:lstStyle/>
        <a:p>
          <a:endParaRPr lang="ru-RU"/>
        </a:p>
      </dgm:t>
    </dgm:pt>
    <dgm:pt modelId="{890A2EAF-5CAE-4137-B04A-E9A2CBB10104}" type="pres">
      <dgm:prSet presAssocID="{81F027B7-9ADE-4111-9E08-ED43615CE4DC}" presName="connectorText" presStyleLbl="sibTrans2D1" presStyleIdx="1" presStyleCnt="6"/>
      <dgm:spPr/>
      <dgm:t>
        <a:bodyPr/>
        <a:lstStyle/>
        <a:p>
          <a:endParaRPr lang="ru-RU"/>
        </a:p>
      </dgm:t>
    </dgm:pt>
    <dgm:pt modelId="{42AF0493-D4A6-47DB-A9DE-939EE51F79E1}" type="pres">
      <dgm:prSet presAssocID="{94E35EBB-BB7F-4A00-8D14-F69B7135D3D3}" presName="node" presStyleLbl="node1" presStyleIdx="1" presStyleCnt="6" custScaleX="134524" custScaleY="118232" custRadScaleRad="111055" custRadScaleInc="3720">
        <dgm:presLayoutVars>
          <dgm:bulletEnabled val="1"/>
        </dgm:presLayoutVars>
      </dgm:prSet>
      <dgm:spPr/>
      <dgm:t>
        <a:bodyPr/>
        <a:lstStyle/>
        <a:p>
          <a:endParaRPr lang="ru-RU"/>
        </a:p>
      </dgm:t>
    </dgm:pt>
    <dgm:pt modelId="{BD5D55C3-9551-425F-B676-068EDA4838AF}" type="pres">
      <dgm:prSet presAssocID="{2CF55703-ED09-437D-9685-E5BC543309A6}" presName="parTrans" presStyleLbl="sibTrans2D1" presStyleIdx="2" presStyleCnt="6"/>
      <dgm:spPr/>
      <dgm:t>
        <a:bodyPr/>
        <a:lstStyle/>
        <a:p>
          <a:endParaRPr lang="ru-RU"/>
        </a:p>
      </dgm:t>
    </dgm:pt>
    <dgm:pt modelId="{1182B45C-30CB-4848-A5D0-ABF56D98A40F}" type="pres">
      <dgm:prSet presAssocID="{2CF55703-ED09-437D-9685-E5BC543309A6}" presName="connectorText" presStyleLbl="sibTrans2D1" presStyleIdx="2" presStyleCnt="6"/>
      <dgm:spPr/>
      <dgm:t>
        <a:bodyPr/>
        <a:lstStyle/>
        <a:p>
          <a:endParaRPr lang="ru-RU"/>
        </a:p>
      </dgm:t>
    </dgm:pt>
    <dgm:pt modelId="{3FEA1E86-0571-4DA0-8601-6E5D375000D1}" type="pres">
      <dgm:prSet presAssocID="{792A89C1-2ECB-4B29-8C43-8C7C4DB0DB5A}" presName="node" presStyleLbl="node1" presStyleIdx="2" presStyleCnt="6" custScaleX="136262" custScaleY="121822" custRadScaleRad="105188" custRadScaleInc="1188">
        <dgm:presLayoutVars>
          <dgm:bulletEnabled val="1"/>
        </dgm:presLayoutVars>
      </dgm:prSet>
      <dgm:spPr/>
      <dgm:t>
        <a:bodyPr/>
        <a:lstStyle/>
        <a:p>
          <a:endParaRPr lang="ru-RU"/>
        </a:p>
      </dgm:t>
    </dgm:pt>
    <dgm:pt modelId="{C2FAFDDF-239A-4580-8F2E-48D44632474F}" type="pres">
      <dgm:prSet presAssocID="{03D41E2F-0D17-4F28-A091-23DA7CF6EFB3}" presName="parTrans" presStyleLbl="sibTrans2D1" presStyleIdx="3" presStyleCnt="6"/>
      <dgm:spPr/>
      <dgm:t>
        <a:bodyPr/>
        <a:lstStyle/>
        <a:p>
          <a:endParaRPr lang="ru-RU"/>
        </a:p>
      </dgm:t>
    </dgm:pt>
    <dgm:pt modelId="{F64D1AC2-280A-4005-863A-62BFB43AE083}" type="pres">
      <dgm:prSet presAssocID="{03D41E2F-0D17-4F28-A091-23DA7CF6EFB3}" presName="connectorText" presStyleLbl="sibTrans2D1" presStyleIdx="3" presStyleCnt="6"/>
      <dgm:spPr/>
      <dgm:t>
        <a:bodyPr/>
        <a:lstStyle/>
        <a:p>
          <a:endParaRPr lang="ru-RU"/>
        </a:p>
      </dgm:t>
    </dgm:pt>
    <dgm:pt modelId="{E23830FB-C4D0-4EA2-B79D-FB307D3DA078}" type="pres">
      <dgm:prSet presAssocID="{610F96A5-A726-4B5B-8165-DBAEBE0BBC1C}" presName="node" presStyleLbl="node1" presStyleIdx="3" presStyleCnt="6" custScaleX="145344" custScaleY="126914" custRadScaleRad="100242" custRadScaleInc="-6445">
        <dgm:presLayoutVars>
          <dgm:bulletEnabled val="1"/>
        </dgm:presLayoutVars>
      </dgm:prSet>
      <dgm:spPr/>
      <dgm:t>
        <a:bodyPr/>
        <a:lstStyle/>
        <a:p>
          <a:endParaRPr lang="ru-RU"/>
        </a:p>
      </dgm:t>
    </dgm:pt>
    <dgm:pt modelId="{AA673743-FA89-4156-AE1F-DEE2D1C7336F}" type="pres">
      <dgm:prSet presAssocID="{39EEA31C-7018-405E-B65B-63F202EE64DA}" presName="parTrans" presStyleLbl="sibTrans2D1" presStyleIdx="4" presStyleCnt="6"/>
      <dgm:spPr/>
      <dgm:t>
        <a:bodyPr/>
        <a:lstStyle/>
        <a:p>
          <a:endParaRPr lang="ru-RU"/>
        </a:p>
      </dgm:t>
    </dgm:pt>
    <dgm:pt modelId="{DE723B0E-2F51-4D17-8008-F2A017B92C94}" type="pres">
      <dgm:prSet presAssocID="{39EEA31C-7018-405E-B65B-63F202EE64DA}" presName="connectorText" presStyleLbl="sibTrans2D1" presStyleIdx="4" presStyleCnt="6"/>
      <dgm:spPr/>
      <dgm:t>
        <a:bodyPr/>
        <a:lstStyle/>
        <a:p>
          <a:endParaRPr lang="ru-RU"/>
        </a:p>
      </dgm:t>
    </dgm:pt>
    <dgm:pt modelId="{03AE1BC7-ED14-4F66-8D61-69AD6058EEE2}" type="pres">
      <dgm:prSet presAssocID="{45DE5DF4-1685-4850-B188-786F3DDB9390}" presName="node" presStyleLbl="node1" presStyleIdx="4" presStyleCnt="6" custScaleX="132804" custScaleY="117171" custRadScaleRad="109047" custRadScaleInc="9180">
        <dgm:presLayoutVars>
          <dgm:bulletEnabled val="1"/>
        </dgm:presLayoutVars>
      </dgm:prSet>
      <dgm:spPr/>
      <dgm:t>
        <a:bodyPr/>
        <a:lstStyle/>
        <a:p>
          <a:endParaRPr lang="ru-RU"/>
        </a:p>
      </dgm:t>
    </dgm:pt>
    <dgm:pt modelId="{26C3F300-0E1F-443B-BF29-0DC333E88CAB}" type="pres">
      <dgm:prSet presAssocID="{18415FE0-DBB0-45BB-A524-A01A2C1C1667}" presName="parTrans" presStyleLbl="sibTrans2D1" presStyleIdx="5" presStyleCnt="6"/>
      <dgm:spPr/>
      <dgm:t>
        <a:bodyPr/>
        <a:lstStyle/>
        <a:p>
          <a:endParaRPr lang="ru-RU"/>
        </a:p>
      </dgm:t>
    </dgm:pt>
    <dgm:pt modelId="{0E106B12-6400-487D-A497-BA1751A8BB9B}" type="pres">
      <dgm:prSet presAssocID="{18415FE0-DBB0-45BB-A524-A01A2C1C1667}" presName="connectorText" presStyleLbl="sibTrans2D1" presStyleIdx="5" presStyleCnt="6"/>
      <dgm:spPr/>
      <dgm:t>
        <a:bodyPr/>
        <a:lstStyle/>
        <a:p>
          <a:endParaRPr lang="ru-RU"/>
        </a:p>
      </dgm:t>
    </dgm:pt>
    <dgm:pt modelId="{4A72DB6D-0E26-42C5-8717-A9EE55AC053B}" type="pres">
      <dgm:prSet presAssocID="{16A0780A-AF63-42F0-A3ED-427DF67082FE}" presName="node" presStyleLbl="node1" presStyleIdx="5" presStyleCnt="6" custScaleX="134486" custScaleY="118231" custRadScaleRad="107980" custRadScaleInc="-706">
        <dgm:presLayoutVars>
          <dgm:bulletEnabled val="1"/>
        </dgm:presLayoutVars>
      </dgm:prSet>
      <dgm:spPr/>
      <dgm:t>
        <a:bodyPr/>
        <a:lstStyle/>
        <a:p>
          <a:endParaRPr lang="ru-RU"/>
        </a:p>
      </dgm:t>
    </dgm:pt>
  </dgm:ptLst>
  <dgm:cxnLst>
    <dgm:cxn modelId="{81678419-B817-4F72-94FE-5CCAABB5DB99}" type="presOf" srcId="{10A46FDD-7F64-472A-A1F1-C8B9B71E3415}" destId="{6875D31E-FFA5-4F6B-BF7F-0A2BA0915238}" srcOrd="0" destOrd="0" presId="urn:microsoft.com/office/officeart/2005/8/layout/radial5"/>
    <dgm:cxn modelId="{65D857C0-5889-41CC-84E2-41C7D5CDE6A0}" srcId="{6A968136-84C6-42A4-B0C2-FB883E010311}" destId="{16A0780A-AF63-42F0-A3ED-427DF67082FE}" srcOrd="5" destOrd="0" parTransId="{18415FE0-DBB0-45BB-A524-A01A2C1C1667}" sibTransId="{F1150A31-D261-461E-A23E-DA946A027E9F}"/>
    <dgm:cxn modelId="{6EF2823F-0B16-4FEC-9DBB-FF5BB73981BA}" srcId="{6A968136-84C6-42A4-B0C2-FB883E010311}" destId="{10A46FDD-7F64-472A-A1F1-C8B9B71E3415}" srcOrd="0" destOrd="0" parTransId="{7F4B0D82-B2ED-48EE-91FC-10674B716F67}" sibTransId="{4DC4F5B1-B3D2-4B32-9D3A-D7BE2089DCEA}"/>
    <dgm:cxn modelId="{0933610C-0533-4DFD-BE94-45A3F3B9E636}" type="presOf" srcId="{792A89C1-2ECB-4B29-8C43-8C7C4DB0DB5A}" destId="{3FEA1E86-0571-4DA0-8601-6E5D375000D1}" srcOrd="0" destOrd="0" presId="urn:microsoft.com/office/officeart/2005/8/layout/radial5"/>
    <dgm:cxn modelId="{571C0F9D-075D-4888-B99B-252003A533F0}" type="presOf" srcId="{6A968136-84C6-42A4-B0C2-FB883E010311}" destId="{32BEDDF2-DD23-4465-8D89-2F65F4555016}" srcOrd="0" destOrd="0" presId="urn:microsoft.com/office/officeart/2005/8/layout/radial5"/>
    <dgm:cxn modelId="{2FA0A5DA-0A5F-4404-A86E-3750BEBA5815}" type="presOf" srcId="{45DE5DF4-1685-4850-B188-786F3DDB9390}" destId="{03AE1BC7-ED14-4F66-8D61-69AD6058EEE2}" srcOrd="0" destOrd="0" presId="urn:microsoft.com/office/officeart/2005/8/layout/radial5"/>
    <dgm:cxn modelId="{D116C1DA-A576-4BF4-9C61-A807A9A36AEB}" type="presOf" srcId="{7F4B0D82-B2ED-48EE-91FC-10674B716F67}" destId="{32F588C6-745A-4D6B-A322-5FA7F65059EA}" srcOrd="0" destOrd="0" presId="urn:microsoft.com/office/officeart/2005/8/layout/radial5"/>
    <dgm:cxn modelId="{7031C86D-0FAA-47B1-B707-B91B591C6104}" srcId="{6A968136-84C6-42A4-B0C2-FB883E010311}" destId="{610F96A5-A726-4B5B-8165-DBAEBE0BBC1C}" srcOrd="3" destOrd="0" parTransId="{03D41E2F-0D17-4F28-A091-23DA7CF6EFB3}" sibTransId="{2FB01610-8D4D-447D-A466-83B0CA573D4E}"/>
    <dgm:cxn modelId="{9771501E-20A2-4EE8-9778-0D1D2D280C2F}" type="presOf" srcId="{39EEA31C-7018-405E-B65B-63F202EE64DA}" destId="{DE723B0E-2F51-4D17-8008-F2A017B92C94}" srcOrd="1" destOrd="0" presId="urn:microsoft.com/office/officeart/2005/8/layout/radial5"/>
    <dgm:cxn modelId="{8B492ADD-A84D-4FD4-9076-C035C1020E62}" type="presOf" srcId="{94E35EBB-BB7F-4A00-8D14-F69B7135D3D3}" destId="{42AF0493-D4A6-47DB-A9DE-939EE51F79E1}" srcOrd="0" destOrd="0" presId="urn:microsoft.com/office/officeart/2005/8/layout/radial5"/>
    <dgm:cxn modelId="{C5D6D0F7-3249-43F7-9CDB-4670F930691E}" type="presOf" srcId="{F7BDB562-BA51-4150-9632-7A3EAB467413}" destId="{D867A4CA-266C-4CEF-B20B-D09095FD7B99}" srcOrd="0" destOrd="0" presId="urn:microsoft.com/office/officeart/2005/8/layout/radial5"/>
    <dgm:cxn modelId="{C8402E12-88BC-40B2-BF15-89EFD3A451FE}" type="presOf" srcId="{7F4B0D82-B2ED-48EE-91FC-10674B716F67}" destId="{AE1FABD5-01E4-40EF-8EB6-2FAAEE0EAF83}" srcOrd="1" destOrd="0" presId="urn:microsoft.com/office/officeart/2005/8/layout/radial5"/>
    <dgm:cxn modelId="{F9D1BDDF-CEA2-4BBD-A7AD-1E6011D63674}" type="presOf" srcId="{81F027B7-9ADE-4111-9E08-ED43615CE4DC}" destId="{890A2EAF-5CAE-4137-B04A-E9A2CBB10104}" srcOrd="1" destOrd="0" presId="urn:microsoft.com/office/officeart/2005/8/layout/radial5"/>
    <dgm:cxn modelId="{49DDDA76-5CF6-4039-92FA-9AD9AE72251C}" type="presOf" srcId="{16A0780A-AF63-42F0-A3ED-427DF67082FE}" destId="{4A72DB6D-0E26-42C5-8717-A9EE55AC053B}" srcOrd="0" destOrd="0" presId="urn:microsoft.com/office/officeart/2005/8/layout/radial5"/>
    <dgm:cxn modelId="{7992F91F-6D3B-4BB3-ADFC-06E3800BD18C}" srcId="{6A968136-84C6-42A4-B0C2-FB883E010311}" destId="{792A89C1-2ECB-4B29-8C43-8C7C4DB0DB5A}" srcOrd="2" destOrd="0" parTransId="{2CF55703-ED09-437D-9685-E5BC543309A6}" sibTransId="{4341A326-0E6A-4AE7-BDD0-0B6680612D5C}"/>
    <dgm:cxn modelId="{0C97FFFC-A2D9-4490-87CF-4E194B26B5AF}" type="presOf" srcId="{03D41E2F-0D17-4F28-A091-23DA7CF6EFB3}" destId="{C2FAFDDF-239A-4580-8F2E-48D44632474F}" srcOrd="0" destOrd="0" presId="urn:microsoft.com/office/officeart/2005/8/layout/radial5"/>
    <dgm:cxn modelId="{21348B89-6008-4EE0-A59F-22B54CE6B485}" srcId="{6A968136-84C6-42A4-B0C2-FB883E010311}" destId="{45DE5DF4-1685-4850-B188-786F3DDB9390}" srcOrd="4" destOrd="0" parTransId="{39EEA31C-7018-405E-B65B-63F202EE64DA}" sibTransId="{EA0C366C-63B9-4932-81EF-611205D9FBFF}"/>
    <dgm:cxn modelId="{37BEFDEF-4999-4A62-9A62-A47D409543FD}" type="presOf" srcId="{18415FE0-DBB0-45BB-A524-A01A2C1C1667}" destId="{26C3F300-0E1F-443B-BF29-0DC333E88CAB}" srcOrd="0" destOrd="0" presId="urn:microsoft.com/office/officeart/2005/8/layout/radial5"/>
    <dgm:cxn modelId="{45B41B80-EF72-4498-9474-98F29B3F981B}" type="presOf" srcId="{2CF55703-ED09-437D-9685-E5BC543309A6}" destId="{BD5D55C3-9551-425F-B676-068EDA4838AF}" srcOrd="0" destOrd="0" presId="urn:microsoft.com/office/officeart/2005/8/layout/radial5"/>
    <dgm:cxn modelId="{DAED7A44-4B36-46E7-9FBB-230DB37700FA}" srcId="{F7BDB562-BA51-4150-9632-7A3EAB467413}" destId="{6A968136-84C6-42A4-B0C2-FB883E010311}" srcOrd="0" destOrd="0" parTransId="{F1009B84-6E37-4EE9-AE1F-8B1D7CC537B9}" sibTransId="{05E31016-7E66-487E-846C-17CCEDE13851}"/>
    <dgm:cxn modelId="{324FBAC5-AEE8-4618-B10E-E9EA8ED3F1B6}" type="presOf" srcId="{81F027B7-9ADE-4111-9E08-ED43615CE4DC}" destId="{24792092-EBBA-4E85-A46D-9EFAB681BF35}" srcOrd="0" destOrd="0" presId="urn:microsoft.com/office/officeart/2005/8/layout/radial5"/>
    <dgm:cxn modelId="{6CD10FD2-D559-434B-BE7C-CEA76CA40FF9}" type="presOf" srcId="{03D41E2F-0D17-4F28-A091-23DA7CF6EFB3}" destId="{F64D1AC2-280A-4005-863A-62BFB43AE083}" srcOrd="1" destOrd="0" presId="urn:microsoft.com/office/officeart/2005/8/layout/radial5"/>
    <dgm:cxn modelId="{A466CF67-253B-47D4-9848-4118FC5A7FD9}" type="presOf" srcId="{2CF55703-ED09-437D-9685-E5BC543309A6}" destId="{1182B45C-30CB-4848-A5D0-ABF56D98A40F}" srcOrd="1" destOrd="0" presId="urn:microsoft.com/office/officeart/2005/8/layout/radial5"/>
    <dgm:cxn modelId="{0266123C-0BC0-46D0-B945-A8B8CFF094BC}" type="presOf" srcId="{18415FE0-DBB0-45BB-A524-A01A2C1C1667}" destId="{0E106B12-6400-487D-A497-BA1751A8BB9B}" srcOrd="1" destOrd="0" presId="urn:microsoft.com/office/officeart/2005/8/layout/radial5"/>
    <dgm:cxn modelId="{49927068-EA26-43B3-90E0-299AFDB76FB0}" type="presOf" srcId="{610F96A5-A726-4B5B-8165-DBAEBE0BBC1C}" destId="{E23830FB-C4D0-4EA2-B79D-FB307D3DA078}" srcOrd="0" destOrd="0" presId="urn:microsoft.com/office/officeart/2005/8/layout/radial5"/>
    <dgm:cxn modelId="{2B6F198C-73AC-4459-8C01-E87F3C79A3C5}" type="presOf" srcId="{39EEA31C-7018-405E-B65B-63F202EE64DA}" destId="{AA673743-FA89-4156-AE1F-DEE2D1C7336F}" srcOrd="0" destOrd="0" presId="urn:microsoft.com/office/officeart/2005/8/layout/radial5"/>
    <dgm:cxn modelId="{993DF137-031C-42EB-98B8-B58D76F6CC1E}" srcId="{6A968136-84C6-42A4-B0C2-FB883E010311}" destId="{94E35EBB-BB7F-4A00-8D14-F69B7135D3D3}" srcOrd="1" destOrd="0" parTransId="{81F027B7-9ADE-4111-9E08-ED43615CE4DC}" sibTransId="{F411638B-2AF5-4B24-B193-D4E2F98992B1}"/>
    <dgm:cxn modelId="{6A2D7C9D-A242-4CD3-B73F-30CE839A44E8}" type="presParOf" srcId="{D867A4CA-266C-4CEF-B20B-D09095FD7B99}" destId="{32BEDDF2-DD23-4465-8D89-2F65F4555016}" srcOrd="0" destOrd="0" presId="urn:microsoft.com/office/officeart/2005/8/layout/radial5"/>
    <dgm:cxn modelId="{550B67BA-5749-49BB-B0FC-32DCB12B1F32}" type="presParOf" srcId="{D867A4CA-266C-4CEF-B20B-D09095FD7B99}" destId="{32F588C6-745A-4D6B-A322-5FA7F65059EA}" srcOrd="1" destOrd="0" presId="urn:microsoft.com/office/officeart/2005/8/layout/radial5"/>
    <dgm:cxn modelId="{8D4AE463-0C44-43C4-8A3C-C260FA49E8AA}" type="presParOf" srcId="{32F588C6-745A-4D6B-A322-5FA7F65059EA}" destId="{AE1FABD5-01E4-40EF-8EB6-2FAAEE0EAF83}" srcOrd="0" destOrd="0" presId="urn:microsoft.com/office/officeart/2005/8/layout/radial5"/>
    <dgm:cxn modelId="{00901B20-3790-4FDF-A026-598C5CF5855A}" type="presParOf" srcId="{D867A4CA-266C-4CEF-B20B-D09095FD7B99}" destId="{6875D31E-FFA5-4F6B-BF7F-0A2BA0915238}" srcOrd="2" destOrd="0" presId="urn:microsoft.com/office/officeart/2005/8/layout/radial5"/>
    <dgm:cxn modelId="{305FF064-7D78-4275-B131-DAF9D261EC54}" type="presParOf" srcId="{D867A4CA-266C-4CEF-B20B-D09095FD7B99}" destId="{24792092-EBBA-4E85-A46D-9EFAB681BF35}" srcOrd="3" destOrd="0" presId="urn:microsoft.com/office/officeart/2005/8/layout/radial5"/>
    <dgm:cxn modelId="{DA06E52E-5E2B-4043-A587-534696BFAA9D}" type="presParOf" srcId="{24792092-EBBA-4E85-A46D-9EFAB681BF35}" destId="{890A2EAF-5CAE-4137-B04A-E9A2CBB10104}" srcOrd="0" destOrd="0" presId="urn:microsoft.com/office/officeart/2005/8/layout/radial5"/>
    <dgm:cxn modelId="{BBD42169-A598-4760-ACB8-E7BC4EFAC654}" type="presParOf" srcId="{D867A4CA-266C-4CEF-B20B-D09095FD7B99}" destId="{42AF0493-D4A6-47DB-A9DE-939EE51F79E1}" srcOrd="4" destOrd="0" presId="urn:microsoft.com/office/officeart/2005/8/layout/radial5"/>
    <dgm:cxn modelId="{A58A3F05-D2AE-4602-9103-47AF3797289E}" type="presParOf" srcId="{D867A4CA-266C-4CEF-B20B-D09095FD7B99}" destId="{BD5D55C3-9551-425F-B676-068EDA4838AF}" srcOrd="5" destOrd="0" presId="urn:microsoft.com/office/officeart/2005/8/layout/radial5"/>
    <dgm:cxn modelId="{8074AE22-4B60-40B7-BA4B-91F0BB0886FE}" type="presParOf" srcId="{BD5D55C3-9551-425F-B676-068EDA4838AF}" destId="{1182B45C-30CB-4848-A5D0-ABF56D98A40F}" srcOrd="0" destOrd="0" presId="urn:microsoft.com/office/officeart/2005/8/layout/radial5"/>
    <dgm:cxn modelId="{00EC5E61-D09F-4CC7-A6B8-0463864B584D}" type="presParOf" srcId="{D867A4CA-266C-4CEF-B20B-D09095FD7B99}" destId="{3FEA1E86-0571-4DA0-8601-6E5D375000D1}" srcOrd="6" destOrd="0" presId="urn:microsoft.com/office/officeart/2005/8/layout/radial5"/>
    <dgm:cxn modelId="{4F14AF75-013A-4762-8B64-82C7E23A3BF2}" type="presParOf" srcId="{D867A4CA-266C-4CEF-B20B-D09095FD7B99}" destId="{C2FAFDDF-239A-4580-8F2E-48D44632474F}" srcOrd="7" destOrd="0" presId="urn:microsoft.com/office/officeart/2005/8/layout/radial5"/>
    <dgm:cxn modelId="{56FD4D28-5F83-4501-888B-646E6891149F}" type="presParOf" srcId="{C2FAFDDF-239A-4580-8F2E-48D44632474F}" destId="{F64D1AC2-280A-4005-863A-62BFB43AE083}" srcOrd="0" destOrd="0" presId="urn:microsoft.com/office/officeart/2005/8/layout/radial5"/>
    <dgm:cxn modelId="{082C11CA-6B63-4964-8A92-A60B4B9BABFD}" type="presParOf" srcId="{D867A4CA-266C-4CEF-B20B-D09095FD7B99}" destId="{E23830FB-C4D0-4EA2-B79D-FB307D3DA078}" srcOrd="8" destOrd="0" presId="urn:microsoft.com/office/officeart/2005/8/layout/radial5"/>
    <dgm:cxn modelId="{509FB8BB-203B-4EA3-901F-06B0E20FCDD4}" type="presParOf" srcId="{D867A4CA-266C-4CEF-B20B-D09095FD7B99}" destId="{AA673743-FA89-4156-AE1F-DEE2D1C7336F}" srcOrd="9" destOrd="0" presId="urn:microsoft.com/office/officeart/2005/8/layout/radial5"/>
    <dgm:cxn modelId="{7560B1D4-C9F0-4223-9B7B-7C0A946706D7}" type="presParOf" srcId="{AA673743-FA89-4156-AE1F-DEE2D1C7336F}" destId="{DE723B0E-2F51-4D17-8008-F2A017B92C94}" srcOrd="0" destOrd="0" presId="urn:microsoft.com/office/officeart/2005/8/layout/radial5"/>
    <dgm:cxn modelId="{B8BBE006-20D3-40A9-AF0D-58B611FCBDFF}" type="presParOf" srcId="{D867A4CA-266C-4CEF-B20B-D09095FD7B99}" destId="{03AE1BC7-ED14-4F66-8D61-69AD6058EEE2}" srcOrd="10" destOrd="0" presId="urn:microsoft.com/office/officeart/2005/8/layout/radial5"/>
    <dgm:cxn modelId="{85925478-8EE6-4AF3-BDA6-B20359B8236A}" type="presParOf" srcId="{D867A4CA-266C-4CEF-B20B-D09095FD7B99}" destId="{26C3F300-0E1F-443B-BF29-0DC333E88CAB}" srcOrd="11" destOrd="0" presId="urn:microsoft.com/office/officeart/2005/8/layout/radial5"/>
    <dgm:cxn modelId="{C0E16078-809E-470B-AFE7-3ADEC5F797BE}" type="presParOf" srcId="{26C3F300-0E1F-443B-BF29-0DC333E88CAB}" destId="{0E106B12-6400-487D-A497-BA1751A8BB9B}" srcOrd="0" destOrd="0" presId="urn:microsoft.com/office/officeart/2005/8/layout/radial5"/>
    <dgm:cxn modelId="{FBF995DD-5023-448D-A054-082D9D6D21AF}" type="presParOf" srcId="{D867A4CA-266C-4CEF-B20B-D09095FD7B99}" destId="{4A72DB6D-0E26-42C5-8717-A9EE55AC053B}" srcOrd="12" destOrd="0" presId="urn:microsoft.com/office/officeart/2005/8/layout/radial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BEDDF2-DD23-4465-8D89-2F65F4555016}">
      <dsp:nvSpPr>
        <dsp:cNvPr id="0" name=""/>
        <dsp:cNvSpPr/>
      </dsp:nvSpPr>
      <dsp:spPr>
        <a:xfrm>
          <a:off x="2966800" y="2130995"/>
          <a:ext cx="2405201" cy="1644637"/>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r>
            <a:rPr lang="ru-RU" sz="4800" kern="1200" dirty="0" smtClean="0"/>
            <a:t>Труд </a:t>
          </a:r>
          <a:endParaRPr lang="ru-RU" sz="4800" kern="1200" dirty="0"/>
        </a:p>
      </dsp:txBody>
      <dsp:txXfrm>
        <a:off x="2966800" y="2130995"/>
        <a:ext cx="2405201" cy="1644637"/>
      </dsp:txXfrm>
    </dsp:sp>
    <dsp:sp modelId="{32F588C6-745A-4D6B-A322-5FA7F65059EA}">
      <dsp:nvSpPr>
        <dsp:cNvPr id="0" name=""/>
        <dsp:cNvSpPr/>
      </dsp:nvSpPr>
      <dsp:spPr>
        <a:xfrm rot="16317450">
          <a:off x="4070082" y="1612208"/>
          <a:ext cx="271826"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6317450">
        <a:off x="4070082" y="1612208"/>
        <a:ext cx="271826" cy="540819"/>
      </dsp:txXfrm>
    </dsp:sp>
    <dsp:sp modelId="{6875D31E-FFA5-4F6B-BF7F-0A2BA0915238}">
      <dsp:nvSpPr>
        <dsp:cNvPr id="0" name=""/>
        <dsp:cNvSpPr/>
      </dsp:nvSpPr>
      <dsp:spPr>
        <a:xfrm>
          <a:off x="3239774" y="-115646"/>
          <a:ext cx="2009748" cy="1734662"/>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Безопасен</a:t>
          </a:r>
          <a:r>
            <a:rPr lang="ru-RU" sz="1800" kern="1200" dirty="0" smtClean="0"/>
            <a:t> </a:t>
          </a:r>
          <a:endParaRPr lang="ru-RU" sz="1800" kern="1200" dirty="0"/>
        </a:p>
      </dsp:txBody>
      <dsp:txXfrm>
        <a:off x="3239774" y="-115646"/>
        <a:ext cx="2009748" cy="1734662"/>
      </dsp:txXfrm>
    </dsp:sp>
    <dsp:sp modelId="{24792092-EBBA-4E85-A46D-9EFAB681BF35}">
      <dsp:nvSpPr>
        <dsp:cNvPr id="0" name=""/>
        <dsp:cNvSpPr/>
      </dsp:nvSpPr>
      <dsp:spPr>
        <a:xfrm rot="19866960">
          <a:off x="5163965" y="2080587"/>
          <a:ext cx="194503"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9866960">
        <a:off x="5163965" y="2080587"/>
        <a:ext cx="194503" cy="540819"/>
      </dsp:txXfrm>
    </dsp:sp>
    <dsp:sp modelId="{42AF0493-D4A6-47DB-A9DE-939EE51F79E1}">
      <dsp:nvSpPr>
        <dsp:cNvPr id="0" name=""/>
        <dsp:cNvSpPr/>
      </dsp:nvSpPr>
      <dsp:spPr>
        <a:xfrm>
          <a:off x="5262983" y="819469"/>
          <a:ext cx="2139799" cy="1880651"/>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pPr>
          <a:r>
            <a:rPr lang="ru-RU" sz="2000" kern="1200" dirty="0" smtClean="0"/>
            <a:t>Доброволен</a:t>
          </a:r>
          <a:r>
            <a:rPr lang="ru-RU" sz="1800" kern="1200" dirty="0" smtClean="0"/>
            <a:t> </a:t>
          </a:r>
          <a:endParaRPr lang="ru-RU" sz="1800" kern="1200" dirty="0"/>
        </a:p>
      </dsp:txBody>
      <dsp:txXfrm>
        <a:off x="5262983" y="819469"/>
        <a:ext cx="2139799" cy="1880651"/>
      </dsp:txXfrm>
    </dsp:sp>
    <dsp:sp modelId="{BD5D55C3-9551-425F-B676-068EDA4838AF}">
      <dsp:nvSpPr>
        <dsp:cNvPr id="0" name=""/>
        <dsp:cNvSpPr/>
      </dsp:nvSpPr>
      <dsp:spPr>
        <a:xfrm rot="1821384">
          <a:off x="5118268" y="3274526"/>
          <a:ext cx="122580"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821384">
        <a:off x="5118268" y="3274526"/>
        <a:ext cx="122580" cy="540819"/>
      </dsp:txXfrm>
    </dsp:sp>
    <dsp:sp modelId="{3FEA1E86-0571-4DA0-8601-6E5D375000D1}">
      <dsp:nvSpPr>
        <dsp:cNvPr id="0" name=""/>
        <dsp:cNvSpPr/>
      </dsp:nvSpPr>
      <dsp:spPr>
        <a:xfrm>
          <a:off x="5105140" y="3167181"/>
          <a:ext cx="2167445" cy="1937756"/>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Право на отдых </a:t>
          </a:r>
          <a:endParaRPr lang="ru-RU" sz="2000" kern="1200" dirty="0"/>
        </a:p>
      </dsp:txBody>
      <dsp:txXfrm>
        <a:off x="5105140" y="3167181"/>
        <a:ext cx="2167445" cy="1937756"/>
      </dsp:txXfrm>
    </dsp:sp>
    <dsp:sp modelId="{C2FAFDDF-239A-4580-8F2E-48D44632474F}">
      <dsp:nvSpPr>
        <dsp:cNvPr id="0" name=""/>
        <dsp:cNvSpPr/>
      </dsp:nvSpPr>
      <dsp:spPr>
        <a:xfrm rot="5283776">
          <a:off x="4099233" y="3696025"/>
          <a:ext cx="208865"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5283776">
        <a:off x="4099233" y="3696025"/>
        <a:ext cx="208865" cy="540819"/>
      </dsp:txXfrm>
    </dsp:sp>
    <dsp:sp modelId="{E23830FB-C4D0-4EA2-B79D-FB307D3DA078}">
      <dsp:nvSpPr>
        <dsp:cNvPr id="0" name=""/>
        <dsp:cNvSpPr/>
      </dsp:nvSpPr>
      <dsp:spPr>
        <a:xfrm>
          <a:off x="3088696" y="4168833"/>
          <a:ext cx="2311907" cy="2018751"/>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Право на разрешение споров </a:t>
          </a:r>
          <a:endParaRPr lang="ru-RU" sz="2000" kern="1200" dirty="0"/>
        </a:p>
      </dsp:txBody>
      <dsp:txXfrm>
        <a:off x="3088696" y="4168833"/>
        <a:ext cx="2311907" cy="2018751"/>
      </dsp:txXfrm>
    </dsp:sp>
    <dsp:sp modelId="{AA673743-FA89-4156-AE1F-DEE2D1C7336F}">
      <dsp:nvSpPr>
        <dsp:cNvPr id="0" name=""/>
        <dsp:cNvSpPr/>
      </dsp:nvSpPr>
      <dsp:spPr>
        <a:xfrm rot="9165240">
          <a:off x="2986255" y="3248549"/>
          <a:ext cx="169377"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9165240">
        <a:off x="2986255" y="3248549"/>
        <a:ext cx="169377" cy="540819"/>
      </dsp:txXfrm>
    </dsp:sp>
    <dsp:sp modelId="{03AE1BC7-ED14-4F66-8D61-69AD6058EEE2}">
      <dsp:nvSpPr>
        <dsp:cNvPr id="0" name=""/>
        <dsp:cNvSpPr/>
      </dsp:nvSpPr>
      <dsp:spPr>
        <a:xfrm>
          <a:off x="956185" y="3132161"/>
          <a:ext cx="2112440" cy="1863775"/>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pPr>
          <a:r>
            <a:rPr lang="ru-RU" sz="1900" kern="1200" dirty="0" smtClean="0"/>
            <a:t>Оплачиваем</a:t>
          </a:r>
          <a:r>
            <a:rPr lang="ru-RU" sz="1800" kern="1200" dirty="0" smtClean="0"/>
            <a:t> </a:t>
          </a:r>
          <a:endParaRPr lang="ru-RU" sz="1800" kern="1200" dirty="0"/>
        </a:p>
      </dsp:txBody>
      <dsp:txXfrm>
        <a:off x="956185" y="3132161"/>
        <a:ext cx="2112440" cy="1863775"/>
      </dsp:txXfrm>
    </dsp:sp>
    <dsp:sp modelId="{26C3F300-0E1F-443B-BF29-0DC333E88CAB}">
      <dsp:nvSpPr>
        <dsp:cNvPr id="0" name=""/>
        <dsp:cNvSpPr/>
      </dsp:nvSpPr>
      <dsp:spPr>
        <a:xfrm rot="12587292">
          <a:off x="3036613" y="2081048"/>
          <a:ext cx="162774" cy="540819"/>
        </a:xfrm>
        <a:prstGeom prst="rightArrow">
          <a:avLst>
            <a:gd name="adj1" fmla="val 60000"/>
            <a:gd name="adj2" fmla="val 50000"/>
          </a:avLst>
        </a:prstGeom>
        <a:gradFill rotWithShape="0">
          <a:gsLst>
            <a:gs pos="0">
              <a:schemeClr val="accent4">
                <a:tint val="60000"/>
                <a:hueOff val="0"/>
                <a:satOff val="0"/>
                <a:lumOff val="0"/>
                <a:alphaOff val="0"/>
                <a:shade val="51000"/>
                <a:satMod val="130000"/>
              </a:schemeClr>
            </a:gs>
            <a:gs pos="80000">
              <a:schemeClr val="accent4">
                <a:tint val="60000"/>
                <a:hueOff val="0"/>
                <a:satOff val="0"/>
                <a:lumOff val="0"/>
                <a:alphaOff val="0"/>
                <a:shade val="93000"/>
                <a:satMod val="130000"/>
              </a:schemeClr>
            </a:gs>
            <a:gs pos="100000">
              <a:schemeClr val="accent4">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12587292">
        <a:off x="3036613" y="2081048"/>
        <a:ext cx="162774" cy="540819"/>
      </dsp:txXfrm>
    </dsp:sp>
    <dsp:sp modelId="{4A72DB6D-0E26-42C5-8717-A9EE55AC053B}">
      <dsp:nvSpPr>
        <dsp:cNvPr id="0" name=""/>
        <dsp:cNvSpPr/>
      </dsp:nvSpPr>
      <dsp:spPr>
        <a:xfrm>
          <a:off x="1014801" y="819473"/>
          <a:ext cx="2139195" cy="1880636"/>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ru-RU" sz="2000" kern="1200" dirty="0" smtClean="0"/>
            <a:t>Свободен</a:t>
          </a:r>
          <a:r>
            <a:rPr lang="ru-RU" sz="1800" kern="1200" dirty="0" smtClean="0"/>
            <a:t> </a:t>
          </a:r>
          <a:endParaRPr lang="ru-RU" sz="1800" kern="1200" dirty="0"/>
        </a:p>
      </dsp:txBody>
      <dsp:txXfrm>
        <a:off x="1014801" y="819473"/>
        <a:ext cx="2139195" cy="1880636"/>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B3BD4-8E0F-402F-9E26-21F597D4311C}" type="datetimeFigureOut">
              <a:rPr lang="ru-RU" smtClean="0"/>
              <a:pPr/>
              <a:t>19.02.2013</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97420-4826-45A8-B9F9-AB0597E911AD}"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ED134D-B6FC-4C87-9EAA-DD2A3DDBDFEC}" type="datetimeFigureOut">
              <a:rPr lang="ru-RU" smtClean="0"/>
              <a:pPr/>
              <a:t>19.02.2013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7EF43B-6D7A-4DFF-BB21-5F60C50E1DF9}"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9" y="329190"/>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604"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3F150D65-C64D-44FB-9152-4CC2DE0C9198}" type="datetime1">
              <a:rPr lang="en-US" smtClean="0"/>
              <a:pPr/>
              <a:t>2/19/2013</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11" name="Номер слайда 10"/>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42635EB0-D091-417E-ACD5-D65E1C7D8524}" type="datetime1">
              <a:rPr lang="en-US" smtClean="0"/>
              <a:pPr/>
              <a:t>2/19/2013</a:t>
            </a:fld>
            <a:endParaRPr lang="en-US"/>
          </a:p>
        </p:txBody>
      </p:sp>
      <p:sp>
        <p:nvSpPr>
          <p:cNvPr id="5" name="Нижний колонтитул 4"/>
          <p:cNvSpPr>
            <a:spLocks noGrp="1"/>
          </p:cNvSpPr>
          <p:nvPr>
            <p:ph type="ftr" sz="quarter" idx="11"/>
          </p:nvPr>
        </p:nvSpPr>
        <p:spPr/>
        <p:txBody>
          <a:bodyPr/>
          <a:lstStyle>
            <a:extLst/>
          </a:lstStyle>
          <a:p>
            <a:endParaRPr lang="en-US" dirty="0"/>
          </a:p>
        </p:txBody>
      </p:sp>
      <p:sp>
        <p:nvSpPr>
          <p:cNvPr id="6" name="Номер слайда 5"/>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10"/>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8"/>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FCA09F9-C7D6-4C52-A7E8-5101239A0BA2}" type="datetime1">
              <a:rPr lang="en-US" smtClean="0"/>
              <a:pPr/>
              <a:t>2/19/2013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6" name="Rectangle 6"/>
          <p:cNvSpPr>
            <a:spLocks noGrp="1" noChangeArrowheads="1"/>
          </p:cNvSpPr>
          <p:nvPr>
            <p:ph type="ctrTitle"/>
          </p:nvPr>
        </p:nvSpPr>
        <p:spPr>
          <a:xfrm>
            <a:off x="457200" y="103194"/>
            <a:ext cx="8229600" cy="1165225"/>
          </a:xfrm>
        </p:spPr>
        <p:txBody>
          <a:bodyPr/>
          <a:lstStyle>
            <a:lvl1pPr>
              <a:lnSpc>
                <a:spcPct val="80000"/>
              </a:lnSpc>
              <a:defRPr sz="4400"/>
            </a:lvl1pPr>
          </a:lstStyle>
          <a:p>
            <a:r>
              <a:rPr lang="ru-RU" smtClean="0"/>
              <a:t>Образец заголовка</a:t>
            </a:r>
            <a:endParaRPr lang="ru-RU"/>
          </a:p>
        </p:txBody>
      </p:sp>
      <p:sp>
        <p:nvSpPr>
          <p:cNvPr id="51205" name="Rectangle 5"/>
          <p:cNvSpPr>
            <a:spLocks noGrp="1" noChangeArrowheads="1"/>
          </p:cNvSpPr>
          <p:nvPr>
            <p:ph type="subTitle" idx="1"/>
          </p:nvPr>
        </p:nvSpPr>
        <p:spPr>
          <a:xfrm>
            <a:off x="457201" y="1143006"/>
            <a:ext cx="6140451" cy="519113"/>
          </a:xfrm>
        </p:spPr>
        <p:txBody>
          <a:bodyPr/>
          <a:lstStyle>
            <a:lvl1pPr marL="0" indent="0">
              <a:buFontTx/>
              <a:buNone/>
              <a:defRPr sz="2800"/>
            </a:lvl1pPr>
          </a:lstStyle>
          <a:p>
            <a:r>
              <a:rPr lang="ru-RU" smtClean="0"/>
              <a:t>Образец подзаголовка</a:t>
            </a:r>
            <a:endParaRPr lang="ru-RU"/>
          </a:p>
        </p:txBody>
      </p:sp>
      <p:sp>
        <p:nvSpPr>
          <p:cNvPr id="51204" name="Rectangle 4"/>
          <p:cNvSpPr>
            <a:spLocks noGrp="1" noChangeArrowheads="1"/>
          </p:cNvSpPr>
          <p:nvPr>
            <p:ph type="dt" sz="half" idx="2"/>
          </p:nvPr>
        </p:nvSpPr>
        <p:spPr>
          <a:xfrm>
            <a:off x="228600" y="6477000"/>
            <a:ext cx="1905000" cy="381000"/>
          </a:xfrm>
        </p:spPr>
        <p:txBody>
          <a:bodyPr/>
          <a:lstStyle>
            <a:lvl1pPr>
              <a:defRPr/>
            </a:lvl1pPr>
          </a:lstStyle>
          <a:p>
            <a:fld id="{3F150D65-C64D-44FB-9152-4CC2DE0C9198}" type="datetime1">
              <a:rPr lang="en-US" smtClean="0"/>
              <a:pPr/>
              <a:t>2/19/2013</a:t>
            </a:fld>
            <a:endParaRPr lang="en-US"/>
          </a:p>
        </p:txBody>
      </p:sp>
      <p:sp>
        <p:nvSpPr>
          <p:cNvPr id="51203" name="Rectangle 3"/>
          <p:cNvSpPr>
            <a:spLocks noGrp="1" noChangeArrowheads="1"/>
          </p:cNvSpPr>
          <p:nvPr>
            <p:ph type="ftr" sz="quarter" idx="3"/>
          </p:nvPr>
        </p:nvSpPr>
        <p:spPr>
          <a:xfrm>
            <a:off x="2362200" y="6477000"/>
            <a:ext cx="4343400" cy="381000"/>
          </a:xfrm>
        </p:spPr>
        <p:txBody>
          <a:bodyPr/>
          <a:lstStyle>
            <a:lvl1pPr>
              <a:defRPr/>
            </a:lvl1pPr>
          </a:lstStyle>
          <a:p>
            <a:endParaRPr lang="en-US"/>
          </a:p>
        </p:txBody>
      </p:sp>
      <p:sp>
        <p:nvSpPr>
          <p:cNvPr id="51202" name="Rectangle 2"/>
          <p:cNvSpPr>
            <a:spLocks noGrp="1" noChangeArrowheads="1"/>
          </p:cNvSpPr>
          <p:nvPr>
            <p:ph type="sldNum" sz="quarter" idx="4"/>
          </p:nvPr>
        </p:nvSpPr>
        <p:spPr>
          <a:xfrm>
            <a:off x="7010400" y="6477000"/>
            <a:ext cx="1905000" cy="381000"/>
          </a:xfrm>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0FFE64A4-35FB-42B6-9183-2C0CE0E36649}" type="datetime1">
              <a:rPr lang="en-US" smtClean="0"/>
              <a:pPr/>
              <a:t>2/19/2013</a:t>
            </a:fld>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9"/>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2A2683B9-6ECA-47FA-93CF-B124A0FAC208}" type="datetime1">
              <a:rPr lang="en-US" smtClean="0"/>
              <a:pPr/>
              <a:t>2/19/2013</a:t>
            </a:fld>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3"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86303"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fld id="{305FF66B-9476-4BB3-85E9-E01854F07F90}" type="datetime1">
              <a:rPr lang="en-US" smtClean="0"/>
              <a:pPr/>
              <a:t>2/19/2013</a:t>
            </a:fld>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fld id="{56B23FBD-8F7D-4F85-8085-67BFDB05CB71}" type="datetime1">
              <a:rPr lang="en-US" smtClean="0"/>
              <a:pPr/>
              <a:t>2/19/2013</a:t>
            </a:fld>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fld id="{465D789A-1220-4441-8676-44A034051BFD}" type="datetime1">
              <a:rPr lang="en-US" smtClean="0"/>
              <a:pPr/>
              <a:t>2/19/2013</a:t>
            </a:fld>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75D48070-6A81-47D0-9810-1540B9FEFF61}" type="datetime1">
              <a:rPr lang="en-US" smtClean="0"/>
              <a:pPr/>
              <a:t>2/19/2013</a:t>
            </a:fld>
            <a:endParaRPr lang="en-US"/>
          </a:p>
        </p:txBody>
      </p:sp>
      <p:sp>
        <p:nvSpPr>
          <p:cNvPr id="3" name="Нижний колонтитул 2"/>
          <p:cNvSpPr>
            <a:spLocks noGrp="1"/>
          </p:cNvSpPr>
          <p:nvPr>
            <p:ph type="ftr" sz="quarter" idx="11"/>
          </p:nvPr>
        </p:nvSpPr>
        <p:spPr/>
        <p:txBody>
          <a:bodyPr/>
          <a:lstStyle>
            <a:lvl1pPr>
              <a:defRPr/>
            </a:lvl1pPr>
          </a:lstStyle>
          <a:p>
            <a:endParaRPr lang="en-US" dirty="0"/>
          </a:p>
        </p:txBody>
      </p:sp>
      <p:sp>
        <p:nvSpPr>
          <p:cNvPr id="4" name="Номер слайда 3"/>
          <p:cNvSpPr>
            <a:spLocks noGrp="1"/>
          </p:cNvSpPr>
          <p:nvPr>
            <p:ph type="sldNum" sz="quarter" idx="12"/>
          </p:nvPr>
        </p:nvSpPr>
        <p:spPr/>
        <p:txBody>
          <a:bodyPr/>
          <a:lstStyle>
            <a:lvl1pPr>
              <a:defRPr/>
            </a:lvl1pPr>
          </a:lstStyle>
          <a:p>
            <a:fld id="{BFEBEB0A-9E3D-4B14-9782-E2AE3DA60D96}"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8"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7" y="273056"/>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8" y="143510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493F2040-9975-4642-A906-1DF87F8BE202}" type="datetime1">
              <a:rPr lang="en-US" smtClean="0"/>
              <a:pPr/>
              <a:t>2/19/2013</a:t>
            </a:fld>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FE64A4-35FB-42B6-9183-2C0CE0E36649}" type="datetime1">
              <a:rPr lang="en-US" smtClean="0"/>
              <a:pPr/>
              <a:t>2/19/2013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51E52B4A-BA08-4841-AB08-A0D822ABC34D}" type="datetime1">
              <a:rPr lang="en-US" smtClean="0"/>
              <a:pPr/>
              <a:t>2/19/2013</a:t>
            </a:fld>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42635EB0-D091-417E-ACD5-D65E1C7D8524}" type="datetime1">
              <a:rPr lang="en-US" smtClean="0"/>
              <a:pPr/>
              <a:t>2/19/2013</a:t>
            </a:fld>
            <a:endParaRPr lang="en-US"/>
          </a:p>
        </p:txBody>
      </p:sp>
      <p:sp>
        <p:nvSpPr>
          <p:cNvPr id="5" name="Нижний колонтитул 4"/>
          <p:cNvSpPr>
            <a:spLocks noGrp="1"/>
          </p:cNvSpPr>
          <p:nvPr>
            <p:ph type="ftr" sz="quarter" idx="11"/>
          </p:nvPr>
        </p:nvSpPr>
        <p:spPr/>
        <p:txBody>
          <a:bodyPr/>
          <a:lstStyle>
            <a:lvl1pPr>
              <a:defRPr/>
            </a:lvl1pPr>
          </a:lstStyle>
          <a:p>
            <a:endParaRPr lang="en-US" dirty="0"/>
          </a:p>
        </p:txBody>
      </p:sp>
      <p:sp>
        <p:nvSpPr>
          <p:cNvPr id="6" name="Номер слайда 5"/>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86549" y="1828800"/>
            <a:ext cx="2076451" cy="4267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7" y="1828800"/>
            <a:ext cx="6076951" cy="4267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7FCA09F9-C7D6-4C52-A7E8-5101239A0BA2}" type="datetime1">
              <a:rPr lang="en-US" smtClean="0"/>
              <a:pPr/>
              <a:t>2/19/2013</a:t>
            </a:fld>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9" y="329190"/>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604" y="434168"/>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A2683B9-6ECA-47FA-93CF-B124A0FAC208}" type="datetime1">
              <a:rPr lang="en-US" smtClean="0"/>
              <a:pPr/>
              <a:t>2/19/2013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05FF66B-9476-4BB3-85E9-E01854F07F90}" type="datetime1">
              <a:rPr lang="en-US" smtClean="0"/>
              <a:pPr/>
              <a:t>2/19/2013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6B23FBD-8F7D-4F85-8085-67BFDB05CB71}" type="datetime1">
              <a:rPr lang="en-US" smtClean="0"/>
              <a:pPr/>
              <a:t>2/19/2013</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465D789A-1220-4441-8676-44A034051BFD}" type="datetime1">
              <a:rPr lang="en-US" smtClean="0"/>
              <a:pPr/>
              <a:t>2/19/2013</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9" y="329190"/>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5D48070-6A81-47D0-9810-1540B9FEFF61}" type="datetime1">
              <a:rPr lang="en-US" smtClean="0"/>
              <a:pPr/>
              <a:t>2/19/2013</a:t>
            </a:fld>
            <a:endParaRPr lang="en-US"/>
          </a:p>
        </p:txBody>
      </p:sp>
      <p:sp>
        <p:nvSpPr>
          <p:cNvPr id="3" name="Нижний колонтитул 2"/>
          <p:cNvSpPr>
            <a:spLocks noGrp="1"/>
          </p:cNvSpPr>
          <p:nvPr>
            <p:ph type="ftr" sz="quarter" idx="11"/>
          </p:nvPr>
        </p:nvSpPr>
        <p:spPr/>
        <p:txBody>
          <a:bodyPr/>
          <a:lstStyle>
            <a:extLst/>
          </a:lstStyle>
          <a:p>
            <a:endParaRPr lang="en-US" dirty="0"/>
          </a:p>
        </p:txBody>
      </p:sp>
      <p:sp>
        <p:nvSpPr>
          <p:cNvPr id="4" name="Номер слайда 3"/>
          <p:cNvSpPr>
            <a:spLocks noGrp="1"/>
          </p:cNvSpPr>
          <p:nvPr>
            <p:ph type="sldNum" sz="quarter" idx="12"/>
          </p:nvPr>
        </p:nvSpPr>
        <p:spPr/>
        <p:txBody>
          <a:bodyPr/>
          <a:lstStyle>
            <a:extLst/>
          </a:lstStyle>
          <a:p>
            <a:fld id="{BFEBEB0A-9E3D-4B14-9782-E2AE3DA60D96}" type="slidenum">
              <a:rPr lang="en-US" smtClean="0"/>
              <a:pPr/>
              <a:t>‹#›</a:t>
            </a:fld>
            <a:endParaRPr lang="en-US" dirty="0"/>
          </a:p>
        </p:txBody>
      </p:sp>
    </p:spTree>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3"/>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81"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493F2040-9975-4642-A906-1DF87F8BE202}" type="datetime1">
              <a:rPr lang="en-US" smtClean="0"/>
              <a:pPr/>
              <a:t>2/19/2013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FEBEB0A-9E3D-4B14-9782-E2AE3DA60D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9" y="329190"/>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1E52B4A-BA08-4841-AB08-A0D822ABC34D}" type="datetime1">
              <a:rPr lang="en-US" smtClean="0"/>
              <a:pPr/>
              <a:t>2/19/2013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FEBEB0A-9E3D-4B14-9782-E2AE3DA60D96}" type="slidenum">
              <a:rPr lang="en-US" smtClean="0"/>
              <a:pPr/>
              <a:t>‹#›</a:t>
            </a:fld>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9" y="329190"/>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604"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81"/>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5D48070-6A81-47D0-9810-1540B9FEFF61}" type="datetime1">
              <a:rPr lang="en-US" smtClean="0"/>
              <a:pPr/>
              <a:t>2/19/2013</a:t>
            </a:fld>
            <a:endParaRPr lang="en-US"/>
          </a:p>
        </p:txBody>
      </p:sp>
      <p:sp>
        <p:nvSpPr>
          <p:cNvPr id="18" name="Нижний колонтитул 17"/>
          <p:cNvSpPr>
            <a:spLocks noGrp="1"/>
          </p:cNvSpPr>
          <p:nvPr>
            <p:ph type="ftr" sz="quarter" idx="3"/>
          </p:nvPr>
        </p:nvSpPr>
        <p:spPr>
          <a:xfrm>
            <a:off x="6062328" y="6111881"/>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Номер слайда 4"/>
          <p:cNvSpPr>
            <a:spLocks noGrp="1"/>
          </p:cNvSpPr>
          <p:nvPr>
            <p:ph type="sldNum" sz="quarter" idx="4"/>
          </p:nvPr>
        </p:nvSpPr>
        <p:spPr>
          <a:xfrm>
            <a:off x="8348328" y="6111881"/>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FEBEB0A-9E3D-4B14-9782-E2AE3DA60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fade/>
  </p:transition>
  <p:timing>
    <p:tnLst>
      <p:par>
        <p:cTn id="1" dur="indefinite" restart="never" nodeType="tmRoot"/>
      </p:par>
    </p:tnLst>
  </p:timing>
  <p:hf sldNum="0"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828800"/>
            <a:ext cx="8305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2667000"/>
            <a:ext cx="8305800" cy="3429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28956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fld id="{75D48070-6A81-47D0-9810-1540B9FEFF61}" type="datetime1">
              <a:rPr lang="en-US" smtClean="0"/>
              <a:pPr/>
              <a:t>2/19/2013</a:t>
            </a:fld>
            <a:endParaRPr lang="en-US"/>
          </a:p>
        </p:txBody>
      </p:sp>
      <p:sp>
        <p:nvSpPr>
          <p:cNvPr id="1029" name="Rectangle 5"/>
          <p:cNvSpPr>
            <a:spLocks noGrp="1" noChangeArrowheads="1"/>
          </p:cNvSpPr>
          <p:nvPr>
            <p:ph type="ftr" sz="quarter" idx="3"/>
          </p:nvPr>
        </p:nvSpPr>
        <p:spPr bwMode="auto">
          <a:xfrm>
            <a:off x="43434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dirty="0"/>
          </a:p>
        </p:txBody>
      </p:sp>
      <p:sp>
        <p:nvSpPr>
          <p:cNvPr id="1030" name="Rectangle 6"/>
          <p:cNvSpPr>
            <a:spLocks noGrp="1" noChangeArrowheads="1"/>
          </p:cNvSpPr>
          <p:nvPr>
            <p:ph type="sldNum" sz="quarter" idx="4"/>
          </p:nvPr>
        </p:nvSpPr>
        <p:spPr bwMode="auto">
          <a:xfrm>
            <a:off x="73914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BFEBEB0A-9E3D-4B14-9782-E2AE3DA60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fade/>
  </p:transition>
  <p:timing>
    <p:tnLst>
      <p:par>
        <p:cTn id="1" dur="indefinite" restart="never" nodeType="tmRoot"/>
      </p:par>
    </p:tnLst>
  </p:timing>
  <p:hf sldNum="0" hdr="0" ftr="0" dt="0"/>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Black" pitchFamily="34" charset="0"/>
        </a:defRPr>
      </a:lvl2pPr>
      <a:lvl3pPr algn="l" rtl="0" eaLnBrk="1" fontAlgn="base" hangingPunct="1">
        <a:spcBef>
          <a:spcPct val="0"/>
        </a:spcBef>
        <a:spcAft>
          <a:spcPct val="0"/>
        </a:spcAft>
        <a:defRPr sz="3600">
          <a:solidFill>
            <a:schemeClr val="tx2"/>
          </a:solidFill>
          <a:latin typeface="Arial Black" pitchFamily="34" charset="0"/>
        </a:defRPr>
      </a:lvl3pPr>
      <a:lvl4pPr algn="l" rtl="0" eaLnBrk="1" fontAlgn="base" hangingPunct="1">
        <a:spcBef>
          <a:spcPct val="0"/>
        </a:spcBef>
        <a:spcAft>
          <a:spcPct val="0"/>
        </a:spcAft>
        <a:defRPr sz="3600">
          <a:solidFill>
            <a:schemeClr val="tx2"/>
          </a:solidFill>
          <a:latin typeface="Arial Black" pitchFamily="34" charset="0"/>
        </a:defRPr>
      </a:lvl4pPr>
      <a:lvl5pPr algn="l" rtl="0" eaLnBrk="1" fontAlgn="base" hangingPunct="1">
        <a:spcBef>
          <a:spcPct val="0"/>
        </a:spcBef>
        <a:spcAft>
          <a:spcPct val="0"/>
        </a:spcAft>
        <a:defRPr sz="3600">
          <a:solidFill>
            <a:schemeClr val="tx2"/>
          </a:solidFill>
          <a:latin typeface="Arial Black" pitchFamily="34" charset="0"/>
        </a:defRPr>
      </a:lvl5pPr>
      <a:lvl6pPr marL="457200" algn="l" rtl="0" eaLnBrk="1" fontAlgn="base" hangingPunct="1">
        <a:spcBef>
          <a:spcPct val="0"/>
        </a:spcBef>
        <a:spcAft>
          <a:spcPct val="0"/>
        </a:spcAft>
        <a:defRPr sz="3600">
          <a:solidFill>
            <a:schemeClr val="tx2"/>
          </a:solidFill>
          <a:latin typeface="Arial Black" pitchFamily="34" charset="0"/>
        </a:defRPr>
      </a:lvl6pPr>
      <a:lvl7pPr marL="914400" algn="l" rtl="0" eaLnBrk="1" fontAlgn="base" hangingPunct="1">
        <a:spcBef>
          <a:spcPct val="0"/>
        </a:spcBef>
        <a:spcAft>
          <a:spcPct val="0"/>
        </a:spcAft>
        <a:defRPr sz="3600">
          <a:solidFill>
            <a:schemeClr val="tx2"/>
          </a:solidFill>
          <a:latin typeface="Arial Black" pitchFamily="34" charset="0"/>
        </a:defRPr>
      </a:lvl7pPr>
      <a:lvl8pPr marL="1371600" algn="l" rtl="0" eaLnBrk="1" fontAlgn="base" hangingPunct="1">
        <a:spcBef>
          <a:spcPct val="0"/>
        </a:spcBef>
        <a:spcAft>
          <a:spcPct val="0"/>
        </a:spcAft>
        <a:defRPr sz="3600">
          <a:solidFill>
            <a:schemeClr val="tx2"/>
          </a:solidFill>
          <a:latin typeface="Arial Black" pitchFamily="34" charset="0"/>
        </a:defRPr>
      </a:lvl8pPr>
      <a:lvl9pPr marL="1828800" algn="l" rtl="0" eaLnBrk="1" fontAlgn="base" hangingPunct="1">
        <a:spcBef>
          <a:spcPct val="0"/>
        </a:spcBef>
        <a:spcAft>
          <a:spcPct val="0"/>
        </a:spcAft>
        <a:defRPr sz="36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slide" Target="slide23.xml"/><Relationship Id="rId7" Type="http://schemas.openxmlformats.org/officeDocument/2006/relationships/slide" Target="slide27.xml"/><Relationship Id="rId2" Type="http://schemas.openxmlformats.org/officeDocument/2006/relationships/slide" Target="slide20.xml"/><Relationship Id="rId1" Type="http://schemas.openxmlformats.org/officeDocument/2006/relationships/slideLayout" Target="../slideLayouts/slideLayout13.xml"/><Relationship Id="rId6" Type="http://schemas.openxmlformats.org/officeDocument/2006/relationships/slide" Target="slide24.xml"/><Relationship Id="rId5" Type="http://schemas.openxmlformats.org/officeDocument/2006/relationships/slide" Target="slide21.xml"/><Relationship Id="rId10" Type="http://schemas.openxmlformats.org/officeDocument/2006/relationships/slide" Target="slide28.xml"/><Relationship Id="rId4" Type="http://schemas.openxmlformats.org/officeDocument/2006/relationships/slide" Target="slide26.xml"/><Relationship Id="rId9" Type="http://schemas.openxmlformats.org/officeDocument/2006/relationships/slide" Target="slide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5">
            <a:hlinkClick r:id="rId2" action="ppaction://hlinksldjump"/>
          </p:cNvPr>
          <p:cNvSpPr txBox="1">
            <a:spLocks/>
          </p:cNvSpPr>
          <p:nvPr/>
        </p:nvSpPr>
        <p:spPr bwMode="auto">
          <a:xfrm>
            <a:off x="0" y="0"/>
            <a:ext cx="9144000" cy="1673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80000"/>
              </a:lnSpc>
              <a:spcBef>
                <a:spcPct val="0"/>
              </a:spcBef>
              <a:spcAft>
                <a:spcPct val="0"/>
              </a:spcAft>
              <a:buClrTx/>
              <a:buSzTx/>
              <a:buFontTx/>
              <a:buNone/>
              <a:tabLst/>
              <a:defRPr/>
            </a:pPr>
            <a:r>
              <a:rPr kumimoji="0" lang="ru-RU" sz="6000" b="1" i="0" u="none" strike="noStrike" kern="0" cap="none" spc="0" normalizeH="0" baseline="0" noProof="0" dirty="0" smtClean="0">
                <a:ln>
                  <a:noFill/>
                </a:ln>
                <a:solidFill>
                  <a:schemeClr val="tx2"/>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Трудовые права </a:t>
            </a:r>
            <a:r>
              <a:rPr kumimoji="0" lang="ru-RU" sz="6000" b="1" i="0" u="none" strike="noStrike" kern="0" cap="none" spc="0" normalizeH="0" noProof="0" dirty="0" smtClean="0">
                <a:ln>
                  <a:noFill/>
                </a:ln>
                <a:solidFill>
                  <a:schemeClr val="tx2"/>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несовершеннолетних.</a:t>
            </a:r>
            <a:endParaRPr kumimoji="0" lang="ru-RU" sz="6000" b="1" i="0" u="none" strike="noStrike" kern="0" cap="none" spc="0" normalizeH="0" baseline="0" noProof="0" dirty="0" smtClean="0">
              <a:ln>
                <a:noFill/>
              </a:ln>
              <a:solidFill>
                <a:schemeClr val="tx2"/>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
        <p:nvSpPr>
          <p:cNvPr id="4" name="TextBox 3"/>
          <p:cNvSpPr txBox="1"/>
          <p:nvPr/>
        </p:nvSpPr>
        <p:spPr>
          <a:xfrm>
            <a:off x="1214846" y="5763781"/>
            <a:ext cx="7929155" cy="646331"/>
          </a:xfrm>
          <a:prstGeom prst="rect">
            <a:avLst/>
          </a:prstGeom>
          <a:noFill/>
        </p:spPr>
        <p:txBody>
          <a:bodyPr wrap="square" rtlCol="0">
            <a:spAutoFit/>
          </a:bodyPr>
          <a:lstStyle/>
          <a:p>
            <a:pPr marL="2416175" indent="-1514475" algn="ctr"/>
            <a:r>
              <a:rPr lang="ru-RU" b="1" u="sng" dirty="0" smtClean="0">
                <a:solidFill>
                  <a:schemeClr val="accent3"/>
                </a:solidFill>
                <a:effectLst>
                  <a:outerShdw blurRad="38100" dist="38100" dir="2700000" algn="tl">
                    <a:srgbClr val="000000">
                      <a:alpha val="43137"/>
                    </a:srgbClr>
                  </a:outerShdw>
                </a:effectLst>
                <a:latin typeface="Tahoma" pitchFamily="34" charset="0"/>
                <a:ea typeface="Tahoma" pitchFamily="34" charset="0"/>
                <a:cs typeface="Tahoma" pitchFamily="34" charset="0"/>
              </a:rPr>
              <a:t>Подготовила</a:t>
            </a:r>
            <a:r>
              <a:rPr lang="ru-RU" b="1" dirty="0" smtClean="0">
                <a:solidFill>
                  <a:schemeClr val="accent3"/>
                </a:solidFill>
                <a:effectLst>
                  <a:outerShdw blurRad="38100" dist="38100" dir="2700000" algn="tl">
                    <a:srgbClr val="000000">
                      <a:alpha val="43137"/>
                    </a:srgbClr>
                  </a:outerShdw>
                </a:effectLst>
                <a:latin typeface="Tahoma" pitchFamily="34" charset="0"/>
                <a:ea typeface="Tahoma" pitchFamily="34" charset="0"/>
                <a:cs typeface="Tahoma" pitchFamily="34" charset="0"/>
              </a:rPr>
              <a:t>: И.А.Короткова, педагог-организатор  </a:t>
            </a:r>
          </a:p>
          <a:p>
            <a:pPr marL="2416175" indent="-2416175" algn="r"/>
            <a:r>
              <a:rPr lang="ru-RU" b="1" dirty="0" smtClean="0">
                <a:solidFill>
                  <a:schemeClr val="accent3"/>
                </a:solidFill>
                <a:effectLst>
                  <a:outerShdw blurRad="38100" dist="38100" dir="2700000" algn="tl">
                    <a:srgbClr val="000000">
                      <a:alpha val="43137"/>
                    </a:srgbClr>
                  </a:outerShdw>
                </a:effectLst>
                <a:latin typeface="Tahoma" pitchFamily="34" charset="0"/>
                <a:ea typeface="Tahoma" pitchFamily="34" charset="0"/>
                <a:cs typeface="Tahoma" pitchFamily="34" charset="0"/>
              </a:rPr>
              <a:t>ГБОУ СОШ №2049, социолог, правовед.</a:t>
            </a:r>
            <a:endParaRPr lang="ru-RU" b="1" dirty="0">
              <a:solidFill>
                <a:schemeClr val="accent3"/>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407895" y="2761476"/>
            <a:ext cx="8458200" cy="4096525"/>
          </a:xfrm>
        </p:spPr>
        <p:txBody>
          <a:bodyPr>
            <a:normAutofit fontScale="70000" lnSpcReduction="20000"/>
          </a:bodyPr>
          <a:lstStyle/>
          <a:p>
            <a:pPr>
              <a:lnSpc>
                <a:spcPct val="90000"/>
              </a:lnSpc>
              <a:buFont typeface="Wingdings" pitchFamily="2" charset="2"/>
              <a:buNone/>
            </a:pPr>
            <a:endParaRPr lang="ru-RU" sz="2000" b="1" i="1" dirty="0">
              <a:solidFill>
                <a:srgbClr val="FF9933"/>
              </a:solidFill>
              <a:latin typeface="Tahoma" pitchFamily="34" charset="0"/>
              <a:ea typeface="Tahoma" pitchFamily="34" charset="0"/>
              <a:cs typeface="Tahoma" pitchFamily="34" charset="0"/>
            </a:endParaRPr>
          </a:p>
          <a:p>
            <a:pPr algn="just">
              <a:lnSpc>
                <a:spcPct val="120000"/>
              </a:lnSpc>
              <a:spcBef>
                <a:spcPts val="0"/>
              </a:spcBef>
            </a:pPr>
            <a:r>
              <a:rPr lang="ru-RU" sz="2600" dirty="0" smtClean="0">
                <a:latin typeface="Tahoma" pitchFamily="34" charset="0"/>
                <a:ea typeface="Tahoma" pitchFamily="34" charset="0"/>
                <a:cs typeface="Tahoma" pitchFamily="34" charset="0"/>
              </a:rPr>
              <a:t>Трудовой договор заключается в 2-х экземплярах (по экземпляру каждой из сторон).</a:t>
            </a:r>
          </a:p>
          <a:p>
            <a:pPr algn="just">
              <a:lnSpc>
                <a:spcPct val="120000"/>
              </a:lnSpc>
              <a:spcBef>
                <a:spcPts val="0"/>
              </a:spcBef>
            </a:pPr>
            <a:r>
              <a:rPr lang="ru-RU" sz="2600" dirty="0" smtClean="0">
                <a:latin typeface="Tahoma" pitchFamily="34" charset="0"/>
                <a:ea typeface="Tahoma" pitchFamily="34" charset="0"/>
                <a:cs typeface="Tahoma" pitchFamily="34" charset="0"/>
              </a:rPr>
              <a:t>Если </a:t>
            </a:r>
            <a:r>
              <a:rPr lang="ru-RU" sz="2600" dirty="0">
                <a:latin typeface="Tahoma" pitchFamily="34" charset="0"/>
                <a:ea typeface="Tahoma" pitchFamily="34" charset="0"/>
                <a:cs typeface="Tahoma" pitchFamily="34" charset="0"/>
              </a:rPr>
              <a:t>в трудовом договоре не оговорен срок его действия, то договор заключен на неопределенный </a:t>
            </a:r>
            <a:r>
              <a:rPr lang="ru-RU" sz="2600" dirty="0" smtClean="0">
                <a:latin typeface="Tahoma" pitchFamily="34" charset="0"/>
                <a:ea typeface="Tahoma" pitchFamily="34" charset="0"/>
                <a:cs typeface="Tahoma" pitchFamily="34" charset="0"/>
              </a:rPr>
              <a:t>срок.</a:t>
            </a:r>
            <a:endParaRPr lang="ru-RU" sz="2600" dirty="0">
              <a:latin typeface="Tahoma" pitchFamily="34" charset="0"/>
              <a:ea typeface="Tahoma" pitchFamily="34" charset="0"/>
              <a:cs typeface="Tahoma" pitchFamily="34" charset="0"/>
            </a:endParaRPr>
          </a:p>
          <a:p>
            <a:pPr algn="just">
              <a:lnSpc>
                <a:spcPct val="120000"/>
              </a:lnSpc>
              <a:spcBef>
                <a:spcPts val="0"/>
              </a:spcBef>
            </a:pPr>
            <a:endParaRPr lang="ru-RU" sz="800" dirty="0">
              <a:latin typeface="Tahoma" pitchFamily="34" charset="0"/>
              <a:ea typeface="Tahoma" pitchFamily="34" charset="0"/>
              <a:cs typeface="Tahoma" pitchFamily="34" charset="0"/>
            </a:endParaRPr>
          </a:p>
          <a:p>
            <a:pPr algn="just">
              <a:lnSpc>
                <a:spcPct val="120000"/>
              </a:lnSpc>
              <a:spcBef>
                <a:spcPts val="0"/>
              </a:spcBef>
            </a:pPr>
            <a:r>
              <a:rPr lang="ru-RU" sz="2600" dirty="0">
                <a:latin typeface="Tahoma" pitchFamily="34" charset="0"/>
                <a:ea typeface="Tahoma" pitchFamily="34" charset="0"/>
                <a:cs typeface="Tahoma" pitchFamily="34" charset="0"/>
              </a:rPr>
              <a:t>Трудовой договор вступает в силу со дня его </a:t>
            </a:r>
            <a:r>
              <a:rPr lang="ru-RU" sz="2600" dirty="0" smtClean="0">
                <a:latin typeface="Tahoma" pitchFamily="34" charset="0"/>
                <a:ea typeface="Tahoma" pitchFamily="34" charset="0"/>
                <a:cs typeface="Tahoma" pitchFamily="34" charset="0"/>
              </a:rPr>
              <a:t>подписания.</a:t>
            </a:r>
            <a:endParaRPr lang="ru-RU" sz="2600" dirty="0">
              <a:latin typeface="Tahoma" pitchFamily="34" charset="0"/>
              <a:ea typeface="Tahoma" pitchFamily="34" charset="0"/>
              <a:cs typeface="Tahoma" pitchFamily="34" charset="0"/>
            </a:endParaRPr>
          </a:p>
          <a:p>
            <a:pPr algn="just">
              <a:lnSpc>
                <a:spcPct val="120000"/>
              </a:lnSpc>
              <a:spcBef>
                <a:spcPts val="0"/>
              </a:spcBef>
            </a:pPr>
            <a:endParaRPr lang="ru-RU" sz="800" dirty="0">
              <a:latin typeface="Tahoma" pitchFamily="34" charset="0"/>
              <a:ea typeface="Tahoma" pitchFamily="34" charset="0"/>
              <a:cs typeface="Tahoma" pitchFamily="34" charset="0"/>
            </a:endParaRPr>
          </a:p>
          <a:p>
            <a:pPr algn="just">
              <a:lnSpc>
                <a:spcPct val="120000"/>
              </a:lnSpc>
              <a:spcBef>
                <a:spcPts val="0"/>
              </a:spcBef>
            </a:pPr>
            <a:r>
              <a:rPr lang="ru-RU" sz="2600" dirty="0" smtClean="0">
                <a:latin typeface="Tahoma" pitchFamily="34" charset="0"/>
                <a:ea typeface="Tahoma" pitchFamily="34" charset="0"/>
                <a:cs typeface="Tahoma" pitchFamily="34" charset="0"/>
              </a:rPr>
              <a:t>Для лиц не достигших 18 лет при приеме на работу испытательный срок не устанавливается (ст. 70 ТК РФ).</a:t>
            </a:r>
          </a:p>
          <a:p>
            <a:pPr algn="just">
              <a:lnSpc>
                <a:spcPct val="120000"/>
              </a:lnSpc>
              <a:spcBef>
                <a:spcPts val="0"/>
              </a:spcBef>
            </a:pPr>
            <a:r>
              <a:rPr lang="ru-RU" sz="2600" dirty="0" smtClean="0">
                <a:latin typeface="Tahoma" pitchFamily="34" charset="0"/>
                <a:ea typeface="Tahoma" pitchFamily="34" charset="0"/>
                <a:cs typeface="Tahoma" pitchFamily="34" charset="0"/>
              </a:rPr>
              <a:t>Расторжение трудового договора с работниками до 18 лет по инициативе работодателя (исключение: ликвидация организации или ИП) помимо соблюдения общего порядка допускается только с согласия соответствующей государственной инспекции труда и комиссии по делам несовершеннолетних и защите их прав (ст.269 ТК РФ).</a:t>
            </a:r>
          </a:p>
          <a:p>
            <a:pPr algn="just">
              <a:lnSpc>
                <a:spcPct val="120000"/>
              </a:lnSpc>
            </a:pPr>
            <a:endParaRPr lang="ru-RU" sz="2400" dirty="0">
              <a:latin typeface="Tahoma" pitchFamily="34" charset="0"/>
              <a:ea typeface="Tahoma" pitchFamily="34" charset="0"/>
              <a:cs typeface="Tahoma" pitchFamily="34" charset="0"/>
            </a:endParaRPr>
          </a:p>
          <a:p>
            <a:pPr algn="ctr">
              <a:lnSpc>
                <a:spcPct val="90000"/>
              </a:lnSpc>
              <a:buFont typeface="Wingdings" pitchFamily="2" charset="2"/>
              <a:buNone/>
            </a:pPr>
            <a:endParaRPr lang="ru-RU" sz="2000" i="1" dirty="0">
              <a:solidFill>
                <a:schemeClr val="bg2"/>
              </a:solidFill>
              <a:latin typeface="Tahoma" pitchFamily="34" charset="0"/>
              <a:ea typeface="Tahoma" pitchFamily="34" charset="0"/>
              <a:cs typeface="Tahoma" pitchFamily="34" charset="0"/>
            </a:endParaRPr>
          </a:p>
        </p:txBody>
      </p:sp>
      <p:sp>
        <p:nvSpPr>
          <p:cNvPr id="24580" name="Oval 4"/>
          <p:cNvSpPr>
            <a:spLocks noChangeArrowheads="1"/>
          </p:cNvSpPr>
          <p:nvPr/>
        </p:nvSpPr>
        <p:spPr bwMode="auto">
          <a:xfrm>
            <a:off x="201126" y="1723875"/>
            <a:ext cx="4114799" cy="1049311"/>
          </a:xfrm>
          <a:prstGeom prst="round2DiagRect">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a:r>
              <a:rPr lang="ru-RU" sz="2000" b="1"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Бессрочный</a:t>
            </a:r>
            <a:r>
              <a:rPr lang="ru-RU" sz="2000"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p>
          <a:p>
            <a:pPr algn="ctr"/>
            <a:r>
              <a:rPr lang="ru-RU" sz="2000"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(срок действия не определен)</a:t>
            </a:r>
            <a:endParaRPr lang="ru-RU" sz="2000"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24581" name="Oval 5"/>
          <p:cNvSpPr>
            <a:spLocks noChangeArrowheads="1"/>
          </p:cNvSpPr>
          <p:nvPr/>
        </p:nvSpPr>
        <p:spPr bwMode="auto">
          <a:xfrm>
            <a:off x="4691928" y="1723875"/>
            <a:ext cx="4147279" cy="1049311"/>
          </a:xfrm>
          <a:prstGeom prst="round2DiagRect">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a:r>
              <a:rPr lang="ru-RU" sz="2000" b="1"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С</a:t>
            </a:r>
            <a:r>
              <a:rPr lang="ru-RU" sz="2000" b="1"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рочный</a:t>
            </a:r>
            <a:endParaRPr lang="ru-RU" sz="2000" b="1"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gn="ctr"/>
            <a:r>
              <a:rPr lang="ru-RU" sz="2000"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(заключается на </a:t>
            </a:r>
            <a:r>
              <a:rPr lang="ru-RU" sz="2000"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срок </a:t>
            </a:r>
          </a:p>
          <a:p>
            <a:pPr algn="ctr"/>
            <a:r>
              <a:rPr lang="ru-RU" sz="2000"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не более 5 лет)</a:t>
            </a:r>
            <a:endParaRPr lang="ru-RU" sz="2000"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7" name="Заголовок 5"/>
          <p:cNvSpPr txBox="1">
            <a:spLocks/>
          </p:cNvSpPr>
          <p:nvPr/>
        </p:nvSpPr>
        <p:spPr bwMode="auto">
          <a:xfrm>
            <a:off x="-1" y="239845"/>
            <a:ext cx="9144001"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0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Заключение трудового</a:t>
            </a:r>
            <a:r>
              <a:rPr kumimoji="0" lang="ru-RU" sz="4000" b="1" i="0" u="none" strike="noStrike" kern="0" cap="none" spc="0" normalizeH="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 договора (ст.ст.58, 61, 70 ТК РФ)</a:t>
            </a:r>
            <a:endParaRPr kumimoji="0" lang="ru-RU" sz="40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p:cTn id="7" dur="500" decel="50000" fill="hold">
                                          <p:stCondLst>
                                            <p:cond delay="0"/>
                                          </p:stCondLst>
                                        </p:cTn>
                                        <p:tgtEl>
                                          <p:spTgt spid="2458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458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4580"/>
                                        </p:tgtEl>
                                        <p:attrNameLst>
                                          <p:attrName>ppt_w</p:attrName>
                                        </p:attrNameLst>
                                      </p:cBhvr>
                                      <p:tavLst>
                                        <p:tav tm="0">
                                          <p:val>
                                            <p:strVal val="#ppt_w*.05"/>
                                          </p:val>
                                        </p:tav>
                                        <p:tav tm="100000">
                                          <p:val>
                                            <p:strVal val="#ppt_w"/>
                                          </p:val>
                                        </p:tav>
                                      </p:tavLst>
                                    </p:anim>
                                    <p:anim calcmode="lin" valueType="num">
                                      <p:cBhvr>
                                        <p:cTn id="10" dur="1000" fill="hold"/>
                                        <p:tgtEl>
                                          <p:spTgt spid="2458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458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458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458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4580"/>
                                        </p:tgtEl>
                                      </p:cBhvr>
                                    </p:animEffect>
                                  </p:childTnLst>
                                </p:cTn>
                              </p:par>
                            </p:childTnLst>
                          </p:cTn>
                        </p:par>
                        <p:par>
                          <p:cTn id="15" fill="hold">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24581"/>
                                        </p:tgtEl>
                                        <p:attrNameLst>
                                          <p:attrName>style.visibility</p:attrName>
                                        </p:attrNameLst>
                                      </p:cBhvr>
                                      <p:to>
                                        <p:strVal val="visible"/>
                                      </p:to>
                                    </p:set>
                                    <p:anim calcmode="lin" valueType="num">
                                      <p:cBhvr>
                                        <p:cTn id="18" dur="500" decel="50000" fill="hold">
                                          <p:stCondLst>
                                            <p:cond delay="0"/>
                                          </p:stCondLst>
                                        </p:cTn>
                                        <p:tgtEl>
                                          <p:spTgt spid="24581"/>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24581"/>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24581"/>
                                        </p:tgtEl>
                                        <p:attrNameLst>
                                          <p:attrName>ppt_w</p:attrName>
                                        </p:attrNameLst>
                                      </p:cBhvr>
                                      <p:tavLst>
                                        <p:tav tm="0">
                                          <p:val>
                                            <p:strVal val="#ppt_w*.05"/>
                                          </p:val>
                                        </p:tav>
                                        <p:tav tm="100000">
                                          <p:val>
                                            <p:strVal val="#ppt_w"/>
                                          </p:val>
                                        </p:tav>
                                      </p:tavLst>
                                    </p:anim>
                                    <p:anim calcmode="lin" valueType="num">
                                      <p:cBhvr>
                                        <p:cTn id="21" dur="1000" fill="hold"/>
                                        <p:tgtEl>
                                          <p:spTgt spid="24581"/>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24581"/>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24581"/>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24581"/>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24581"/>
                                        </p:tgtEl>
                                      </p:cBhvr>
                                    </p:animEffect>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24579">
                                            <p:txEl>
                                              <p:pRg st="1" end="1"/>
                                            </p:txEl>
                                          </p:spTgt>
                                        </p:tgtEl>
                                        <p:attrNameLst>
                                          <p:attrName>style.visibility</p:attrName>
                                        </p:attrNameLst>
                                      </p:cBhvr>
                                      <p:to>
                                        <p:strVal val="visible"/>
                                      </p:to>
                                    </p:set>
                                    <p:animEffect transition="in" filter="fade">
                                      <p:cBhvr>
                                        <p:cTn id="29" dur="2000"/>
                                        <p:tgtEl>
                                          <p:spTgt spid="24579">
                                            <p:txEl>
                                              <p:pRg st="1" end="1"/>
                                            </p:txEl>
                                          </p:spTgt>
                                        </p:tgtEl>
                                      </p:cBhvr>
                                    </p:animEffect>
                                  </p:childTnLst>
                                </p:cTn>
                              </p:par>
                            </p:childTnLst>
                          </p:cTn>
                        </p:par>
                        <p:par>
                          <p:cTn id="30" fill="hold">
                            <p:stCondLst>
                              <p:cond delay="4000"/>
                            </p:stCondLst>
                            <p:childTnLst>
                              <p:par>
                                <p:cTn id="31" presetID="10" presetClass="entr" presetSubtype="0" fill="hold" grpId="0" nodeType="afterEffect">
                                  <p:stCondLst>
                                    <p:cond delay="0"/>
                                  </p:stCondLst>
                                  <p:childTnLst>
                                    <p:set>
                                      <p:cBhvr>
                                        <p:cTn id="32" dur="1" fill="hold">
                                          <p:stCondLst>
                                            <p:cond delay="0"/>
                                          </p:stCondLst>
                                        </p:cTn>
                                        <p:tgtEl>
                                          <p:spTgt spid="24579">
                                            <p:txEl>
                                              <p:pRg st="2" end="2"/>
                                            </p:txEl>
                                          </p:spTgt>
                                        </p:tgtEl>
                                        <p:attrNameLst>
                                          <p:attrName>style.visibility</p:attrName>
                                        </p:attrNameLst>
                                      </p:cBhvr>
                                      <p:to>
                                        <p:strVal val="visible"/>
                                      </p:to>
                                    </p:set>
                                    <p:animEffect transition="in" filter="fade">
                                      <p:cBhvr>
                                        <p:cTn id="33" dur="2000"/>
                                        <p:tgtEl>
                                          <p:spTgt spid="24579">
                                            <p:txEl>
                                              <p:pRg st="2" end="2"/>
                                            </p:txEl>
                                          </p:spTgt>
                                        </p:tgtEl>
                                      </p:cBhvr>
                                    </p:animEffect>
                                  </p:childTnLst>
                                </p:cTn>
                              </p:par>
                            </p:childTnLst>
                          </p:cTn>
                        </p:par>
                        <p:par>
                          <p:cTn id="34" fill="hold">
                            <p:stCondLst>
                              <p:cond delay="6000"/>
                            </p:stCondLst>
                            <p:childTnLst>
                              <p:par>
                                <p:cTn id="35" presetID="10" presetClass="entr" presetSubtype="0" fill="hold" grpId="0" nodeType="afterEffect">
                                  <p:stCondLst>
                                    <p:cond delay="0"/>
                                  </p:stCondLst>
                                  <p:childTnLst>
                                    <p:set>
                                      <p:cBhvr>
                                        <p:cTn id="36" dur="1" fill="hold">
                                          <p:stCondLst>
                                            <p:cond delay="0"/>
                                          </p:stCondLst>
                                        </p:cTn>
                                        <p:tgtEl>
                                          <p:spTgt spid="24579">
                                            <p:txEl>
                                              <p:pRg st="4" end="4"/>
                                            </p:txEl>
                                          </p:spTgt>
                                        </p:tgtEl>
                                        <p:attrNameLst>
                                          <p:attrName>style.visibility</p:attrName>
                                        </p:attrNameLst>
                                      </p:cBhvr>
                                      <p:to>
                                        <p:strVal val="visible"/>
                                      </p:to>
                                    </p:set>
                                    <p:animEffect transition="in" filter="fade">
                                      <p:cBhvr>
                                        <p:cTn id="37" dur="2000"/>
                                        <p:tgtEl>
                                          <p:spTgt spid="24579">
                                            <p:txEl>
                                              <p:pRg st="4" end="4"/>
                                            </p:txEl>
                                          </p:spTgt>
                                        </p:tgtEl>
                                      </p:cBhvr>
                                    </p:animEffect>
                                  </p:childTnLst>
                                </p:cTn>
                              </p:par>
                            </p:childTnLst>
                          </p:cTn>
                        </p:par>
                        <p:par>
                          <p:cTn id="38" fill="hold">
                            <p:stCondLst>
                              <p:cond delay="8000"/>
                            </p:stCondLst>
                            <p:childTnLst>
                              <p:par>
                                <p:cTn id="39" presetID="10" presetClass="entr" presetSubtype="0" fill="hold" grpId="0" nodeType="afterEffect">
                                  <p:stCondLst>
                                    <p:cond delay="0"/>
                                  </p:stCondLst>
                                  <p:childTnLst>
                                    <p:set>
                                      <p:cBhvr>
                                        <p:cTn id="40" dur="1" fill="hold">
                                          <p:stCondLst>
                                            <p:cond delay="0"/>
                                          </p:stCondLst>
                                        </p:cTn>
                                        <p:tgtEl>
                                          <p:spTgt spid="24579">
                                            <p:txEl>
                                              <p:pRg st="6" end="6"/>
                                            </p:txEl>
                                          </p:spTgt>
                                        </p:tgtEl>
                                        <p:attrNameLst>
                                          <p:attrName>style.visibility</p:attrName>
                                        </p:attrNameLst>
                                      </p:cBhvr>
                                      <p:to>
                                        <p:strVal val="visible"/>
                                      </p:to>
                                    </p:set>
                                    <p:animEffect transition="in" filter="fade">
                                      <p:cBhvr>
                                        <p:cTn id="41" dur="2000"/>
                                        <p:tgtEl>
                                          <p:spTgt spid="24579">
                                            <p:txEl>
                                              <p:pRg st="6" end="6"/>
                                            </p:txEl>
                                          </p:spTgt>
                                        </p:tgtEl>
                                      </p:cBhvr>
                                    </p:animEffect>
                                  </p:childTnLst>
                                </p:cTn>
                              </p:par>
                            </p:childTnLst>
                          </p:cTn>
                        </p:par>
                        <p:par>
                          <p:cTn id="42" fill="hold">
                            <p:stCondLst>
                              <p:cond delay="10000"/>
                            </p:stCondLst>
                            <p:childTnLst>
                              <p:par>
                                <p:cTn id="43" presetID="10" presetClass="entr" presetSubtype="0" fill="hold" grpId="0" nodeType="afterEffect">
                                  <p:stCondLst>
                                    <p:cond delay="0"/>
                                  </p:stCondLst>
                                  <p:childTnLst>
                                    <p:set>
                                      <p:cBhvr>
                                        <p:cTn id="44" dur="1" fill="hold">
                                          <p:stCondLst>
                                            <p:cond delay="0"/>
                                          </p:stCondLst>
                                        </p:cTn>
                                        <p:tgtEl>
                                          <p:spTgt spid="24579">
                                            <p:txEl>
                                              <p:pRg st="7" end="7"/>
                                            </p:txEl>
                                          </p:spTgt>
                                        </p:tgtEl>
                                        <p:attrNameLst>
                                          <p:attrName>style.visibility</p:attrName>
                                        </p:attrNameLst>
                                      </p:cBhvr>
                                      <p:to>
                                        <p:strVal val="visible"/>
                                      </p:to>
                                    </p:set>
                                    <p:animEffect transition="in" filter="fade">
                                      <p:cBhvr>
                                        <p:cTn id="45" dur="2000"/>
                                        <p:tgtEl>
                                          <p:spTgt spid="245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P spid="24580" grpId="0" animBg="1"/>
      <p:bldP spid="2458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3" y="2030505"/>
            <a:ext cx="8784236" cy="4536550"/>
          </a:xfrm>
        </p:spPr>
        <p:txBody>
          <a:bodyPr>
            <a:noAutofit/>
          </a:bodyPr>
          <a:lstStyle/>
          <a:p>
            <a:pPr algn="just">
              <a:lnSpc>
                <a:spcPct val="90000"/>
              </a:lnSpc>
              <a:buFont typeface="Wingdings" pitchFamily="2" charset="2"/>
              <a:buNone/>
            </a:pPr>
            <a:r>
              <a:rPr lang="ru-RU" sz="2000" b="1" dirty="0" smtClean="0">
                <a:solidFill>
                  <a:schemeClr val="accent4"/>
                </a:solidFill>
                <a:latin typeface="Tahoma" pitchFamily="34" charset="0"/>
                <a:ea typeface="Tahoma" pitchFamily="34" charset="0"/>
                <a:cs typeface="Tahoma" pitchFamily="34" charset="0"/>
              </a:rPr>
              <a:t>1.</a:t>
            </a:r>
            <a:r>
              <a:rPr lang="ru-RU" sz="2000" dirty="0" smtClean="0">
                <a:solidFill>
                  <a:schemeClr val="accent4"/>
                </a:solidFill>
                <a:latin typeface="Tahoma" pitchFamily="34" charset="0"/>
                <a:ea typeface="Tahoma" pitchFamily="34" charset="0"/>
                <a:cs typeface="Tahoma" pitchFamily="34" charset="0"/>
              </a:rPr>
              <a:t> Лица до 18 лет принимаются на работу только после </a:t>
            </a:r>
            <a:r>
              <a:rPr lang="ru-RU" sz="2000" b="1" dirty="0" smtClean="0">
                <a:solidFill>
                  <a:schemeClr val="accent4"/>
                </a:solidFill>
                <a:latin typeface="Tahoma" pitchFamily="34" charset="0"/>
                <a:ea typeface="Tahoma" pitchFamily="34" charset="0"/>
                <a:cs typeface="Tahoma" pitchFamily="34" charset="0"/>
              </a:rPr>
              <a:t>обязательного предварительного медицинского осмотра</a:t>
            </a:r>
            <a:r>
              <a:rPr lang="ru-RU" sz="2000" dirty="0" smtClean="0">
                <a:solidFill>
                  <a:schemeClr val="accent4"/>
                </a:solidFill>
                <a:latin typeface="Tahoma" pitchFamily="34" charset="0"/>
                <a:ea typeface="Tahoma" pitchFamily="34" charset="0"/>
                <a:cs typeface="Tahoma" pitchFamily="34" charset="0"/>
              </a:rPr>
              <a:t> и до достижения 18 лет подлежат </a:t>
            </a:r>
            <a:r>
              <a:rPr lang="ru-RU" sz="2000" b="1" dirty="0" smtClean="0">
                <a:solidFill>
                  <a:schemeClr val="accent4"/>
                </a:solidFill>
                <a:latin typeface="Tahoma" pitchFamily="34" charset="0"/>
                <a:ea typeface="Tahoma" pitchFamily="34" charset="0"/>
                <a:cs typeface="Tahoma" pitchFamily="34" charset="0"/>
              </a:rPr>
              <a:t>ежегодному медицинскому осмотру (ст.266 ТК РФ).</a:t>
            </a:r>
          </a:p>
          <a:p>
            <a:pPr>
              <a:lnSpc>
                <a:spcPct val="90000"/>
              </a:lnSpc>
              <a:buFont typeface="Wingdings" pitchFamily="2" charset="2"/>
              <a:buNone/>
            </a:pPr>
            <a:r>
              <a:rPr lang="ru-RU" sz="2000" b="1" dirty="0" smtClean="0">
                <a:solidFill>
                  <a:schemeClr val="accent4"/>
                </a:solidFill>
                <a:latin typeface="Tahoma" pitchFamily="34" charset="0"/>
                <a:ea typeface="Tahoma" pitchFamily="34" charset="0"/>
                <a:cs typeface="Tahoma" pitchFamily="34" charset="0"/>
              </a:rPr>
              <a:t>2. Сокращенное рабочее время (ст.ст.92, 94 ТК РФ):</a:t>
            </a:r>
            <a:endParaRPr lang="ru-RU" sz="2000" b="1" dirty="0">
              <a:solidFill>
                <a:schemeClr val="accent4"/>
              </a:solidFill>
              <a:latin typeface="Tahoma" pitchFamily="34" charset="0"/>
              <a:ea typeface="Tahoma" pitchFamily="34" charset="0"/>
              <a:cs typeface="Tahoma" pitchFamily="34" charset="0"/>
            </a:endParaRPr>
          </a:p>
          <a:p>
            <a:pPr>
              <a:lnSpc>
                <a:spcPct val="90000"/>
              </a:lnSpc>
            </a:pPr>
            <a:r>
              <a:rPr lang="ru-RU" sz="2000" dirty="0" smtClean="0">
                <a:solidFill>
                  <a:schemeClr val="accent4"/>
                </a:solidFill>
                <a:latin typeface="Tahoma" pitchFamily="34" charset="0"/>
                <a:ea typeface="Tahoma" pitchFamily="34" charset="0"/>
                <a:cs typeface="Tahoma" pitchFamily="34" charset="0"/>
              </a:rPr>
              <a:t>от </a:t>
            </a:r>
            <a:r>
              <a:rPr lang="ru-RU" sz="2000" dirty="0">
                <a:solidFill>
                  <a:schemeClr val="accent4"/>
                </a:solidFill>
                <a:latin typeface="Tahoma" pitchFamily="34" charset="0"/>
                <a:ea typeface="Tahoma" pitchFamily="34" charset="0"/>
                <a:cs typeface="Tahoma" pitchFamily="34" charset="0"/>
              </a:rPr>
              <a:t>16 до 18 лет – 6 часов в день (36 часов в </a:t>
            </a:r>
            <a:r>
              <a:rPr lang="ru-RU" sz="2000" dirty="0" smtClean="0">
                <a:solidFill>
                  <a:schemeClr val="accent4"/>
                </a:solidFill>
                <a:latin typeface="Tahoma" pitchFamily="34" charset="0"/>
                <a:ea typeface="Tahoma" pitchFamily="34" charset="0"/>
                <a:cs typeface="Tahoma" pitchFamily="34" charset="0"/>
              </a:rPr>
              <a:t>неделю),</a:t>
            </a:r>
            <a:endParaRPr lang="ru-RU" sz="2000" dirty="0">
              <a:solidFill>
                <a:schemeClr val="accent4"/>
              </a:solidFill>
              <a:latin typeface="Tahoma" pitchFamily="34" charset="0"/>
              <a:ea typeface="Tahoma" pitchFamily="34" charset="0"/>
              <a:cs typeface="Tahoma" pitchFamily="34" charset="0"/>
            </a:endParaRPr>
          </a:p>
          <a:p>
            <a:pPr>
              <a:lnSpc>
                <a:spcPct val="90000"/>
              </a:lnSpc>
            </a:pPr>
            <a:r>
              <a:rPr lang="ru-RU" sz="2000" dirty="0">
                <a:solidFill>
                  <a:schemeClr val="accent4"/>
                </a:solidFill>
                <a:latin typeface="Tahoma" pitchFamily="34" charset="0"/>
                <a:ea typeface="Tahoma" pitchFamily="34" charset="0"/>
                <a:cs typeface="Tahoma" pitchFamily="34" charset="0"/>
              </a:rPr>
              <a:t>от 15 до 16 лет, а также учащиеся от 14 до 16 лет, работающие в период каникул – 4 часа в день (24 часа в неделю</a:t>
            </a:r>
            <a:r>
              <a:rPr lang="ru-RU" sz="2000" dirty="0" smtClean="0">
                <a:solidFill>
                  <a:schemeClr val="accent4"/>
                </a:solidFill>
                <a:latin typeface="Tahoma" pitchFamily="34" charset="0"/>
                <a:ea typeface="Tahoma" pitchFamily="34" charset="0"/>
                <a:cs typeface="Tahoma" pitchFamily="34" charset="0"/>
              </a:rPr>
              <a:t>),</a:t>
            </a:r>
          </a:p>
          <a:p>
            <a:pPr>
              <a:lnSpc>
                <a:spcPct val="90000"/>
              </a:lnSpc>
            </a:pPr>
            <a:r>
              <a:rPr lang="ru-RU" sz="2000" dirty="0" smtClean="0">
                <a:solidFill>
                  <a:schemeClr val="accent4"/>
                </a:solidFill>
                <a:latin typeface="Tahoma" pitchFamily="34" charset="0"/>
                <a:ea typeface="Tahoma" pitchFamily="34" charset="0"/>
                <a:cs typeface="Tahoma" pitchFamily="34" charset="0"/>
              </a:rPr>
              <a:t>учащиеся, работающие в свободное от учебы время – половина, указанных от их возраста норм (т.е. 18 или 12 часов в неделю).</a:t>
            </a:r>
          </a:p>
          <a:p>
            <a:pPr>
              <a:lnSpc>
                <a:spcPct val="90000"/>
              </a:lnSpc>
              <a:buNone/>
            </a:pPr>
            <a:r>
              <a:rPr lang="ru-RU" sz="2000" b="1" dirty="0" smtClean="0">
                <a:solidFill>
                  <a:schemeClr val="accent4"/>
                </a:solidFill>
                <a:latin typeface="Tahoma" pitchFamily="34" charset="0"/>
                <a:ea typeface="Tahoma" pitchFamily="34" charset="0"/>
                <a:cs typeface="Tahoma" pitchFamily="34" charset="0"/>
              </a:rPr>
              <a:t>3. Ограничения в переноске тяжестей (ст.265 ТК РФ):</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предельно</a:t>
            </a:r>
            <a:r>
              <a:rPr lang="ru-RU" sz="2000" b="1" dirty="0" smtClean="0">
                <a:solidFill>
                  <a:schemeClr val="accent4"/>
                </a:solidFill>
                <a:latin typeface="Tahoma" pitchFamily="34" charset="0"/>
                <a:ea typeface="Tahoma" pitchFamily="34" charset="0"/>
                <a:cs typeface="Tahoma" pitchFamily="34" charset="0"/>
              </a:rPr>
              <a:t> </a:t>
            </a:r>
            <a:r>
              <a:rPr lang="ru-RU" sz="2000" dirty="0" smtClean="0">
                <a:solidFill>
                  <a:schemeClr val="accent4"/>
                </a:solidFill>
                <a:latin typeface="Tahoma" pitchFamily="34" charset="0"/>
                <a:ea typeface="Tahoma" pitchFamily="34" charset="0"/>
                <a:cs typeface="Tahoma" pitchFamily="34" charset="0"/>
              </a:rPr>
              <a:t>допустимая норма при поднятии тяжестей  – </a:t>
            </a:r>
            <a:r>
              <a:rPr lang="ru-RU" sz="2000" b="1" u="sng" dirty="0" smtClean="0">
                <a:solidFill>
                  <a:schemeClr val="accent4"/>
                </a:solidFill>
                <a:effectLst>
                  <a:outerShdw blurRad="38100" dist="38100" dir="2700000" algn="tl">
                    <a:srgbClr val="000000">
                      <a:alpha val="43137"/>
                    </a:srgbClr>
                  </a:outerShdw>
                </a:effectLst>
                <a:latin typeface="Tahoma" pitchFamily="34" charset="0"/>
                <a:ea typeface="Tahoma" pitchFamily="34" charset="0"/>
                <a:cs typeface="Tahoma" pitchFamily="34" charset="0"/>
              </a:rPr>
              <a:t>10 кг</a:t>
            </a:r>
            <a:r>
              <a:rPr lang="ru-RU" sz="2000" dirty="0" smtClean="0">
                <a:solidFill>
                  <a:schemeClr val="accent4"/>
                </a:solidFill>
                <a:latin typeface="Tahoma" pitchFamily="34" charset="0"/>
                <a:ea typeface="Tahoma" pitchFamily="34" charset="0"/>
                <a:cs typeface="Tahoma" pitchFamily="34" charset="0"/>
              </a:rPr>
              <a:t>,</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подростки до 18 лет ни при каких условиях не должны приниматься на работы, заключающиеся исключительно в переноске тяжестей.</a:t>
            </a:r>
          </a:p>
          <a:p>
            <a:pPr>
              <a:lnSpc>
                <a:spcPct val="90000"/>
              </a:lnSpc>
            </a:pPr>
            <a:endParaRPr lang="ru-RU" sz="2000" dirty="0" smtClean="0">
              <a:solidFill>
                <a:schemeClr val="accent4"/>
              </a:solidFill>
              <a:latin typeface="Tahoma" pitchFamily="34" charset="0"/>
              <a:ea typeface="Tahoma" pitchFamily="34" charset="0"/>
              <a:cs typeface="Tahoma" pitchFamily="34" charset="0"/>
            </a:endParaRPr>
          </a:p>
          <a:p>
            <a:pPr>
              <a:lnSpc>
                <a:spcPct val="90000"/>
              </a:lnSpc>
              <a:buFont typeface="Wingdings" pitchFamily="2" charset="2"/>
              <a:buNone/>
            </a:pPr>
            <a:endParaRPr lang="ru-RU" sz="2000" dirty="0">
              <a:solidFill>
                <a:schemeClr val="accent4"/>
              </a:solidFill>
              <a:latin typeface="Tahoma" pitchFamily="34" charset="0"/>
              <a:ea typeface="Tahoma" pitchFamily="34" charset="0"/>
              <a:cs typeface="Tahoma" pitchFamily="34" charset="0"/>
            </a:endParaRPr>
          </a:p>
        </p:txBody>
      </p:sp>
      <p:sp>
        <p:nvSpPr>
          <p:cNvPr id="4"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Нормы </a:t>
            </a:r>
            <a:r>
              <a:rPr lang="ru-RU" sz="4800" b="1" kern="0" dirty="0" smtClean="0">
                <a:solidFill>
                  <a:schemeClr val="bg1"/>
                </a:solidFill>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rPr>
              <a:t>труда для несовершеннолетних</a:t>
            </a:r>
            <a:endPar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2000"/>
                                        <p:tgtEl>
                                          <p:spTgt spid="38915">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animEffect transition="in" filter="fade">
                                      <p:cBhvr>
                                        <p:cTn id="11" dur="2000"/>
                                        <p:tgtEl>
                                          <p:spTgt spid="38915">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Effect transition="in" filter="fade">
                                      <p:cBhvr>
                                        <p:cTn id="15" dur="2000"/>
                                        <p:tgtEl>
                                          <p:spTgt spid="38915">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8915">
                                            <p:txEl>
                                              <p:pRg st="3" end="3"/>
                                            </p:txEl>
                                          </p:spTgt>
                                        </p:tgtEl>
                                        <p:attrNameLst>
                                          <p:attrName>style.visibility</p:attrName>
                                        </p:attrNameLst>
                                      </p:cBhvr>
                                      <p:to>
                                        <p:strVal val="visible"/>
                                      </p:to>
                                    </p:set>
                                    <p:animEffect transition="in" filter="fade">
                                      <p:cBhvr>
                                        <p:cTn id="19" dur="2000"/>
                                        <p:tgtEl>
                                          <p:spTgt spid="38915">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8915">
                                            <p:txEl>
                                              <p:pRg st="4" end="4"/>
                                            </p:txEl>
                                          </p:spTgt>
                                        </p:tgtEl>
                                        <p:attrNameLst>
                                          <p:attrName>style.visibility</p:attrName>
                                        </p:attrNameLst>
                                      </p:cBhvr>
                                      <p:to>
                                        <p:strVal val="visible"/>
                                      </p:to>
                                    </p:set>
                                    <p:animEffect transition="in" filter="fade">
                                      <p:cBhvr>
                                        <p:cTn id="23" dur="2000"/>
                                        <p:tgtEl>
                                          <p:spTgt spid="38915">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38915">
                                            <p:txEl>
                                              <p:pRg st="5" end="5"/>
                                            </p:txEl>
                                          </p:spTgt>
                                        </p:tgtEl>
                                        <p:attrNameLst>
                                          <p:attrName>style.visibility</p:attrName>
                                        </p:attrNameLst>
                                      </p:cBhvr>
                                      <p:to>
                                        <p:strVal val="visible"/>
                                      </p:to>
                                    </p:set>
                                    <p:animEffect transition="in" filter="fade">
                                      <p:cBhvr>
                                        <p:cTn id="27" dur="2000"/>
                                        <p:tgtEl>
                                          <p:spTgt spid="38915">
                                            <p:txEl>
                                              <p:pRg st="5" end="5"/>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38915">
                                            <p:txEl>
                                              <p:pRg st="6" end="6"/>
                                            </p:txEl>
                                          </p:spTgt>
                                        </p:tgtEl>
                                        <p:attrNameLst>
                                          <p:attrName>style.visibility</p:attrName>
                                        </p:attrNameLst>
                                      </p:cBhvr>
                                      <p:to>
                                        <p:strVal val="visible"/>
                                      </p:to>
                                    </p:set>
                                    <p:animEffect transition="in" filter="fade">
                                      <p:cBhvr>
                                        <p:cTn id="31" dur="2000"/>
                                        <p:tgtEl>
                                          <p:spTgt spid="38915">
                                            <p:txEl>
                                              <p:pRg st="6" end="6"/>
                                            </p:txEl>
                                          </p:spTgt>
                                        </p:tgtEl>
                                      </p:cBhvr>
                                    </p:animEffect>
                                  </p:childTnLst>
                                </p:cTn>
                              </p:par>
                            </p:childTnLst>
                          </p:cTn>
                        </p:par>
                        <p:par>
                          <p:cTn id="32" fill="hold">
                            <p:stCondLst>
                              <p:cond delay="14000"/>
                            </p:stCondLst>
                            <p:childTnLst>
                              <p:par>
                                <p:cTn id="33" presetID="10" presetClass="entr" presetSubtype="0" fill="hold" grpId="0" nodeType="afterEffect">
                                  <p:stCondLst>
                                    <p:cond delay="0"/>
                                  </p:stCondLst>
                                  <p:childTnLst>
                                    <p:set>
                                      <p:cBhvr>
                                        <p:cTn id="34" dur="1" fill="hold">
                                          <p:stCondLst>
                                            <p:cond delay="0"/>
                                          </p:stCondLst>
                                        </p:cTn>
                                        <p:tgtEl>
                                          <p:spTgt spid="38915">
                                            <p:txEl>
                                              <p:pRg st="7" end="7"/>
                                            </p:txEl>
                                          </p:spTgt>
                                        </p:tgtEl>
                                        <p:attrNameLst>
                                          <p:attrName>style.visibility</p:attrName>
                                        </p:attrNameLst>
                                      </p:cBhvr>
                                      <p:to>
                                        <p:strVal val="visible"/>
                                      </p:to>
                                    </p:set>
                                    <p:animEffect transition="in" filter="fade">
                                      <p:cBhvr>
                                        <p:cTn id="35" dur="2000"/>
                                        <p:tgtEl>
                                          <p:spTgt spid="389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180115" y="1828800"/>
            <a:ext cx="8785225" cy="4766872"/>
          </a:xfrm>
        </p:spPr>
        <p:txBody>
          <a:bodyPr>
            <a:noAutofit/>
          </a:bodyPr>
          <a:lstStyle/>
          <a:p>
            <a:pPr>
              <a:lnSpc>
                <a:spcPct val="90000"/>
              </a:lnSpc>
              <a:buNone/>
            </a:pPr>
            <a:r>
              <a:rPr lang="ru-RU" sz="2000" b="1" dirty="0" smtClean="0">
                <a:solidFill>
                  <a:schemeClr val="accent4"/>
                </a:solidFill>
                <a:latin typeface="Tahoma" pitchFamily="34" charset="0"/>
                <a:ea typeface="Tahoma" pitchFamily="34" charset="0"/>
                <a:cs typeface="Tahoma" pitchFamily="34" charset="0"/>
              </a:rPr>
              <a:t>4. Запреты на некоторые виды работ (ст.ст.265, 268 ТК РФ):</a:t>
            </a:r>
          </a:p>
          <a:p>
            <a:pPr>
              <a:lnSpc>
                <a:spcPct val="90000"/>
              </a:lnSpc>
            </a:pPr>
            <a:r>
              <a:rPr lang="ru-RU" sz="2000" dirty="0" smtClean="0">
                <a:latin typeface="Tahoma" pitchFamily="34" charset="0"/>
                <a:ea typeface="Tahoma" pitchFamily="34" charset="0"/>
                <a:cs typeface="Tahoma" pitchFamily="34" charset="0"/>
              </a:rPr>
              <a:t>вредные работы и опасные работы,</a:t>
            </a:r>
          </a:p>
          <a:p>
            <a:pPr>
              <a:lnSpc>
                <a:spcPct val="90000"/>
              </a:lnSpc>
            </a:pPr>
            <a:r>
              <a:rPr lang="ru-RU" sz="2000" dirty="0" smtClean="0">
                <a:latin typeface="Tahoma" pitchFamily="34" charset="0"/>
                <a:ea typeface="Tahoma" pitchFamily="34" charset="0"/>
                <a:cs typeface="Tahoma" pitchFamily="34" charset="0"/>
              </a:rPr>
              <a:t>подземные работы,</a:t>
            </a:r>
          </a:p>
          <a:p>
            <a:pPr>
              <a:lnSpc>
                <a:spcPct val="90000"/>
              </a:lnSpc>
            </a:pPr>
            <a:r>
              <a:rPr lang="ru-RU" sz="2000" dirty="0" smtClean="0">
                <a:latin typeface="Tahoma" pitchFamily="34" charset="0"/>
                <a:ea typeface="Tahoma" pitchFamily="34" charset="0"/>
                <a:cs typeface="Tahoma" pitchFamily="34" charset="0"/>
              </a:rPr>
              <a:t>ночные работы и сверхурочные работы,</a:t>
            </a:r>
          </a:p>
          <a:p>
            <a:pPr>
              <a:lnSpc>
                <a:spcPct val="90000"/>
              </a:lnSpc>
            </a:pPr>
            <a:r>
              <a:rPr lang="ru-RU" sz="2000" dirty="0" smtClean="0">
                <a:latin typeface="Tahoma" pitchFamily="34" charset="0"/>
                <a:ea typeface="Tahoma" pitchFamily="34" charset="0"/>
                <a:cs typeface="Tahoma" pitchFamily="34" charset="0"/>
              </a:rPr>
              <a:t>работы, причиняющие вред здоровью и нравственному развитию,</a:t>
            </a:r>
          </a:p>
          <a:p>
            <a:pPr>
              <a:lnSpc>
                <a:spcPct val="90000"/>
              </a:lnSpc>
            </a:pPr>
            <a:r>
              <a:rPr lang="ru-RU" sz="2000" dirty="0" smtClean="0">
                <a:latin typeface="Tahoma" pitchFamily="34" charset="0"/>
                <a:ea typeface="Tahoma" pitchFamily="34" charset="0"/>
                <a:cs typeface="Tahoma" pitchFamily="34" charset="0"/>
              </a:rPr>
              <a:t>на работы с наркотическими и психотропными веществами</a:t>
            </a:r>
          </a:p>
          <a:p>
            <a:pPr>
              <a:lnSpc>
                <a:spcPct val="90000"/>
              </a:lnSpc>
            </a:pPr>
            <a:r>
              <a:rPr lang="ru-RU" sz="2000" dirty="0" smtClean="0">
                <a:latin typeface="Tahoma" pitchFamily="34" charset="0"/>
                <a:ea typeface="Tahoma" pitchFamily="34" charset="0"/>
                <a:cs typeface="Tahoma" pitchFamily="34" charset="0"/>
              </a:rPr>
              <a:t>работы, связанные с полной материальной ответственностью,</a:t>
            </a:r>
          </a:p>
          <a:p>
            <a:pPr>
              <a:lnSpc>
                <a:spcPct val="90000"/>
              </a:lnSpc>
            </a:pPr>
            <a:r>
              <a:rPr lang="ru-RU" sz="2000" dirty="0" smtClean="0">
                <a:latin typeface="Tahoma" pitchFamily="34" charset="0"/>
                <a:ea typeface="Tahoma" pitchFamily="34" charset="0"/>
                <a:cs typeface="Tahoma" pitchFamily="34" charset="0"/>
              </a:rPr>
              <a:t>работы, выполняемые с длительной отлучкой из места постоянного проживания,</a:t>
            </a:r>
          </a:p>
          <a:p>
            <a:r>
              <a:rPr lang="ru-RU" sz="2000" dirty="0" smtClean="0">
                <a:latin typeface="Tahoma" pitchFamily="34" charset="0"/>
                <a:ea typeface="Tahoma" pitchFamily="34" charset="0"/>
                <a:cs typeface="Tahoma" pitchFamily="34" charset="0"/>
              </a:rPr>
              <a:t>на работу по совместительству,</a:t>
            </a:r>
          </a:p>
          <a:p>
            <a:r>
              <a:rPr lang="ru-RU" sz="2000" dirty="0" smtClean="0">
                <a:latin typeface="Tahoma" pitchFamily="34" charset="0"/>
                <a:ea typeface="Tahoma" pitchFamily="34" charset="0"/>
                <a:cs typeface="Tahoma" pitchFamily="34" charset="0"/>
              </a:rPr>
              <a:t>на государственную и муниципальную должность государственной и муниципальной службы,</a:t>
            </a:r>
          </a:p>
          <a:p>
            <a:r>
              <a:rPr lang="ru-RU" sz="2000" dirty="0" smtClean="0">
                <a:latin typeface="Tahoma" pitchFamily="34" charset="0"/>
                <a:ea typeface="Tahoma" pitchFamily="34" charset="0"/>
                <a:cs typeface="Tahoma" pitchFamily="34" charset="0"/>
              </a:rPr>
              <a:t>на работу в ведомственную охрану.</a:t>
            </a:r>
            <a:endParaRPr lang="ru-RU" sz="2000" dirty="0">
              <a:solidFill>
                <a:schemeClr val="accent4"/>
              </a:solidFill>
              <a:latin typeface="Tahoma" pitchFamily="34" charset="0"/>
              <a:ea typeface="Tahoma" pitchFamily="34" charset="0"/>
              <a:cs typeface="Tahoma" pitchFamily="34" charset="0"/>
            </a:endParaRPr>
          </a:p>
          <a:p>
            <a:pPr>
              <a:lnSpc>
                <a:spcPct val="90000"/>
              </a:lnSpc>
              <a:buFont typeface="Wingdings" pitchFamily="2" charset="2"/>
              <a:buNone/>
            </a:pPr>
            <a:endParaRPr lang="ru-RU" sz="2000" dirty="0">
              <a:solidFill>
                <a:schemeClr val="accent4"/>
              </a:solidFill>
              <a:latin typeface="Tahoma" pitchFamily="34" charset="0"/>
              <a:ea typeface="Tahoma" pitchFamily="34" charset="0"/>
              <a:cs typeface="Tahoma" pitchFamily="34" charset="0"/>
            </a:endParaRPr>
          </a:p>
        </p:txBody>
      </p:sp>
      <p:sp>
        <p:nvSpPr>
          <p:cNvPr id="4" name="Заголовок 5"/>
          <p:cNvSpPr txBox="1">
            <a:spLocks/>
          </p:cNvSpPr>
          <p:nvPr/>
        </p:nvSpPr>
        <p:spPr bwMode="auto">
          <a:xfrm>
            <a:off x="0" y="239845"/>
            <a:ext cx="8754035"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4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Нормы </a:t>
            </a:r>
            <a:r>
              <a:rPr lang="ru-RU" sz="4400" b="1" kern="0" dirty="0" smtClean="0">
                <a:solidFill>
                  <a:schemeClr val="bg1"/>
                </a:solidFill>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rPr>
              <a:t>труда для несовершеннолетних</a:t>
            </a:r>
            <a:endParaRPr kumimoji="0" lang="ru-RU" sz="44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2000"/>
                                        <p:tgtEl>
                                          <p:spTgt spid="38915">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animEffect transition="in" filter="fade">
                                      <p:cBhvr>
                                        <p:cTn id="11" dur="2000"/>
                                        <p:tgtEl>
                                          <p:spTgt spid="38915">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Effect transition="in" filter="fade">
                                      <p:cBhvr>
                                        <p:cTn id="15" dur="2000"/>
                                        <p:tgtEl>
                                          <p:spTgt spid="38915">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8915">
                                            <p:txEl>
                                              <p:pRg st="3" end="3"/>
                                            </p:txEl>
                                          </p:spTgt>
                                        </p:tgtEl>
                                        <p:attrNameLst>
                                          <p:attrName>style.visibility</p:attrName>
                                        </p:attrNameLst>
                                      </p:cBhvr>
                                      <p:to>
                                        <p:strVal val="visible"/>
                                      </p:to>
                                    </p:set>
                                    <p:animEffect transition="in" filter="fade">
                                      <p:cBhvr>
                                        <p:cTn id="19" dur="2000"/>
                                        <p:tgtEl>
                                          <p:spTgt spid="38915">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8915">
                                            <p:txEl>
                                              <p:pRg st="4" end="4"/>
                                            </p:txEl>
                                          </p:spTgt>
                                        </p:tgtEl>
                                        <p:attrNameLst>
                                          <p:attrName>style.visibility</p:attrName>
                                        </p:attrNameLst>
                                      </p:cBhvr>
                                      <p:to>
                                        <p:strVal val="visible"/>
                                      </p:to>
                                    </p:set>
                                    <p:animEffect transition="in" filter="fade">
                                      <p:cBhvr>
                                        <p:cTn id="23" dur="2000"/>
                                        <p:tgtEl>
                                          <p:spTgt spid="38915">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38915">
                                            <p:txEl>
                                              <p:pRg st="5" end="5"/>
                                            </p:txEl>
                                          </p:spTgt>
                                        </p:tgtEl>
                                        <p:attrNameLst>
                                          <p:attrName>style.visibility</p:attrName>
                                        </p:attrNameLst>
                                      </p:cBhvr>
                                      <p:to>
                                        <p:strVal val="visible"/>
                                      </p:to>
                                    </p:set>
                                    <p:animEffect transition="in" filter="fade">
                                      <p:cBhvr>
                                        <p:cTn id="27" dur="2000"/>
                                        <p:tgtEl>
                                          <p:spTgt spid="38915">
                                            <p:txEl>
                                              <p:pRg st="5" end="5"/>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38915">
                                            <p:txEl>
                                              <p:pRg st="6" end="6"/>
                                            </p:txEl>
                                          </p:spTgt>
                                        </p:tgtEl>
                                        <p:attrNameLst>
                                          <p:attrName>style.visibility</p:attrName>
                                        </p:attrNameLst>
                                      </p:cBhvr>
                                      <p:to>
                                        <p:strVal val="visible"/>
                                      </p:to>
                                    </p:set>
                                    <p:animEffect transition="in" filter="fade">
                                      <p:cBhvr>
                                        <p:cTn id="31" dur="2000"/>
                                        <p:tgtEl>
                                          <p:spTgt spid="38915">
                                            <p:txEl>
                                              <p:pRg st="6" end="6"/>
                                            </p:txEl>
                                          </p:spTgt>
                                        </p:tgtEl>
                                      </p:cBhvr>
                                    </p:animEffect>
                                  </p:childTnLst>
                                </p:cTn>
                              </p:par>
                            </p:childTnLst>
                          </p:cTn>
                        </p:par>
                        <p:par>
                          <p:cTn id="32" fill="hold">
                            <p:stCondLst>
                              <p:cond delay="14000"/>
                            </p:stCondLst>
                            <p:childTnLst>
                              <p:par>
                                <p:cTn id="33" presetID="10" presetClass="entr" presetSubtype="0" fill="hold" grpId="0" nodeType="afterEffect">
                                  <p:stCondLst>
                                    <p:cond delay="0"/>
                                  </p:stCondLst>
                                  <p:childTnLst>
                                    <p:set>
                                      <p:cBhvr>
                                        <p:cTn id="34" dur="1" fill="hold">
                                          <p:stCondLst>
                                            <p:cond delay="0"/>
                                          </p:stCondLst>
                                        </p:cTn>
                                        <p:tgtEl>
                                          <p:spTgt spid="38915">
                                            <p:txEl>
                                              <p:pRg st="7" end="7"/>
                                            </p:txEl>
                                          </p:spTgt>
                                        </p:tgtEl>
                                        <p:attrNameLst>
                                          <p:attrName>style.visibility</p:attrName>
                                        </p:attrNameLst>
                                      </p:cBhvr>
                                      <p:to>
                                        <p:strVal val="visible"/>
                                      </p:to>
                                    </p:set>
                                    <p:animEffect transition="in" filter="fade">
                                      <p:cBhvr>
                                        <p:cTn id="35" dur="2000"/>
                                        <p:tgtEl>
                                          <p:spTgt spid="38915">
                                            <p:txEl>
                                              <p:pRg st="7" end="7"/>
                                            </p:txEl>
                                          </p:spTgt>
                                        </p:tgtEl>
                                      </p:cBhvr>
                                    </p:animEffect>
                                  </p:childTnLst>
                                </p:cTn>
                              </p:par>
                            </p:childTnLst>
                          </p:cTn>
                        </p:par>
                        <p:par>
                          <p:cTn id="36" fill="hold">
                            <p:stCondLst>
                              <p:cond delay="16000"/>
                            </p:stCondLst>
                            <p:childTnLst>
                              <p:par>
                                <p:cTn id="37" presetID="10" presetClass="entr" presetSubtype="0" fill="hold" grpId="0" nodeType="afterEffect">
                                  <p:stCondLst>
                                    <p:cond delay="0"/>
                                  </p:stCondLst>
                                  <p:childTnLst>
                                    <p:set>
                                      <p:cBhvr>
                                        <p:cTn id="38" dur="1" fill="hold">
                                          <p:stCondLst>
                                            <p:cond delay="0"/>
                                          </p:stCondLst>
                                        </p:cTn>
                                        <p:tgtEl>
                                          <p:spTgt spid="38915">
                                            <p:txEl>
                                              <p:pRg st="8" end="8"/>
                                            </p:txEl>
                                          </p:spTgt>
                                        </p:tgtEl>
                                        <p:attrNameLst>
                                          <p:attrName>style.visibility</p:attrName>
                                        </p:attrNameLst>
                                      </p:cBhvr>
                                      <p:to>
                                        <p:strVal val="visible"/>
                                      </p:to>
                                    </p:set>
                                    <p:animEffect transition="in" filter="fade">
                                      <p:cBhvr>
                                        <p:cTn id="39" dur="2000"/>
                                        <p:tgtEl>
                                          <p:spTgt spid="38915">
                                            <p:txEl>
                                              <p:pRg st="8" end="8"/>
                                            </p:txEl>
                                          </p:spTgt>
                                        </p:tgtEl>
                                      </p:cBhvr>
                                    </p:animEffect>
                                  </p:childTnLst>
                                </p:cTn>
                              </p:par>
                            </p:childTnLst>
                          </p:cTn>
                        </p:par>
                        <p:par>
                          <p:cTn id="40" fill="hold">
                            <p:stCondLst>
                              <p:cond delay="18000"/>
                            </p:stCondLst>
                            <p:childTnLst>
                              <p:par>
                                <p:cTn id="41" presetID="10" presetClass="entr" presetSubtype="0" fill="hold" grpId="0" nodeType="afterEffect">
                                  <p:stCondLst>
                                    <p:cond delay="0"/>
                                  </p:stCondLst>
                                  <p:childTnLst>
                                    <p:set>
                                      <p:cBhvr>
                                        <p:cTn id="42" dur="1" fill="hold">
                                          <p:stCondLst>
                                            <p:cond delay="0"/>
                                          </p:stCondLst>
                                        </p:cTn>
                                        <p:tgtEl>
                                          <p:spTgt spid="38915">
                                            <p:txEl>
                                              <p:pRg st="9" end="9"/>
                                            </p:txEl>
                                          </p:spTgt>
                                        </p:tgtEl>
                                        <p:attrNameLst>
                                          <p:attrName>style.visibility</p:attrName>
                                        </p:attrNameLst>
                                      </p:cBhvr>
                                      <p:to>
                                        <p:strVal val="visible"/>
                                      </p:to>
                                    </p:set>
                                    <p:animEffect transition="in" filter="fade">
                                      <p:cBhvr>
                                        <p:cTn id="43" dur="2000"/>
                                        <p:tgtEl>
                                          <p:spTgt spid="38915">
                                            <p:txEl>
                                              <p:pRg st="9" end="9"/>
                                            </p:txEl>
                                          </p:spTgt>
                                        </p:tgtEl>
                                      </p:cBhvr>
                                    </p:animEffect>
                                  </p:childTnLst>
                                </p:cTn>
                              </p:par>
                            </p:childTnLst>
                          </p:cTn>
                        </p:par>
                        <p:par>
                          <p:cTn id="44" fill="hold">
                            <p:stCondLst>
                              <p:cond delay="20000"/>
                            </p:stCondLst>
                            <p:childTnLst>
                              <p:par>
                                <p:cTn id="45" presetID="10" presetClass="entr" presetSubtype="0" fill="hold" grpId="0" nodeType="afterEffect">
                                  <p:stCondLst>
                                    <p:cond delay="0"/>
                                  </p:stCondLst>
                                  <p:childTnLst>
                                    <p:set>
                                      <p:cBhvr>
                                        <p:cTn id="46" dur="1" fill="hold">
                                          <p:stCondLst>
                                            <p:cond delay="0"/>
                                          </p:stCondLst>
                                        </p:cTn>
                                        <p:tgtEl>
                                          <p:spTgt spid="38915">
                                            <p:txEl>
                                              <p:pRg st="10" end="10"/>
                                            </p:txEl>
                                          </p:spTgt>
                                        </p:tgtEl>
                                        <p:attrNameLst>
                                          <p:attrName>style.visibility</p:attrName>
                                        </p:attrNameLst>
                                      </p:cBhvr>
                                      <p:to>
                                        <p:strVal val="visible"/>
                                      </p:to>
                                    </p:set>
                                    <p:animEffect transition="in" filter="fade">
                                      <p:cBhvr>
                                        <p:cTn id="47" dur="2000"/>
                                        <p:tgtEl>
                                          <p:spTgt spid="3891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179396" y="1909482"/>
            <a:ext cx="8785225" cy="4766872"/>
          </a:xfrm>
        </p:spPr>
        <p:txBody>
          <a:bodyPr>
            <a:noAutofit/>
          </a:bodyPr>
          <a:lstStyle/>
          <a:p>
            <a:pPr>
              <a:lnSpc>
                <a:spcPct val="90000"/>
              </a:lnSpc>
              <a:buNone/>
            </a:pPr>
            <a:r>
              <a:rPr lang="ru-RU" sz="2000" b="1" dirty="0" smtClean="0">
                <a:solidFill>
                  <a:schemeClr val="accent4"/>
                </a:solidFill>
                <a:latin typeface="Tahoma" pitchFamily="34" charset="0"/>
                <a:ea typeface="Tahoma" pitchFamily="34" charset="0"/>
                <a:cs typeface="Tahoma" pitchFamily="34" charset="0"/>
              </a:rPr>
              <a:t>5. Отпуска, предоставляемые несовершеннолетним (ст.ст.122, 267 ТК РФ):</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ежегодный оплачиваемый отпуск;</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работникам в возрасте до 18 лет – право на использование отпуска за первый год работы может быть предоставлен до истечения 6 месяцев;</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работникам моложе 18 лет ежегодный оплачиваемы отпуск устанавливается продолжительностью не менее 31 календарного дня и может быть использован в любое удобное для них время года.</a:t>
            </a:r>
          </a:p>
          <a:p>
            <a:pPr>
              <a:lnSpc>
                <a:spcPct val="90000"/>
              </a:lnSpc>
              <a:buNone/>
            </a:pPr>
            <a:r>
              <a:rPr lang="ru-RU" sz="2000" b="1" dirty="0" smtClean="0">
                <a:solidFill>
                  <a:schemeClr val="accent4"/>
                </a:solidFill>
                <a:latin typeface="Tahoma" pitchFamily="34" charset="0"/>
                <a:ea typeface="Tahoma" pitchFamily="34" charset="0"/>
                <a:cs typeface="Tahoma" pitchFamily="34" charset="0"/>
              </a:rPr>
              <a:t>6. Оплата труда несовершеннолетних (ст.271 ТК РФ):</a:t>
            </a:r>
          </a:p>
          <a:p>
            <a:pPr algn="just">
              <a:lnSpc>
                <a:spcPct val="90000"/>
              </a:lnSpc>
            </a:pPr>
            <a:r>
              <a:rPr lang="ru-RU" sz="2000" dirty="0" smtClean="0">
                <a:solidFill>
                  <a:schemeClr val="accent4"/>
                </a:solidFill>
                <a:latin typeface="Tahoma" pitchFamily="34" charset="0"/>
                <a:ea typeface="Tahoma" pitchFamily="34" charset="0"/>
                <a:cs typeface="Tahoma" pitchFamily="34" charset="0"/>
              </a:rPr>
              <a:t>заработная плата лиц, моложе 18 лет, при сокращенном рабочем времени выплачивается соразмерно отработанному времени;</a:t>
            </a:r>
          </a:p>
          <a:p>
            <a:pPr lvl="0" algn="just"/>
            <a:r>
              <a:rPr lang="ru-RU" sz="2000" dirty="0" smtClean="0">
                <a:latin typeface="Tahoma" pitchFamily="34" charset="0"/>
                <a:ea typeface="Tahoma" pitchFamily="34" charset="0"/>
                <a:cs typeface="Tahoma" pitchFamily="34" charset="0"/>
              </a:rPr>
              <a:t>сдельные работы, оплачиваются по установленным сдельным расценкам.</a:t>
            </a:r>
            <a:endParaRPr lang="ru-RU" sz="2000" dirty="0" smtClean="0">
              <a:solidFill>
                <a:schemeClr val="accent4"/>
              </a:solidFill>
              <a:latin typeface="Tahoma" pitchFamily="34" charset="0"/>
              <a:ea typeface="Tahoma" pitchFamily="34" charset="0"/>
              <a:cs typeface="Tahoma" pitchFamily="34" charset="0"/>
            </a:endParaRPr>
          </a:p>
          <a:p>
            <a:pPr algn="just">
              <a:lnSpc>
                <a:spcPct val="90000"/>
              </a:lnSpc>
              <a:buNone/>
            </a:pPr>
            <a:endParaRPr lang="ru-RU" sz="2000" dirty="0" smtClean="0">
              <a:solidFill>
                <a:schemeClr val="accent4"/>
              </a:solidFill>
              <a:latin typeface="Tahoma" pitchFamily="34" charset="0"/>
              <a:ea typeface="Tahoma" pitchFamily="34" charset="0"/>
              <a:cs typeface="Tahoma" pitchFamily="34" charset="0"/>
            </a:endParaRPr>
          </a:p>
          <a:p>
            <a:pPr>
              <a:lnSpc>
                <a:spcPct val="90000"/>
              </a:lnSpc>
              <a:buNone/>
            </a:pPr>
            <a:endParaRPr lang="ru-RU" sz="2000" dirty="0" smtClean="0">
              <a:solidFill>
                <a:schemeClr val="accent4"/>
              </a:solidFill>
              <a:latin typeface="Tahoma" pitchFamily="34" charset="0"/>
              <a:ea typeface="Tahoma" pitchFamily="34" charset="0"/>
              <a:cs typeface="Tahoma" pitchFamily="34" charset="0"/>
            </a:endParaRPr>
          </a:p>
          <a:p>
            <a:pPr>
              <a:lnSpc>
                <a:spcPct val="90000"/>
              </a:lnSpc>
            </a:pPr>
            <a:endParaRPr lang="ru-RU" sz="2000" dirty="0">
              <a:solidFill>
                <a:schemeClr val="accent4"/>
              </a:solidFill>
              <a:latin typeface="Tahoma" pitchFamily="34" charset="0"/>
              <a:ea typeface="Tahoma" pitchFamily="34" charset="0"/>
              <a:cs typeface="Tahoma" pitchFamily="34" charset="0"/>
            </a:endParaRPr>
          </a:p>
          <a:p>
            <a:pPr>
              <a:lnSpc>
                <a:spcPct val="90000"/>
              </a:lnSpc>
              <a:buFont typeface="Wingdings" pitchFamily="2" charset="2"/>
              <a:buNone/>
            </a:pPr>
            <a:endParaRPr lang="ru-RU" sz="2000" dirty="0">
              <a:solidFill>
                <a:schemeClr val="accent4"/>
              </a:solidFill>
              <a:latin typeface="Tahoma" pitchFamily="34" charset="0"/>
              <a:ea typeface="Tahoma" pitchFamily="34" charset="0"/>
              <a:cs typeface="Tahoma" pitchFamily="34" charset="0"/>
            </a:endParaRPr>
          </a:p>
          <a:p>
            <a:pPr>
              <a:lnSpc>
                <a:spcPct val="90000"/>
              </a:lnSpc>
              <a:buFont typeface="Wingdings" pitchFamily="2" charset="2"/>
              <a:buNone/>
            </a:pPr>
            <a:endParaRPr lang="ru-RU" sz="2000" dirty="0">
              <a:solidFill>
                <a:schemeClr val="accent4"/>
              </a:solidFill>
              <a:latin typeface="Tahoma" pitchFamily="34" charset="0"/>
              <a:ea typeface="Tahoma" pitchFamily="34" charset="0"/>
              <a:cs typeface="Tahoma" pitchFamily="34" charset="0"/>
            </a:endParaRPr>
          </a:p>
        </p:txBody>
      </p:sp>
      <p:sp>
        <p:nvSpPr>
          <p:cNvPr id="4"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4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Нормы </a:t>
            </a:r>
            <a:r>
              <a:rPr lang="ru-RU" sz="4400" b="1" kern="0" dirty="0" smtClean="0">
                <a:solidFill>
                  <a:schemeClr val="bg1"/>
                </a:solidFill>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rPr>
              <a:t>труда для несовершеннолетних</a:t>
            </a:r>
            <a:endParaRPr kumimoji="0" lang="ru-RU" sz="44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2000"/>
                                        <p:tgtEl>
                                          <p:spTgt spid="38915">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animEffect transition="in" filter="fade">
                                      <p:cBhvr>
                                        <p:cTn id="11" dur="2000"/>
                                        <p:tgtEl>
                                          <p:spTgt spid="38915">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Effect transition="in" filter="fade">
                                      <p:cBhvr>
                                        <p:cTn id="15" dur="2000"/>
                                        <p:tgtEl>
                                          <p:spTgt spid="38915">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8915">
                                            <p:txEl>
                                              <p:pRg st="3" end="3"/>
                                            </p:txEl>
                                          </p:spTgt>
                                        </p:tgtEl>
                                        <p:attrNameLst>
                                          <p:attrName>style.visibility</p:attrName>
                                        </p:attrNameLst>
                                      </p:cBhvr>
                                      <p:to>
                                        <p:strVal val="visible"/>
                                      </p:to>
                                    </p:set>
                                    <p:animEffect transition="in" filter="fade">
                                      <p:cBhvr>
                                        <p:cTn id="19" dur="2000"/>
                                        <p:tgtEl>
                                          <p:spTgt spid="38915">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8915">
                                            <p:txEl>
                                              <p:pRg st="4" end="4"/>
                                            </p:txEl>
                                          </p:spTgt>
                                        </p:tgtEl>
                                        <p:attrNameLst>
                                          <p:attrName>style.visibility</p:attrName>
                                        </p:attrNameLst>
                                      </p:cBhvr>
                                      <p:to>
                                        <p:strVal val="visible"/>
                                      </p:to>
                                    </p:set>
                                    <p:animEffect transition="in" filter="fade">
                                      <p:cBhvr>
                                        <p:cTn id="23" dur="2000"/>
                                        <p:tgtEl>
                                          <p:spTgt spid="38915">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38915">
                                            <p:txEl>
                                              <p:pRg st="5" end="5"/>
                                            </p:txEl>
                                          </p:spTgt>
                                        </p:tgtEl>
                                        <p:attrNameLst>
                                          <p:attrName>style.visibility</p:attrName>
                                        </p:attrNameLst>
                                      </p:cBhvr>
                                      <p:to>
                                        <p:strVal val="visible"/>
                                      </p:to>
                                    </p:set>
                                    <p:animEffect transition="in" filter="fade">
                                      <p:cBhvr>
                                        <p:cTn id="27" dur="2000"/>
                                        <p:tgtEl>
                                          <p:spTgt spid="38915">
                                            <p:txEl>
                                              <p:pRg st="5" end="5"/>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38915">
                                            <p:txEl>
                                              <p:pRg st="6" end="6"/>
                                            </p:txEl>
                                          </p:spTgt>
                                        </p:tgtEl>
                                        <p:attrNameLst>
                                          <p:attrName>style.visibility</p:attrName>
                                        </p:attrNameLst>
                                      </p:cBhvr>
                                      <p:to>
                                        <p:strVal val="visible"/>
                                      </p:to>
                                    </p:set>
                                    <p:animEffect transition="in" filter="fade">
                                      <p:cBhvr>
                                        <p:cTn id="31" dur="2000"/>
                                        <p:tgtEl>
                                          <p:spTgt spid="389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5"/>
          <p:cNvSpPr txBox="1">
            <a:spLocks/>
          </p:cNvSpPr>
          <p:nvPr/>
        </p:nvSpPr>
        <p:spPr bwMode="auto">
          <a:xfrm>
            <a:off x="-1" y="239845"/>
            <a:ext cx="9144001"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Профсоюзная организация</a:t>
            </a: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bwMode="auto">
          <a:xfrm>
            <a:off x="1019701" y="605119"/>
            <a:ext cx="3859307"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Профсоюз </a:t>
            </a:r>
          </a:p>
        </p:txBody>
      </p:sp>
      <p:pic>
        <p:nvPicPr>
          <p:cNvPr id="4098" name="Picture 2" descr="http://www.dou597.edusite.ru/images/p65_profsoyuz.jpg"/>
          <p:cNvPicPr>
            <a:picLocks noChangeAspect="1" noChangeArrowheads="1"/>
          </p:cNvPicPr>
          <p:nvPr/>
        </p:nvPicPr>
        <p:blipFill>
          <a:blip r:embed="rId2" cstate="email"/>
          <a:srcRect/>
          <a:stretch>
            <a:fillRect/>
          </a:stretch>
        </p:blipFill>
        <p:spPr bwMode="auto">
          <a:xfrm>
            <a:off x="-39203" y="224737"/>
            <a:ext cx="1369323" cy="1483901"/>
          </a:xfrm>
          <a:prstGeom prst="rect">
            <a:avLst/>
          </a:prstGeom>
          <a:ln>
            <a:noFill/>
          </a:ln>
          <a:effectLst>
            <a:softEdge rad="112500"/>
          </a:effectLst>
        </p:spPr>
      </p:pic>
      <p:sp>
        <p:nvSpPr>
          <p:cNvPr id="3" name="Содержимое 2"/>
          <p:cNvSpPr>
            <a:spLocks noGrp="1"/>
          </p:cNvSpPr>
          <p:nvPr>
            <p:ph idx="1"/>
          </p:nvPr>
        </p:nvSpPr>
        <p:spPr>
          <a:xfrm>
            <a:off x="7" y="2338919"/>
            <a:ext cx="8643263" cy="3230607"/>
          </a:xfrm>
        </p:spPr>
        <p:txBody>
          <a:bodyPr/>
          <a:lstStyle/>
          <a:p>
            <a:pPr algn="just">
              <a:buNone/>
            </a:pPr>
            <a:r>
              <a:rPr lang="ru-RU" sz="2400" b="1" dirty="0" smtClean="0">
                <a:solidFill>
                  <a:schemeClr val="tx2">
                    <a:lumMod val="50000"/>
                  </a:schemeClr>
                </a:solidFill>
                <a:latin typeface="Tahoma" pitchFamily="34" charset="0"/>
                <a:ea typeface="Tahoma" pitchFamily="34" charset="0"/>
                <a:cs typeface="Tahoma" pitchFamily="34" charset="0"/>
              </a:rPr>
              <a:t>		Профессиональный союз –  </a:t>
            </a:r>
            <a:r>
              <a:rPr lang="ru-RU" sz="2400" dirty="0" smtClean="0"/>
              <a:t>добровольное общественное объединение граждан, связанных общими производственными, профессиональными интересами по роду их деятельности, создаваемое в целях представительства и защиты их социально-трудовых прав и интересов (ст.2 ФЗ «О профессиональных союзах, их правах и гарантиях деятельности»).</a:t>
            </a:r>
            <a:endParaRPr lang="ru-RU" sz="2400" dirty="0" smtClean="0">
              <a:solidFill>
                <a:schemeClr val="tx2">
                  <a:lumMod val="50000"/>
                </a:schemeClr>
              </a:solidFill>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bwMode="auto">
          <a:xfrm>
            <a:off x="1330122" y="404488"/>
            <a:ext cx="7597828"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Основная задача профсоюза</a:t>
            </a:r>
          </a:p>
        </p:txBody>
      </p:sp>
      <p:pic>
        <p:nvPicPr>
          <p:cNvPr id="4098" name="Picture 2" descr="http://www.dou597.edusite.ru/images/p65_profsoyuz.jpg"/>
          <p:cNvPicPr>
            <a:picLocks noChangeAspect="1" noChangeArrowheads="1"/>
          </p:cNvPicPr>
          <p:nvPr/>
        </p:nvPicPr>
        <p:blipFill>
          <a:blip r:embed="rId2" cstate="email"/>
          <a:srcRect/>
          <a:stretch>
            <a:fillRect/>
          </a:stretch>
        </p:blipFill>
        <p:spPr bwMode="auto">
          <a:xfrm>
            <a:off x="-39203" y="224737"/>
            <a:ext cx="1369323" cy="1483901"/>
          </a:xfrm>
          <a:prstGeom prst="rect">
            <a:avLst/>
          </a:prstGeom>
          <a:ln>
            <a:noFill/>
          </a:ln>
          <a:effectLst>
            <a:softEdge rad="112500"/>
          </a:effectLst>
        </p:spPr>
      </p:pic>
      <p:sp>
        <p:nvSpPr>
          <p:cNvPr id="3" name="Содержимое 2"/>
          <p:cNvSpPr>
            <a:spLocks noGrp="1"/>
          </p:cNvSpPr>
          <p:nvPr>
            <p:ph idx="1"/>
          </p:nvPr>
        </p:nvSpPr>
        <p:spPr>
          <a:xfrm>
            <a:off x="1" y="2729345"/>
            <a:ext cx="9144000" cy="2355273"/>
          </a:xfrm>
        </p:spPr>
        <p:txBody>
          <a:bodyPr/>
          <a:lstStyle/>
          <a:p>
            <a:pPr marL="0" indent="0" algn="ctr">
              <a:buNone/>
            </a:pPr>
            <a:r>
              <a:rPr lang="ru-RU" sz="40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З</a:t>
            </a:r>
            <a:r>
              <a:rPr lang="ru-RU" sz="4000" b="1" dirty="0" smtClean="0">
                <a:effectLst>
                  <a:outerShdw blurRad="38100" dist="38100" dir="2700000" algn="tl">
                    <a:srgbClr val="000000">
                      <a:alpha val="43137"/>
                    </a:srgbClr>
                  </a:outerShdw>
                </a:effectLst>
              </a:rPr>
              <a:t>ащита работников от возможных незаконных действий работодателя. </a:t>
            </a:r>
            <a:endParaRPr lang="ru-RU" sz="28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bwMode="auto">
          <a:xfrm>
            <a:off x="1330122" y="404488"/>
            <a:ext cx="7597828"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Деятельность профсоюза</a:t>
            </a:r>
          </a:p>
        </p:txBody>
      </p:sp>
      <p:pic>
        <p:nvPicPr>
          <p:cNvPr id="4098" name="Picture 2" descr="http://www.dou597.edusite.ru/images/p65_profsoyuz.jpg"/>
          <p:cNvPicPr>
            <a:picLocks noChangeAspect="1" noChangeArrowheads="1"/>
          </p:cNvPicPr>
          <p:nvPr/>
        </p:nvPicPr>
        <p:blipFill>
          <a:blip r:embed="rId2" cstate="email"/>
          <a:srcRect/>
          <a:stretch>
            <a:fillRect/>
          </a:stretch>
        </p:blipFill>
        <p:spPr bwMode="auto">
          <a:xfrm>
            <a:off x="-39203" y="224737"/>
            <a:ext cx="1369323" cy="1483901"/>
          </a:xfrm>
          <a:prstGeom prst="rect">
            <a:avLst/>
          </a:prstGeom>
          <a:ln>
            <a:noFill/>
          </a:ln>
          <a:effectLst>
            <a:softEdge rad="112500"/>
          </a:effectLst>
        </p:spPr>
      </p:pic>
      <p:sp>
        <p:nvSpPr>
          <p:cNvPr id="3" name="Содержимое 2"/>
          <p:cNvSpPr>
            <a:spLocks noGrp="1"/>
          </p:cNvSpPr>
          <p:nvPr>
            <p:ph idx="1"/>
          </p:nvPr>
        </p:nvSpPr>
        <p:spPr>
          <a:xfrm>
            <a:off x="330134" y="1975663"/>
            <a:ext cx="8637003" cy="4585855"/>
          </a:xfrm>
        </p:spPr>
        <p:txBody>
          <a:bodyPr/>
          <a:lstStyle/>
          <a:p>
            <a:pPr marL="0" indent="179388" algn="just"/>
            <a:r>
              <a:rPr lang="ru-RU" sz="1800" dirty="0" smtClean="0">
                <a:solidFill>
                  <a:schemeClr val="accent4"/>
                </a:solidFill>
                <a:latin typeface="Tahoma" pitchFamily="34" charset="0"/>
                <a:ea typeface="Tahoma" pitchFamily="34" charset="0"/>
                <a:cs typeface="Tahoma" pitchFamily="34" charset="0"/>
              </a:rPr>
              <a:t>участие в разработке локальных нормативных актов (коллективных договоров, приказов, распоряжений, положений, инструкций и т.д.) (ст.370 ТК РФ);</a:t>
            </a:r>
          </a:p>
          <a:p>
            <a:pPr marL="0" indent="179388" algn="just"/>
            <a:r>
              <a:rPr lang="ru-RU" sz="1800" dirty="0" smtClean="0">
                <a:solidFill>
                  <a:schemeClr val="accent4"/>
                </a:solidFill>
                <a:latin typeface="Tahoma" pitchFamily="34" charset="0"/>
                <a:ea typeface="Tahoma" pitchFamily="34" charset="0"/>
                <a:cs typeface="Tahoma" pitchFamily="34" charset="0"/>
              </a:rPr>
              <a:t>разрешение коллективных трудовых споров (ст.29 ТК РФ);</a:t>
            </a:r>
          </a:p>
          <a:p>
            <a:pPr marL="0" indent="179388" algn="just"/>
            <a:r>
              <a:rPr lang="ru-RU" sz="1800" dirty="0" smtClean="0">
                <a:solidFill>
                  <a:schemeClr val="accent4"/>
                </a:solidFill>
                <a:latin typeface="Tahoma" pitchFamily="34" charset="0"/>
                <a:ea typeface="Tahoma" pitchFamily="34" charset="0"/>
                <a:cs typeface="Tahoma" pitchFamily="34" charset="0"/>
              </a:rPr>
              <a:t>участие в процедуре увольнения  по инициативе работодателя(ст.82 ТК РФ); </a:t>
            </a:r>
          </a:p>
          <a:p>
            <a:pPr marL="0" indent="179388" algn="just"/>
            <a:r>
              <a:rPr lang="ru-RU" sz="1800" dirty="0" smtClean="0">
                <a:solidFill>
                  <a:schemeClr val="accent4"/>
                </a:solidFill>
                <a:latin typeface="Tahoma" pitchFamily="34" charset="0"/>
                <a:ea typeface="Tahoma" pitchFamily="34" charset="0"/>
                <a:cs typeface="Tahoma" pitchFamily="34" charset="0"/>
              </a:rPr>
              <a:t>участие в комиссиях по расследованию несчастных случаев (ст.229 ТК РФ);</a:t>
            </a:r>
          </a:p>
          <a:p>
            <a:pPr marL="0" indent="179388" algn="just"/>
            <a:r>
              <a:rPr lang="ru-RU" sz="1800" dirty="0" smtClean="0">
                <a:solidFill>
                  <a:schemeClr val="accent4"/>
                </a:solidFill>
                <a:latin typeface="Tahoma" pitchFamily="34" charset="0"/>
                <a:ea typeface="Tahoma" pitchFamily="34" charset="0"/>
                <a:cs typeface="Tahoma" pitchFamily="34" charset="0"/>
              </a:rPr>
              <a:t>контроль исполнения работодателем трудового законодательства;</a:t>
            </a:r>
          </a:p>
          <a:p>
            <a:pPr marL="0" indent="179388" algn="just"/>
            <a:r>
              <a:rPr lang="ru-RU" sz="1800" dirty="0" smtClean="0">
                <a:solidFill>
                  <a:schemeClr val="accent4"/>
                </a:solidFill>
                <a:latin typeface="Tahoma" pitchFamily="34" charset="0"/>
                <a:ea typeface="Tahoma" pitchFamily="34" charset="0"/>
                <a:cs typeface="Tahoma" pitchFamily="34" charset="0"/>
              </a:rPr>
              <a:t>оказание материальной помощи членам профсоюза;</a:t>
            </a:r>
          </a:p>
          <a:p>
            <a:pPr marL="0" indent="179388" algn="just"/>
            <a:r>
              <a:rPr lang="ru-RU" sz="1800" dirty="0" smtClean="0">
                <a:solidFill>
                  <a:schemeClr val="accent4"/>
                </a:solidFill>
                <a:latin typeface="Tahoma" pitchFamily="34" charset="0"/>
                <a:ea typeface="Tahoma" pitchFamily="34" charset="0"/>
                <a:cs typeface="Tahoma" pitchFamily="34" charset="0"/>
              </a:rPr>
              <a:t>обеспечение детей членов профсоюза льготными билетами на развлекательные мероприятия (новогодние представления, театр, цирк и т.д.);</a:t>
            </a:r>
          </a:p>
          <a:p>
            <a:pPr marL="0" indent="179388" algn="just"/>
            <a:r>
              <a:rPr lang="ru-RU" sz="1800" dirty="0" smtClean="0">
                <a:solidFill>
                  <a:schemeClr val="accent4"/>
                </a:solidFill>
                <a:latin typeface="Tahoma" pitchFamily="34" charset="0"/>
                <a:ea typeface="Tahoma" pitchFamily="34" charset="0"/>
                <a:cs typeface="Tahoma" pitchFamily="34" charset="0"/>
              </a:rPr>
              <a:t>организация отдыха и оздоровления за счет средств профсоюза</a:t>
            </a:r>
          </a:p>
          <a:p>
            <a:pPr marL="0" indent="179388" algn="just"/>
            <a:r>
              <a:rPr lang="ru-RU" sz="1800" dirty="0" smtClean="0">
                <a:solidFill>
                  <a:schemeClr val="accent4"/>
                </a:solidFill>
                <a:latin typeface="Tahoma" pitchFamily="34" charset="0"/>
                <a:ea typeface="Tahoma" pitchFamily="34" charset="0"/>
                <a:cs typeface="Tahoma" pitchFamily="34" charset="0"/>
              </a:rPr>
              <a:t>и многое другое. </a:t>
            </a:r>
          </a:p>
          <a:p>
            <a:pPr marL="0" indent="179388" algn="just"/>
            <a:endParaRPr lang="ru-RU" sz="1800" dirty="0" smtClean="0">
              <a:solidFill>
                <a:schemeClr val="accent4"/>
              </a:solidFill>
              <a:latin typeface="Tahoma" pitchFamily="34" charset="0"/>
              <a:ea typeface="Tahoma" pitchFamily="34" charset="0"/>
              <a:cs typeface="Tahoma" pitchFamily="34" charset="0"/>
            </a:endParaRPr>
          </a:p>
        </p:txBody>
      </p:sp>
      <p:pic>
        <p:nvPicPr>
          <p:cNvPr id="5" name="Picture 4" descr="http://uralpress.ru/sites/default/files/imagecache/slide/photo/zima2871.jpg"/>
          <p:cNvPicPr>
            <a:picLocks noChangeAspect="1" noChangeArrowheads="1"/>
          </p:cNvPicPr>
          <p:nvPr/>
        </p:nvPicPr>
        <p:blipFill>
          <a:blip r:embed="rId3" cstate="print"/>
          <a:srcRect/>
          <a:stretch>
            <a:fillRect/>
          </a:stretch>
        </p:blipFill>
        <p:spPr bwMode="auto">
          <a:xfrm>
            <a:off x="2050479" y="1824274"/>
            <a:ext cx="4516583" cy="5033726"/>
          </a:xfrm>
          <a:prstGeom prst="rect">
            <a:avLst/>
          </a:prstGeom>
          <a:ln>
            <a:noFill/>
          </a:ln>
          <a:effec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2000"/>
                                        <p:tgtEl>
                                          <p:spTgt spid="3">
                                            <p:txEl>
                                              <p:pRg st="6" end="6"/>
                                            </p:txEl>
                                          </p:spTgt>
                                        </p:tgtEl>
                                      </p:cBhvr>
                                    </p:animEffect>
                                  </p:childTnLst>
                                </p:cTn>
                              </p:par>
                            </p:childTnLst>
                          </p:cTn>
                        </p:par>
                        <p:par>
                          <p:cTn id="32" fill="hold">
                            <p:stCondLst>
                              <p:cond delay="14000"/>
                            </p:stCondLst>
                            <p:childTnLst>
                              <p:par>
                                <p:cTn id="33" presetID="10" presetClass="entr" presetSubtype="0"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2000"/>
                                        <p:tgtEl>
                                          <p:spTgt spid="3">
                                            <p:txEl>
                                              <p:pRg st="7" end="7"/>
                                            </p:txEl>
                                          </p:spTgt>
                                        </p:tgtEl>
                                      </p:cBhvr>
                                    </p:animEffect>
                                  </p:childTnLst>
                                </p:cTn>
                              </p:par>
                            </p:childTnLst>
                          </p:cTn>
                        </p:par>
                        <p:par>
                          <p:cTn id="36" fill="hold">
                            <p:stCondLst>
                              <p:cond delay="16000"/>
                            </p:stCondLst>
                            <p:childTnLst>
                              <p:par>
                                <p:cTn id="37" presetID="10" presetClass="entr" presetSubtype="0" fill="hold" grpId="0"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2000"/>
                                        <p:tgtEl>
                                          <p:spTgt spid="3">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fade">
                                      <p:cBhvr>
                                        <p:cTn id="44" dur="2000"/>
                                        <p:tgtEl>
                                          <p:spTgt spid="5"/>
                                        </p:tgtEl>
                                      </p:cBhvr>
                                    </p:animEffect>
                                  </p:childTnLst>
                                </p:cTn>
                              </p:par>
                              <p:par>
                                <p:cTn id="45" presetID="1" presetClass="exit" presetSubtype="0" fill="hold" grpId="1" nodeType="withEffect">
                                  <p:stCondLst>
                                    <p:cond delay="0"/>
                                  </p:stCondLst>
                                  <p:childTnLst>
                                    <p:set>
                                      <p:cBhvr>
                                        <p:cTn id="46" dur="1" fill="hold">
                                          <p:stCondLst>
                                            <p:cond delay="0"/>
                                          </p:stCondLst>
                                        </p:cTn>
                                        <p:tgtEl>
                                          <p:spTgt spid="3">
                                            <p:txEl>
                                              <p:pRg st="0" end="0"/>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
                                            <p:txEl>
                                              <p:pRg st="1" end="1"/>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
                                            <p:txEl>
                                              <p:pRg st="2" end="2"/>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
                                            <p:txEl>
                                              <p:pRg st="3" end="3"/>
                                            </p:txEl>
                                          </p:spTgt>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3">
                                            <p:txEl>
                                              <p:pRg st="5" end="5"/>
                                            </p:txEl>
                                          </p:spTgt>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3">
                                            <p:txEl>
                                              <p:pRg st="6" end="6"/>
                                            </p:txEl>
                                          </p:spTgt>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3">
                                            <p:txEl>
                                              <p:pRg st="7" end="7"/>
                                            </p:txEl>
                                          </p:spTgt>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3">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5"/>
          <p:cNvSpPr txBox="1">
            <a:spLocks/>
          </p:cNvSpPr>
          <p:nvPr/>
        </p:nvSpPr>
        <p:spPr bwMode="auto">
          <a:xfrm>
            <a:off x="0" y="623455"/>
            <a:ext cx="8305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60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«Крестики-Нолики»</a:t>
            </a:r>
          </a:p>
        </p:txBody>
      </p:sp>
      <p:sp>
        <p:nvSpPr>
          <p:cNvPr id="5" name="Содержимое 2"/>
          <p:cNvSpPr>
            <a:spLocks noGrp="1"/>
          </p:cNvSpPr>
          <p:nvPr>
            <p:ph idx="1"/>
          </p:nvPr>
        </p:nvSpPr>
        <p:spPr>
          <a:xfrm>
            <a:off x="3" y="1842656"/>
            <a:ext cx="8919148" cy="4530436"/>
          </a:xfrm>
        </p:spPr>
        <p:txBody>
          <a:bodyPr/>
          <a:lstStyle/>
          <a:p>
            <a:pPr marL="0" indent="360363" algn="just">
              <a:buNone/>
            </a:pPr>
            <a:r>
              <a:rPr lang="ru-RU" sz="2200" b="1" u="sng"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ПРАВИЛА ИГРЫ:</a:t>
            </a:r>
            <a:r>
              <a:rPr lang="ru-RU" sz="22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a:t>
            </a:r>
          </a:p>
          <a:p>
            <a:pPr marL="0" indent="360363" algn="just">
              <a:buNone/>
            </a:pPr>
            <a:r>
              <a:rPr lang="ru-RU" sz="2200" dirty="0" smtClean="0">
                <a:latin typeface="Tahoma" pitchFamily="34" charset="0"/>
                <a:ea typeface="Tahoma" pitchFamily="34" charset="0"/>
                <a:cs typeface="Tahoma" pitchFamily="34" charset="0"/>
              </a:rPr>
              <a:t>Игровое поле состоит из 9 квадратов, в каждом из которых скрыто задание.</a:t>
            </a:r>
          </a:p>
          <a:p>
            <a:pPr marL="0" indent="360363" algn="just">
              <a:buNone/>
            </a:pPr>
            <a:r>
              <a:rPr lang="ru-RU" sz="2200" dirty="0" smtClean="0">
                <a:latin typeface="Tahoma" pitchFamily="34" charset="0"/>
                <a:ea typeface="Tahoma" pitchFamily="34" charset="0"/>
                <a:cs typeface="Tahoma" pitchFamily="34" charset="0"/>
              </a:rPr>
              <a:t>Команда выбирает любое задание из девяти предложенных и выполняет его. В выбранном задании участвует только одна команды. </a:t>
            </a:r>
          </a:p>
          <a:p>
            <a:pPr marL="0" indent="360363" algn="just">
              <a:buNone/>
            </a:pPr>
            <a:r>
              <a:rPr lang="ru-RU" sz="2200" dirty="0" smtClean="0">
                <a:latin typeface="Tahoma" pitchFamily="34" charset="0"/>
                <a:ea typeface="Tahoma" pitchFamily="34" charset="0"/>
                <a:cs typeface="Tahoma" pitchFamily="34" charset="0"/>
              </a:rPr>
              <a:t>Если команда отвечает верно, основательно раскрыв ответ, то в соответствующей клетке ставится знак данной команды, если ответ неверный или раскрыт не полностью – знак соперника.</a:t>
            </a:r>
          </a:p>
          <a:p>
            <a:pPr marL="0" indent="720725" algn="just">
              <a:buNone/>
            </a:pPr>
            <a:r>
              <a:rPr lang="ru-RU" sz="2200" b="1" u="sng"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Регламент</a:t>
            </a:r>
            <a:r>
              <a:rPr lang="ru-RU" sz="2200" dirty="0" smtClean="0">
                <a:latin typeface="Tahoma" pitchFamily="34" charset="0"/>
                <a:ea typeface="Tahoma" pitchFamily="34" charset="0"/>
                <a:cs typeface="Tahoma" pitchFamily="34" charset="0"/>
              </a:rPr>
              <a:t>:</a:t>
            </a:r>
          </a:p>
          <a:p>
            <a:pPr marL="0" indent="720725" algn="just">
              <a:buNone/>
            </a:pPr>
            <a:r>
              <a:rPr lang="ru-RU" sz="2200" dirty="0" smtClean="0">
                <a:latin typeface="Tahoma" pitchFamily="34" charset="0"/>
                <a:ea typeface="Tahoma" pitchFamily="34" charset="0"/>
                <a:cs typeface="Tahoma" pitchFamily="34" charset="0"/>
              </a:rPr>
              <a:t>2 минуты – командное обсуждение задания</a:t>
            </a:r>
          </a:p>
          <a:p>
            <a:pPr marL="0" indent="720725" algn="just">
              <a:buNone/>
            </a:pPr>
            <a:r>
              <a:rPr lang="ru-RU" sz="2200" dirty="0" smtClean="0">
                <a:latin typeface="Tahoma" pitchFamily="34" charset="0"/>
                <a:ea typeface="Tahoma" pitchFamily="34" charset="0"/>
                <a:cs typeface="Tahoma" pitchFamily="34" charset="0"/>
              </a:rPr>
              <a:t>1 минута – ответ представителя команды.</a:t>
            </a:r>
            <a:endParaRPr lang="ru-RU" sz="2200" dirty="0">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a:hlinkClick r:id="rId2" action="ppaction://hlinksldjump"/>
          </p:cNvPr>
          <p:cNvSpPr/>
          <p:nvPr/>
        </p:nvSpPr>
        <p:spPr>
          <a:xfrm>
            <a:off x="1379510" y="1828806"/>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solidFill>
                  <a:schemeClr val="bg1"/>
                </a:solidFill>
                <a:latin typeface="Tahoma" pitchFamily="34" charset="0"/>
                <a:ea typeface="Tahoma" pitchFamily="34" charset="0"/>
                <a:cs typeface="Tahoma" pitchFamily="34" charset="0"/>
              </a:rPr>
              <a:t>Ситуация 1</a:t>
            </a:r>
            <a:endParaRPr lang="ru-RU" sz="2000" b="1" dirty="0">
              <a:solidFill>
                <a:schemeClr val="bg1"/>
              </a:solidFill>
              <a:latin typeface="Tahoma" pitchFamily="34" charset="0"/>
              <a:ea typeface="Tahoma" pitchFamily="34" charset="0"/>
              <a:cs typeface="Tahoma" pitchFamily="34" charset="0"/>
            </a:endParaRPr>
          </a:p>
        </p:txBody>
      </p:sp>
      <p:sp>
        <p:nvSpPr>
          <p:cNvPr id="5" name="Скругленный прямоугольник 4">
            <a:hlinkClick r:id="rId3" action="ppaction://hlinksldjump"/>
          </p:cNvPr>
          <p:cNvSpPr/>
          <p:nvPr/>
        </p:nvSpPr>
        <p:spPr>
          <a:xfrm>
            <a:off x="1379510" y="3449304"/>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4</a:t>
            </a:r>
            <a:endParaRPr lang="ru-RU" sz="2000" b="1" dirty="0">
              <a:latin typeface="Tahoma" pitchFamily="34" charset="0"/>
              <a:ea typeface="Tahoma" pitchFamily="34" charset="0"/>
              <a:cs typeface="Tahoma" pitchFamily="34" charset="0"/>
            </a:endParaRPr>
          </a:p>
        </p:txBody>
      </p:sp>
      <p:sp>
        <p:nvSpPr>
          <p:cNvPr id="6" name="Скругленный прямоугольник 5">
            <a:hlinkClick r:id="rId4" action="ppaction://hlinksldjump"/>
          </p:cNvPr>
          <p:cNvSpPr/>
          <p:nvPr/>
        </p:nvSpPr>
        <p:spPr>
          <a:xfrm>
            <a:off x="1379510" y="5039928"/>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7</a:t>
            </a:r>
            <a:endParaRPr lang="ru-RU" sz="2000" b="1" dirty="0">
              <a:latin typeface="Tahoma" pitchFamily="34" charset="0"/>
              <a:ea typeface="Tahoma" pitchFamily="34" charset="0"/>
              <a:cs typeface="Tahoma" pitchFamily="34" charset="0"/>
            </a:endParaRPr>
          </a:p>
        </p:txBody>
      </p:sp>
      <p:sp>
        <p:nvSpPr>
          <p:cNvPr id="7" name="Скругленный прямоугольник 6">
            <a:hlinkClick r:id="rId5" action="ppaction://hlinksldjump"/>
          </p:cNvPr>
          <p:cNvSpPr/>
          <p:nvPr/>
        </p:nvSpPr>
        <p:spPr>
          <a:xfrm>
            <a:off x="3610188" y="1828806"/>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2</a:t>
            </a:r>
            <a:endParaRPr lang="ru-RU" sz="2000" b="1" dirty="0">
              <a:latin typeface="Tahoma" pitchFamily="34" charset="0"/>
              <a:ea typeface="Tahoma" pitchFamily="34" charset="0"/>
              <a:cs typeface="Tahoma" pitchFamily="34" charset="0"/>
            </a:endParaRPr>
          </a:p>
        </p:txBody>
      </p:sp>
      <p:sp>
        <p:nvSpPr>
          <p:cNvPr id="8" name="Скругленный прямоугольник 7">
            <a:hlinkClick r:id="rId6" action="ppaction://hlinksldjump"/>
          </p:cNvPr>
          <p:cNvSpPr/>
          <p:nvPr/>
        </p:nvSpPr>
        <p:spPr>
          <a:xfrm>
            <a:off x="3610188" y="3449304"/>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5</a:t>
            </a:r>
            <a:endParaRPr lang="ru-RU" sz="2000" b="1" dirty="0">
              <a:latin typeface="Tahoma" pitchFamily="34" charset="0"/>
              <a:ea typeface="Tahoma" pitchFamily="34" charset="0"/>
              <a:cs typeface="Tahoma" pitchFamily="34" charset="0"/>
            </a:endParaRPr>
          </a:p>
        </p:txBody>
      </p:sp>
      <p:sp>
        <p:nvSpPr>
          <p:cNvPr id="9" name="Скругленный прямоугольник 8">
            <a:hlinkClick r:id="rId7" action="ppaction://hlinksldjump"/>
          </p:cNvPr>
          <p:cNvSpPr/>
          <p:nvPr/>
        </p:nvSpPr>
        <p:spPr>
          <a:xfrm>
            <a:off x="3610188" y="5039928"/>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8</a:t>
            </a:r>
            <a:endParaRPr lang="ru-RU" sz="2000" b="1" dirty="0">
              <a:latin typeface="Tahoma" pitchFamily="34" charset="0"/>
              <a:ea typeface="Tahoma" pitchFamily="34" charset="0"/>
              <a:cs typeface="Tahoma" pitchFamily="34" charset="0"/>
            </a:endParaRPr>
          </a:p>
        </p:txBody>
      </p:sp>
      <p:sp>
        <p:nvSpPr>
          <p:cNvPr id="10" name="Скругленный прямоугольник 9">
            <a:hlinkClick r:id="rId8" action="ppaction://hlinksldjump"/>
          </p:cNvPr>
          <p:cNvSpPr/>
          <p:nvPr/>
        </p:nvSpPr>
        <p:spPr>
          <a:xfrm>
            <a:off x="5840866" y="1828806"/>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3</a:t>
            </a:r>
            <a:endParaRPr lang="ru-RU" sz="2000" b="1" dirty="0">
              <a:latin typeface="Tahoma" pitchFamily="34" charset="0"/>
              <a:ea typeface="Tahoma" pitchFamily="34" charset="0"/>
              <a:cs typeface="Tahoma" pitchFamily="34" charset="0"/>
            </a:endParaRPr>
          </a:p>
        </p:txBody>
      </p:sp>
      <p:sp>
        <p:nvSpPr>
          <p:cNvPr id="11" name="Скругленный прямоугольник 10">
            <a:hlinkClick r:id="rId9" action="ppaction://hlinksldjump"/>
          </p:cNvPr>
          <p:cNvSpPr/>
          <p:nvPr/>
        </p:nvSpPr>
        <p:spPr>
          <a:xfrm>
            <a:off x="5840866" y="3449304"/>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6</a:t>
            </a:r>
            <a:endParaRPr lang="ru-RU" sz="2000" b="1" dirty="0">
              <a:latin typeface="Tahoma" pitchFamily="34" charset="0"/>
              <a:ea typeface="Tahoma" pitchFamily="34" charset="0"/>
              <a:cs typeface="Tahoma" pitchFamily="34" charset="0"/>
            </a:endParaRPr>
          </a:p>
        </p:txBody>
      </p:sp>
      <p:sp>
        <p:nvSpPr>
          <p:cNvPr id="12" name="Скругленный прямоугольник 11">
            <a:hlinkClick r:id="rId10" action="ppaction://hlinksldjump"/>
          </p:cNvPr>
          <p:cNvSpPr/>
          <p:nvPr/>
        </p:nvSpPr>
        <p:spPr>
          <a:xfrm>
            <a:off x="5840866" y="5039928"/>
            <a:ext cx="2042023" cy="1402117"/>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ru-RU" sz="2000" b="1" dirty="0" smtClean="0">
                <a:latin typeface="Tahoma" pitchFamily="34" charset="0"/>
                <a:ea typeface="Tahoma" pitchFamily="34" charset="0"/>
                <a:cs typeface="Tahoma" pitchFamily="34" charset="0"/>
              </a:rPr>
              <a:t>Ситуация 9</a:t>
            </a:r>
            <a:endParaRPr lang="ru-RU" sz="2000" b="1" dirty="0">
              <a:latin typeface="Tahoma" pitchFamily="34" charset="0"/>
              <a:ea typeface="Tahoma" pitchFamily="34" charset="0"/>
              <a:cs typeface="Tahoma" pitchFamily="34" charset="0"/>
            </a:endParaRPr>
          </a:p>
        </p:txBody>
      </p:sp>
      <p:sp>
        <p:nvSpPr>
          <p:cNvPr id="13" name="Заголовок 5"/>
          <p:cNvSpPr txBox="1">
            <a:spLocks/>
          </p:cNvSpPr>
          <p:nvPr/>
        </p:nvSpPr>
        <p:spPr bwMode="auto">
          <a:xfrm>
            <a:off x="0" y="868805"/>
            <a:ext cx="8305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60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«Крестики-Нолики»</a:t>
            </a:r>
          </a:p>
        </p:txBody>
      </p:sp>
    </p:spTree>
    <p:extLst>
      <p:ext uri="{BB962C8B-B14F-4D97-AF65-F5344CB8AC3E}">
        <p14:creationId xmlns:p14="http://schemas.microsoft.com/office/powerpoint/2010/main" xmlns="" val="3168489684"/>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207825" y="2147455"/>
            <a:ext cx="8741311" cy="3588327"/>
          </a:xfrm>
        </p:spPr>
        <p:txBody>
          <a:bodyPr>
            <a:noAutofit/>
          </a:bodyPr>
          <a:lstStyle/>
          <a:p>
            <a:pPr marL="0" indent="720725" algn="just">
              <a:buNone/>
            </a:pPr>
            <a:r>
              <a:rPr lang="ru-RU" sz="2400" b="1" dirty="0" smtClean="0">
                <a:latin typeface="Tahoma" pitchFamily="34" charset="0"/>
                <a:ea typeface="Tahoma" pitchFamily="34" charset="0"/>
                <a:cs typeface="Tahoma" pitchFamily="34" charset="0"/>
              </a:rPr>
              <a:t>Труд</a:t>
            </a:r>
            <a:r>
              <a:rPr lang="ru-RU" sz="2400" dirty="0" smtClean="0">
                <a:latin typeface="Tahoma" pitchFamily="34" charset="0"/>
                <a:ea typeface="Tahoma" pitchFamily="34" charset="0"/>
                <a:cs typeface="Tahoma" pitchFamily="34" charset="0"/>
              </a:rPr>
              <a:t> – это целесообразная деятельность человека, направленная на создание с помощью орудий производства материальных и духовных ценностей. </a:t>
            </a:r>
          </a:p>
          <a:p>
            <a:pPr marL="0" indent="720725" algn="just">
              <a:buNone/>
            </a:pPr>
            <a:endParaRPr lang="ru-RU" sz="2400" b="1" dirty="0" smtClean="0">
              <a:latin typeface="Tahoma" pitchFamily="34" charset="0"/>
              <a:ea typeface="Tahoma" pitchFamily="34" charset="0"/>
              <a:cs typeface="Tahoma" pitchFamily="34" charset="0"/>
            </a:endParaRPr>
          </a:p>
          <a:p>
            <a:pPr marL="0" indent="720725" algn="just">
              <a:buNone/>
            </a:pPr>
            <a:r>
              <a:rPr lang="ru-RU" sz="2400" b="1" dirty="0" smtClean="0">
                <a:latin typeface="Tahoma" pitchFamily="34" charset="0"/>
                <a:ea typeface="Tahoma" pitchFamily="34" charset="0"/>
                <a:cs typeface="Tahoma" pitchFamily="34" charset="0"/>
              </a:rPr>
              <a:t>Трудовые отношения</a:t>
            </a:r>
            <a:r>
              <a:rPr lang="ru-RU" sz="2400" dirty="0" smtClean="0">
                <a:latin typeface="Tahoma" pitchFamily="34" charset="0"/>
                <a:ea typeface="Tahoma" pitchFamily="34" charset="0"/>
                <a:cs typeface="Tahoma" pitchFamily="34" charset="0"/>
              </a:rPr>
              <a:t> – это отношения, основанные на соглашении между работником и работодателем о личном выполнении работником за плату труда (работы по должности, профессии или специальности либо конкретного вида поручаемой ему работы).</a:t>
            </a:r>
          </a:p>
          <a:p>
            <a:pPr marL="0" indent="720725" algn="just">
              <a:buNone/>
            </a:pPr>
            <a:endParaRPr lang="ru-RU" sz="2400" dirty="0" smtClean="0">
              <a:latin typeface="Tahoma" pitchFamily="34" charset="0"/>
              <a:ea typeface="Tahoma" pitchFamily="34" charset="0"/>
              <a:cs typeface="Tahoma" pitchFamily="34" charset="0"/>
            </a:endParaRPr>
          </a:p>
          <a:p>
            <a:pPr algn="just">
              <a:buFont typeface="Wingdings" pitchFamily="2" charset="2"/>
              <a:buNone/>
            </a:pPr>
            <a:endParaRPr lang="ru-RU" sz="2400" dirty="0">
              <a:solidFill>
                <a:schemeClr val="tx2">
                  <a:lumMod val="50000"/>
                </a:schemeClr>
              </a:solidFill>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20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fade">
                                      <p:cBhvr>
                                        <p:cTn id="12" dur="20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960437" y="468319"/>
            <a:ext cx="8183563" cy="708025"/>
          </a:xfrm>
        </p:spPr>
        <p:txBody>
          <a:bodyPr/>
          <a:lstStyle/>
          <a:p>
            <a:r>
              <a:rPr lang="ru-RU" dirty="0" smtClean="0">
                <a:solidFill>
                  <a:srgbClr val="808000"/>
                </a:solidFill>
              </a:rPr>
              <a:t>Ситуация 1.</a:t>
            </a:r>
            <a:endParaRPr lang="ru-RU" dirty="0">
              <a:solidFill>
                <a:srgbClr val="808000"/>
              </a:solidFill>
            </a:endParaRPr>
          </a:p>
        </p:txBody>
      </p:sp>
      <p:sp>
        <p:nvSpPr>
          <p:cNvPr id="3" name="Содержимое 2"/>
          <p:cNvSpPr>
            <a:spLocks noGrp="1"/>
          </p:cNvSpPr>
          <p:nvPr>
            <p:ph idx="4294967295"/>
          </p:nvPr>
        </p:nvSpPr>
        <p:spPr>
          <a:xfrm>
            <a:off x="1" y="1545671"/>
            <a:ext cx="7420131" cy="5066145"/>
          </a:xfrm>
        </p:spPr>
        <p:txBody>
          <a:bodyPr>
            <a:noAutofit/>
          </a:bodyPr>
          <a:lstStyle/>
          <a:p>
            <a:pPr indent="0" algn="just">
              <a:buFont typeface="Wingdings" pitchFamily="2" charset="2"/>
              <a:buNone/>
            </a:pPr>
            <a:r>
              <a:rPr lang="ru-RU" sz="2000" dirty="0" smtClean="0">
                <a:latin typeface="Tahoma" pitchFamily="34" charset="0"/>
                <a:ea typeface="Tahoma" pitchFamily="34" charset="0"/>
                <a:cs typeface="Tahoma" pitchFamily="34" charset="0"/>
              </a:rPr>
              <a:t>	После окончания школы самая активная участница театрального кружка, любимица школы Маша Медведева пыталась поступить в театральный институт, но не удачно. Нигде не работая, она дома читала книги, слушала музыку, танцевала. Родители пытались устроить ее на работу почтальоном, работником Сбербанка по выплате пенсий. Однако она всякий раз отказывалась, отвечая, что согласно Конституции, труд в нашей стране свободен и доброволен и каждый вправе выбирать себе профессию. Кроме того, в РФ принудительный труд запрещен.</a:t>
            </a:r>
            <a:endParaRPr lang="ru-RU" sz="1800" dirty="0" smtClean="0">
              <a:latin typeface="Tahoma" pitchFamily="34" charset="0"/>
              <a:ea typeface="Tahoma" pitchFamily="34" charset="0"/>
              <a:cs typeface="Tahoma" pitchFamily="34" charset="0"/>
            </a:endParaRPr>
          </a:p>
          <a:p>
            <a:pPr indent="0" algn="just">
              <a:lnSpc>
                <a:spcPct val="120000"/>
              </a:lnSpc>
              <a:buFont typeface="Wingdings" pitchFamily="2" charset="2"/>
              <a:buNone/>
            </a:pPr>
            <a:r>
              <a:rPr lang="ru-RU" sz="2600" b="1" i="1" dirty="0" smtClean="0">
                <a:latin typeface="Tahoma" pitchFamily="34" charset="0"/>
                <a:ea typeface="Tahoma" pitchFamily="34" charset="0"/>
                <a:cs typeface="Tahoma" pitchFamily="34" charset="0"/>
              </a:rPr>
              <a:t>	</a:t>
            </a:r>
            <a:r>
              <a:rPr lang="ru-RU" sz="2400" b="1" i="1" dirty="0" smtClean="0">
                <a:latin typeface="Tahoma" pitchFamily="34" charset="0"/>
                <a:ea typeface="Tahoma" pitchFamily="34" charset="0"/>
                <a:cs typeface="Tahoma" pitchFamily="34" charset="0"/>
              </a:rPr>
              <a:t>Кто прав в данной ситуации, Наташа или ее родители?</a:t>
            </a:r>
            <a:endParaRPr lang="ru-RU" sz="2600" b="1" i="1" dirty="0">
              <a:latin typeface="Tahoma" pitchFamily="34" charset="0"/>
              <a:ea typeface="Tahoma" pitchFamily="34" charset="0"/>
              <a:cs typeface="Tahoma" pitchFamily="34" charset="0"/>
            </a:endParaRPr>
          </a:p>
        </p:txBody>
      </p:sp>
      <p:sp>
        <p:nvSpPr>
          <p:cNvPr id="4" name="TextBox 3">
            <a:hlinkClick r:id="rId2"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pic>
        <p:nvPicPr>
          <p:cNvPr id="2050" name="Picture 2" descr="2494_030509"/>
          <p:cNvPicPr>
            <a:picLocks noChangeAspect="1" noChangeArrowheads="1"/>
          </p:cNvPicPr>
          <p:nvPr/>
        </p:nvPicPr>
        <p:blipFill>
          <a:blip r:embed="rId3" cstate="email"/>
          <a:srcRect/>
          <a:stretch>
            <a:fillRect/>
          </a:stretch>
        </p:blipFill>
        <p:spPr bwMode="auto">
          <a:xfrm>
            <a:off x="6001494" y="6"/>
            <a:ext cx="2863121" cy="2119039"/>
          </a:xfrm>
          <a:prstGeom prst="rect">
            <a:avLst/>
          </a:prstGeom>
          <a:ln>
            <a:noFill/>
          </a:ln>
          <a:effectLst>
            <a:softEdge rad="317500"/>
          </a:effectLst>
        </p:spPr>
      </p:pic>
    </p:spTree>
    <p:extLst>
      <p:ext uri="{BB962C8B-B14F-4D97-AF65-F5344CB8AC3E}">
        <p14:creationId xmlns:p14="http://schemas.microsoft.com/office/powerpoint/2010/main" xmlns="" val="417859132"/>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576469" y="427044"/>
            <a:ext cx="7029451" cy="777875"/>
          </a:xfrm>
        </p:spPr>
        <p:txBody>
          <a:bodyPr>
            <a:normAutofit/>
          </a:bodyPr>
          <a:lstStyle/>
          <a:p>
            <a:r>
              <a:rPr lang="ru-RU" dirty="0" smtClean="0">
                <a:solidFill>
                  <a:srgbClr val="808000"/>
                </a:solidFill>
              </a:rPr>
              <a:t>Ситуация 2.</a:t>
            </a:r>
            <a:endParaRPr lang="ru-RU" dirty="0"/>
          </a:p>
        </p:txBody>
      </p:sp>
      <p:sp>
        <p:nvSpPr>
          <p:cNvPr id="6" name="Содержимое 5"/>
          <p:cNvSpPr>
            <a:spLocks noGrp="1"/>
          </p:cNvSpPr>
          <p:nvPr>
            <p:ph idx="4294967295"/>
          </p:nvPr>
        </p:nvSpPr>
        <p:spPr>
          <a:xfrm>
            <a:off x="290953" y="2063731"/>
            <a:ext cx="8573663" cy="4178751"/>
          </a:xfrm>
        </p:spPr>
        <p:txBody>
          <a:bodyPr>
            <a:noAutofit/>
          </a:bodyPr>
          <a:lstStyle/>
          <a:p>
            <a:pPr marL="0" indent="720725" algn="just">
              <a:buNone/>
            </a:pPr>
            <a:r>
              <a:rPr lang="ru-RU" sz="2000" dirty="0" smtClean="0">
                <a:latin typeface="Tahoma" pitchFamily="34" charset="0"/>
                <a:ea typeface="Tahoma" pitchFamily="34" charset="0"/>
                <a:cs typeface="Tahoma" pitchFamily="34" charset="0"/>
              </a:rPr>
              <a:t>В ходе прокурорской  проверки в г.Боровичи Новгородской области, было выяснено, что предприниматель </a:t>
            </a:r>
            <a:r>
              <a:rPr lang="ru-RU" sz="2000" dirty="0" err="1" smtClean="0">
                <a:latin typeface="Tahoma" pitchFamily="34" charset="0"/>
                <a:ea typeface="Tahoma" pitchFamily="34" charset="0"/>
                <a:cs typeface="Tahoma" pitchFamily="34" charset="0"/>
              </a:rPr>
              <a:t>Лавретьев</a:t>
            </a:r>
            <a:r>
              <a:rPr lang="ru-RU" sz="2000" dirty="0" smtClean="0">
                <a:latin typeface="Tahoma" pitchFamily="34" charset="0"/>
                <a:ea typeface="Tahoma" pitchFamily="34" charset="0"/>
                <a:cs typeface="Tahoma" pitchFamily="34" charset="0"/>
              </a:rPr>
              <a:t> И.В. не заключал в письменной форме трудовые договоры с несовершеннолетними, также новые сотрудники не проходили медицинский осмотр.</a:t>
            </a:r>
          </a:p>
          <a:p>
            <a:pPr marL="0" indent="720725" algn="just">
              <a:buNone/>
            </a:pPr>
            <a:endParaRPr lang="ru-RU" sz="2000" dirty="0" smtClean="0">
              <a:latin typeface="Tahoma" pitchFamily="34" charset="0"/>
              <a:ea typeface="Tahoma" pitchFamily="34" charset="0"/>
              <a:cs typeface="Tahoma" pitchFamily="34" charset="0"/>
            </a:endParaRPr>
          </a:p>
          <a:p>
            <a:pPr marL="0" indent="720725" algn="just">
              <a:buNone/>
            </a:pPr>
            <a:r>
              <a:rPr lang="ru-RU" sz="2200" b="1" i="1" dirty="0" smtClean="0">
                <a:latin typeface="Tahoma" pitchFamily="34" charset="0"/>
                <a:ea typeface="Tahoma" pitchFamily="34" charset="0"/>
                <a:cs typeface="Tahoma" pitchFamily="34" charset="0"/>
              </a:rPr>
              <a:t>Может ли прокуратура Новгородской области привлечь индивидуального предпринимателя </a:t>
            </a:r>
            <a:r>
              <a:rPr lang="ru-RU" sz="2200" b="1" i="1" dirty="0" err="1" smtClean="0">
                <a:latin typeface="Tahoma" pitchFamily="34" charset="0"/>
                <a:ea typeface="Tahoma" pitchFamily="34" charset="0"/>
                <a:cs typeface="Tahoma" pitchFamily="34" charset="0"/>
              </a:rPr>
              <a:t>Лавретьева</a:t>
            </a:r>
            <a:r>
              <a:rPr lang="ru-RU" sz="2200" b="1" i="1" dirty="0" smtClean="0">
                <a:latin typeface="Tahoma" pitchFamily="34" charset="0"/>
                <a:ea typeface="Tahoma" pitchFamily="34" charset="0"/>
                <a:cs typeface="Tahoma" pitchFamily="34" charset="0"/>
              </a:rPr>
              <a:t> И.В. к административной ответственности? Почему?</a:t>
            </a:r>
            <a:endParaRPr lang="ru-RU" sz="2200" b="1" i="1" dirty="0">
              <a:latin typeface="Tahoma" pitchFamily="34" charset="0"/>
              <a:ea typeface="Tahoma" pitchFamily="34" charset="0"/>
              <a:cs typeface="Tahoma" pitchFamily="34" charset="0"/>
            </a:endParaRPr>
          </a:p>
        </p:txBody>
      </p:sp>
      <p:sp>
        <p:nvSpPr>
          <p:cNvPr id="4" name="TextBox 3">
            <a:hlinkClick r:id="rId2"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pic>
        <p:nvPicPr>
          <p:cNvPr id="3074" name="Picture 2" descr="48469212_together2"/>
          <p:cNvPicPr>
            <a:picLocks noChangeAspect="1" noChangeArrowheads="1"/>
          </p:cNvPicPr>
          <p:nvPr/>
        </p:nvPicPr>
        <p:blipFill>
          <a:blip r:embed="rId3" cstate="email"/>
          <a:stretch>
            <a:fillRect/>
          </a:stretch>
        </p:blipFill>
        <p:spPr bwMode="auto">
          <a:xfrm>
            <a:off x="5564105" y="427044"/>
            <a:ext cx="2804040" cy="1636693"/>
          </a:xfrm>
          <a:prstGeom prst="rect">
            <a:avLst/>
          </a:prstGeom>
          <a:noFill/>
          <a:ln w="9525">
            <a:noFill/>
            <a:miter lim="800000"/>
            <a:headEnd/>
            <a:tailEnd/>
          </a:ln>
        </p:spPr>
      </p:pic>
    </p:spTree>
    <p:extLst>
      <p:ext uri="{BB962C8B-B14F-4D97-AF65-F5344CB8AC3E}">
        <p14:creationId xmlns:p14="http://schemas.microsoft.com/office/powerpoint/2010/main" xmlns="" val="3043167810"/>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 (1)"/>
          <p:cNvPicPr>
            <a:picLocks noChangeAspect="1" noChangeArrowheads="1"/>
          </p:cNvPicPr>
          <p:nvPr/>
        </p:nvPicPr>
        <p:blipFill>
          <a:blip r:embed="rId2" cstate="email"/>
          <a:stretch>
            <a:fillRect/>
          </a:stretch>
        </p:blipFill>
        <p:spPr bwMode="auto">
          <a:xfrm>
            <a:off x="6310471" y="462491"/>
            <a:ext cx="2320912" cy="2571659"/>
          </a:xfrm>
          <a:prstGeom prst="rect">
            <a:avLst/>
          </a:prstGeom>
          <a:ln>
            <a:noFill/>
          </a:ln>
          <a:effectLst>
            <a:softEdge rad="112500"/>
          </a:effectLst>
        </p:spPr>
      </p:pic>
      <p:sp>
        <p:nvSpPr>
          <p:cNvPr id="2" name="Название 1"/>
          <p:cNvSpPr>
            <a:spLocks noGrp="1"/>
          </p:cNvSpPr>
          <p:nvPr>
            <p:ph type="title" idx="4294967295"/>
          </p:nvPr>
        </p:nvSpPr>
        <p:spPr>
          <a:xfrm>
            <a:off x="725517" y="1373332"/>
            <a:ext cx="3432175" cy="673100"/>
          </a:xfrm>
        </p:spPr>
        <p:txBody>
          <a:bodyPr>
            <a:normAutofit/>
          </a:bodyPr>
          <a:lstStyle/>
          <a:p>
            <a:r>
              <a:rPr lang="ru-RU" dirty="0" smtClean="0">
                <a:solidFill>
                  <a:srgbClr val="808000"/>
                </a:solidFill>
              </a:rPr>
              <a:t>Ситуация 3.</a:t>
            </a:r>
            <a:endParaRPr lang="ru-RU" dirty="0"/>
          </a:p>
        </p:txBody>
      </p:sp>
      <p:sp>
        <p:nvSpPr>
          <p:cNvPr id="3" name="Содержимое 2"/>
          <p:cNvSpPr>
            <a:spLocks noGrp="1"/>
          </p:cNvSpPr>
          <p:nvPr>
            <p:ph idx="4294967295"/>
          </p:nvPr>
        </p:nvSpPr>
        <p:spPr>
          <a:xfrm>
            <a:off x="9" y="2854042"/>
            <a:ext cx="8864607" cy="4240501"/>
          </a:xfrm>
        </p:spPr>
        <p:txBody>
          <a:bodyPr>
            <a:normAutofit/>
          </a:bodyPr>
          <a:lstStyle/>
          <a:p>
            <a:pPr algn="just">
              <a:buNone/>
            </a:pPr>
            <a:r>
              <a:rPr lang="ru-RU" sz="2000" dirty="0" smtClean="0">
                <a:latin typeface="Tahoma" pitchFamily="34" charset="0"/>
                <a:ea typeface="Tahoma" pitchFamily="34" charset="0"/>
                <a:cs typeface="Tahoma" pitchFamily="34" charset="0"/>
              </a:rPr>
              <a:t>		По представлению прокуратуры к административной ответственности с наложением административного штрафа привлечена владелец круглосуточного магазина «Виноградная лоза» индивидуальный предприниматель Кузнецова А.А., привлекшая к работе в своем магазине в качестве продавца алкогольной продукции и табачных изделий семнадцатилетнюю </a:t>
            </a:r>
            <a:r>
              <a:rPr lang="ru-RU" sz="2000" dirty="0" err="1" smtClean="0">
                <a:latin typeface="Tahoma" pitchFamily="34" charset="0"/>
                <a:ea typeface="Tahoma" pitchFamily="34" charset="0"/>
                <a:cs typeface="Tahoma" pitchFamily="34" charset="0"/>
              </a:rPr>
              <a:t>Абасову</a:t>
            </a:r>
            <a:r>
              <a:rPr lang="ru-RU" sz="2000" dirty="0" smtClean="0">
                <a:latin typeface="Tahoma" pitchFamily="34" charset="0"/>
                <a:ea typeface="Tahoma" pitchFamily="34" charset="0"/>
                <a:cs typeface="Tahoma" pitchFamily="34" charset="0"/>
              </a:rPr>
              <a:t> Галину.</a:t>
            </a:r>
          </a:p>
          <a:p>
            <a:pPr>
              <a:buNone/>
            </a:pPr>
            <a:endParaRPr lang="ru-RU" sz="2000" dirty="0" smtClean="0">
              <a:latin typeface="Tahoma" pitchFamily="34" charset="0"/>
              <a:ea typeface="Tahoma" pitchFamily="34" charset="0"/>
              <a:cs typeface="Tahoma" pitchFamily="34" charset="0"/>
            </a:endParaRPr>
          </a:p>
          <a:p>
            <a:pPr algn="just">
              <a:buNone/>
            </a:pPr>
            <a:r>
              <a:rPr lang="ru-RU" sz="2000" dirty="0" smtClean="0">
                <a:latin typeface="Tahoma" pitchFamily="34" charset="0"/>
                <a:ea typeface="Tahoma" pitchFamily="34" charset="0"/>
                <a:cs typeface="Tahoma" pitchFamily="34" charset="0"/>
              </a:rPr>
              <a:t>		</a:t>
            </a:r>
            <a:r>
              <a:rPr lang="ru-RU" sz="2200" b="1" dirty="0" smtClean="0">
                <a:latin typeface="Tahoma" pitchFamily="34" charset="0"/>
                <a:ea typeface="Tahoma" pitchFamily="34" charset="0"/>
                <a:cs typeface="Tahoma" pitchFamily="34" charset="0"/>
              </a:rPr>
              <a:t>Какие были нарушены условия труда несовершеннолетней </a:t>
            </a:r>
            <a:r>
              <a:rPr lang="ru-RU" sz="2200" b="1" dirty="0" err="1" smtClean="0">
                <a:latin typeface="Tahoma" pitchFamily="34" charset="0"/>
                <a:ea typeface="Tahoma" pitchFamily="34" charset="0"/>
                <a:cs typeface="Tahoma" pitchFamily="34" charset="0"/>
              </a:rPr>
              <a:t>Абасовой</a:t>
            </a:r>
            <a:r>
              <a:rPr lang="ru-RU" sz="2200" b="1" dirty="0" smtClean="0">
                <a:latin typeface="Tahoma" pitchFamily="34" charset="0"/>
                <a:ea typeface="Tahoma" pitchFamily="34" charset="0"/>
                <a:cs typeface="Tahoma" pitchFamily="34" charset="0"/>
              </a:rPr>
              <a:t> Г.?</a:t>
            </a:r>
          </a:p>
          <a:p>
            <a:pPr algn="just">
              <a:buFont typeface="Wingdings" pitchFamily="2" charset="2"/>
              <a:buNone/>
            </a:pPr>
            <a:endParaRPr lang="ru-RU" sz="2000" dirty="0" smtClean="0">
              <a:latin typeface="Tahoma" pitchFamily="34" charset="0"/>
              <a:ea typeface="Tahoma" pitchFamily="34" charset="0"/>
              <a:cs typeface="Tahoma" pitchFamily="34" charset="0"/>
            </a:endParaRPr>
          </a:p>
          <a:p>
            <a:pPr>
              <a:buFont typeface="Wingdings" pitchFamily="2" charset="2"/>
              <a:buNone/>
            </a:pPr>
            <a:endParaRPr lang="ru-RU" sz="2000" dirty="0" smtClean="0">
              <a:latin typeface="Tahoma" pitchFamily="34" charset="0"/>
              <a:ea typeface="Tahoma" pitchFamily="34" charset="0"/>
              <a:cs typeface="Tahoma" pitchFamily="34" charset="0"/>
            </a:endParaRPr>
          </a:p>
          <a:p>
            <a:pPr>
              <a:buFont typeface="Wingdings" pitchFamily="2" charset="2"/>
              <a:buNone/>
            </a:pPr>
            <a:endParaRPr lang="en-US" sz="2000" b="1" i="1" dirty="0" smtClean="0">
              <a:latin typeface="Tahoma" pitchFamily="34" charset="0"/>
              <a:ea typeface="Tahoma" pitchFamily="34" charset="0"/>
              <a:cs typeface="Tahoma" pitchFamily="34" charset="0"/>
            </a:endParaRPr>
          </a:p>
          <a:p>
            <a:pPr>
              <a:buNone/>
            </a:pPr>
            <a:endParaRPr lang="ru-RU" sz="2000" dirty="0">
              <a:latin typeface="Tahoma" pitchFamily="34" charset="0"/>
              <a:ea typeface="Tahoma" pitchFamily="34" charset="0"/>
              <a:cs typeface="Tahoma" pitchFamily="34" charset="0"/>
            </a:endParaRPr>
          </a:p>
        </p:txBody>
      </p:sp>
      <p:sp>
        <p:nvSpPr>
          <p:cNvPr id="4" name="TextBox 3">
            <a:hlinkClick r:id="rId3"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Tree>
    <p:extLst>
      <p:ext uri="{BB962C8B-B14F-4D97-AF65-F5344CB8AC3E}">
        <p14:creationId xmlns:p14="http://schemas.microsoft.com/office/powerpoint/2010/main" xmlns="" val="851948576"/>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5657857" y="636590"/>
            <a:ext cx="3486151" cy="706437"/>
          </a:xfrm>
        </p:spPr>
        <p:txBody>
          <a:bodyPr>
            <a:normAutofit/>
          </a:bodyPr>
          <a:lstStyle/>
          <a:p>
            <a:r>
              <a:rPr lang="ru-RU" dirty="0" smtClean="0">
                <a:solidFill>
                  <a:srgbClr val="808000"/>
                </a:solidFill>
              </a:rPr>
              <a:t>Ситуация 4.</a:t>
            </a:r>
            <a:endParaRPr lang="ru-RU" dirty="0"/>
          </a:p>
        </p:txBody>
      </p:sp>
      <p:sp>
        <p:nvSpPr>
          <p:cNvPr id="3" name="Содержимое 2"/>
          <p:cNvSpPr>
            <a:spLocks noGrp="1"/>
          </p:cNvSpPr>
          <p:nvPr>
            <p:ph idx="4294967295"/>
          </p:nvPr>
        </p:nvSpPr>
        <p:spPr>
          <a:xfrm>
            <a:off x="9" y="2425720"/>
            <a:ext cx="8864607" cy="4044950"/>
          </a:xfrm>
        </p:spPr>
        <p:txBody>
          <a:bodyPr>
            <a:noAutofit/>
          </a:bodyPr>
          <a:lstStyle/>
          <a:p>
            <a:pPr algn="just">
              <a:buFont typeface="Wingdings" pitchFamily="2" charset="2"/>
              <a:buNone/>
            </a:pPr>
            <a:r>
              <a:rPr lang="ru-RU" sz="1800" dirty="0" smtClean="0">
                <a:latin typeface="Tahoma" pitchFamily="34" charset="0"/>
                <a:ea typeface="Tahoma" pitchFamily="34" charset="0"/>
                <a:cs typeface="Tahoma" pitchFamily="34" charset="0"/>
              </a:rPr>
              <a:t>		</a:t>
            </a:r>
            <a:r>
              <a:rPr lang="ru-RU" sz="2000" dirty="0" smtClean="0">
                <a:latin typeface="Tahoma" pitchFamily="34" charset="0"/>
                <a:ea typeface="Tahoma" pitchFamily="34" charset="0"/>
                <a:cs typeface="Tahoma" pitchFamily="34" charset="0"/>
              </a:rPr>
              <a:t>Торговая палатка недалеко от дома, в котором проживали подростки, учащиеся ПТУ Иванов и Петров, специализировалась на продаже овощей и фруктов. С согласия подростков их привлекали для разгрузки арбузов каждый раз, когда постоянные работники не справлялись своими силами. Труд ребят оплачивался сдельно. Кроме того, подросткам поручалась ночная охрана арбузов, находившихся в пристроенном к палатке помещении. Участковый милиционер сообщил в инспекцию труда, что подростков используют на работах, запрещенных законодательством.</a:t>
            </a:r>
          </a:p>
          <a:p>
            <a:pPr algn="just">
              <a:buFont typeface="Wingdings" pitchFamily="2" charset="2"/>
              <a:buNone/>
            </a:pPr>
            <a:endParaRPr lang="ru-RU" sz="1800" dirty="0" smtClean="0">
              <a:latin typeface="Tahoma" pitchFamily="34" charset="0"/>
              <a:ea typeface="Tahoma" pitchFamily="34" charset="0"/>
              <a:cs typeface="Tahoma" pitchFamily="34" charset="0"/>
            </a:endParaRPr>
          </a:p>
          <a:p>
            <a:pPr algn="just">
              <a:buFont typeface="Wingdings" pitchFamily="2" charset="2"/>
              <a:buNone/>
            </a:pPr>
            <a:r>
              <a:rPr lang="ru-RU" sz="1800" b="1" dirty="0" smtClean="0">
                <a:latin typeface="Tahoma" pitchFamily="34" charset="0"/>
                <a:ea typeface="Tahoma" pitchFamily="34" charset="0"/>
                <a:cs typeface="Tahoma" pitchFamily="34" charset="0"/>
              </a:rPr>
              <a:t>		</a:t>
            </a:r>
            <a:r>
              <a:rPr lang="ru-RU" sz="2400" b="1" dirty="0" smtClean="0">
                <a:latin typeface="Tahoma" pitchFamily="34" charset="0"/>
                <a:ea typeface="Tahoma" pitchFamily="34" charset="0"/>
                <a:cs typeface="Tahoma" pitchFamily="34" charset="0"/>
              </a:rPr>
              <a:t>Может ли инспекция труда наложить штраф на хозяина торговой палатки и на каком основании?</a:t>
            </a:r>
          </a:p>
          <a:p>
            <a:endParaRPr lang="ru-RU" sz="1800" dirty="0">
              <a:latin typeface="Tahoma" pitchFamily="34" charset="0"/>
              <a:ea typeface="Tahoma" pitchFamily="34" charset="0"/>
              <a:cs typeface="Tahoma" pitchFamily="34" charset="0"/>
            </a:endParaRPr>
          </a:p>
        </p:txBody>
      </p:sp>
      <p:pic>
        <p:nvPicPr>
          <p:cNvPr id="2050" name="Picture 2" descr="i (2)"/>
          <p:cNvPicPr>
            <a:picLocks noChangeAspect="1" noChangeArrowheads="1"/>
          </p:cNvPicPr>
          <p:nvPr/>
        </p:nvPicPr>
        <p:blipFill>
          <a:blip r:embed="rId2" cstate="print"/>
          <a:stretch>
            <a:fillRect/>
          </a:stretch>
        </p:blipFill>
        <p:spPr bwMode="auto">
          <a:xfrm>
            <a:off x="483124" y="260330"/>
            <a:ext cx="1968537" cy="2165391"/>
          </a:xfrm>
          <a:prstGeom prst="rect">
            <a:avLst/>
          </a:prstGeom>
          <a:noFill/>
          <a:ln w="9525">
            <a:noFill/>
            <a:miter lim="800000"/>
            <a:headEnd/>
            <a:tailEnd/>
          </a:ln>
        </p:spPr>
      </p:pic>
      <p:sp>
        <p:nvSpPr>
          <p:cNvPr id="4" name="TextBox 3">
            <a:hlinkClick r:id="rId3"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Tree>
    <p:extLst>
      <p:ext uri="{BB962C8B-B14F-4D97-AF65-F5344CB8AC3E}">
        <p14:creationId xmlns:p14="http://schemas.microsoft.com/office/powerpoint/2010/main" xmlns="" val="458365483"/>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449708" y="687394"/>
            <a:ext cx="3605213" cy="784225"/>
          </a:xfrm>
        </p:spPr>
        <p:txBody>
          <a:bodyPr>
            <a:normAutofit/>
          </a:bodyPr>
          <a:lstStyle/>
          <a:p>
            <a:r>
              <a:rPr lang="ru-RU" dirty="0" smtClean="0">
                <a:solidFill>
                  <a:srgbClr val="808000"/>
                </a:solidFill>
              </a:rPr>
              <a:t>Ситуация 5.</a:t>
            </a:r>
            <a:endParaRPr lang="ru-RU" dirty="0"/>
          </a:p>
        </p:txBody>
      </p:sp>
      <p:sp>
        <p:nvSpPr>
          <p:cNvPr id="3" name="Содержимое 2"/>
          <p:cNvSpPr>
            <a:spLocks noGrp="1"/>
          </p:cNvSpPr>
          <p:nvPr>
            <p:ph idx="4294967295"/>
          </p:nvPr>
        </p:nvSpPr>
        <p:spPr>
          <a:xfrm>
            <a:off x="0" y="1471613"/>
            <a:ext cx="8483600" cy="2950485"/>
          </a:xfrm>
        </p:spPr>
        <p:txBody>
          <a:bodyPr>
            <a:noAutofit/>
          </a:bodyPr>
          <a:lstStyle/>
          <a:p>
            <a:pPr algn="just">
              <a:buFont typeface="Wingdings" pitchFamily="2" charset="2"/>
              <a:buNone/>
            </a:pPr>
            <a:r>
              <a:rPr lang="ru-RU" sz="1800" dirty="0" smtClean="0">
                <a:latin typeface="Tahoma" pitchFamily="34" charset="0"/>
                <a:ea typeface="Tahoma" pitchFamily="34" charset="0"/>
                <a:cs typeface="Tahoma" pitchFamily="34" charset="0"/>
              </a:rPr>
              <a:t>		</a:t>
            </a:r>
            <a:r>
              <a:rPr lang="ru-RU" sz="2000" dirty="0" smtClean="0">
                <a:latin typeface="Tahoma" pitchFamily="34" charset="0"/>
                <a:ea typeface="Tahoma" pitchFamily="34" charset="0"/>
                <a:cs typeface="Tahoma" pitchFamily="34" charset="0"/>
              </a:rPr>
              <a:t>Семнадцатилетняя Катя Семенова после школы устроилась в почтовое отделение доставщиком телеграмм. Проработав 3 месяца, она подала заявление с просьбой предоставить ей отпуск, поскольку ее мама приобрела две туристические путевки, и она хотела бы с ней съездить отдохнуть. Начальник почтового отделения отказала ей в просьбе, заявив, что отпуск еще надо заработать.</a:t>
            </a:r>
            <a:endParaRPr lang="ru-RU" sz="1800" dirty="0" smtClean="0">
              <a:latin typeface="Tahoma" pitchFamily="34" charset="0"/>
              <a:ea typeface="Tahoma" pitchFamily="34" charset="0"/>
              <a:cs typeface="Tahoma" pitchFamily="34" charset="0"/>
            </a:endParaRPr>
          </a:p>
          <a:p>
            <a:pPr algn="just">
              <a:buFont typeface="Wingdings" pitchFamily="2" charset="2"/>
              <a:buNone/>
            </a:pPr>
            <a:endParaRPr lang="ru-RU" sz="1800" dirty="0" smtClean="0">
              <a:latin typeface="Tahoma" pitchFamily="34" charset="0"/>
              <a:ea typeface="Tahoma" pitchFamily="34" charset="0"/>
              <a:cs typeface="Tahoma" pitchFamily="34" charset="0"/>
            </a:endParaRPr>
          </a:p>
          <a:p>
            <a:pPr algn="just">
              <a:buFont typeface="Wingdings" pitchFamily="2" charset="2"/>
              <a:buNone/>
            </a:pPr>
            <a:r>
              <a:rPr lang="ru-RU" sz="2400" b="1" i="1" dirty="0" smtClean="0">
                <a:latin typeface="Tahoma" pitchFamily="34" charset="0"/>
                <a:ea typeface="Tahoma" pitchFamily="34" charset="0"/>
                <a:cs typeface="Tahoma" pitchFamily="34" charset="0"/>
              </a:rPr>
              <a:t>		Законен ли отказ? Почему?</a:t>
            </a:r>
          </a:p>
          <a:p>
            <a:pPr algn="just"/>
            <a:endParaRPr lang="ru-RU" sz="1800" dirty="0">
              <a:latin typeface="Tahoma" pitchFamily="34" charset="0"/>
              <a:ea typeface="Tahoma" pitchFamily="34" charset="0"/>
              <a:cs typeface="Tahoma" pitchFamily="34" charset="0"/>
            </a:endParaRPr>
          </a:p>
        </p:txBody>
      </p:sp>
      <p:pic>
        <p:nvPicPr>
          <p:cNvPr id="3074" name="Picture 2" descr="i (3)"/>
          <p:cNvPicPr>
            <a:picLocks noChangeAspect="1" noChangeArrowheads="1"/>
          </p:cNvPicPr>
          <p:nvPr/>
        </p:nvPicPr>
        <p:blipFill>
          <a:blip r:embed="rId2" cstate="print"/>
          <a:srcRect/>
          <a:stretch>
            <a:fillRect/>
          </a:stretch>
        </p:blipFill>
        <p:spPr bwMode="auto">
          <a:xfrm>
            <a:off x="5952044" y="3237040"/>
            <a:ext cx="2713781" cy="3620960"/>
          </a:xfrm>
          <a:prstGeom prst="rect">
            <a:avLst/>
          </a:prstGeom>
          <a:ln>
            <a:noFill/>
          </a:ln>
          <a:effectLst>
            <a:outerShdw blurRad="292100" dist="139700" dir="2700000" algn="tl" rotWithShape="0">
              <a:srgbClr val="333333">
                <a:alpha val="65000"/>
              </a:srgbClr>
            </a:outerShdw>
          </a:effectLst>
        </p:spPr>
      </p:pic>
      <p:sp>
        <p:nvSpPr>
          <p:cNvPr id="4" name="TextBox 3">
            <a:hlinkClick r:id="rId3"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Tree>
    <p:extLst>
      <p:ext uri="{BB962C8B-B14F-4D97-AF65-F5344CB8AC3E}">
        <p14:creationId xmlns:p14="http://schemas.microsoft.com/office/powerpoint/2010/main" xmlns="" val="1308069739"/>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374757" y="365127"/>
            <a:ext cx="3433763" cy="641350"/>
          </a:xfrm>
        </p:spPr>
        <p:txBody>
          <a:bodyPr>
            <a:normAutofit/>
          </a:bodyPr>
          <a:lstStyle/>
          <a:p>
            <a:r>
              <a:rPr lang="ru-RU" dirty="0" smtClean="0">
                <a:solidFill>
                  <a:srgbClr val="808000"/>
                </a:solidFill>
              </a:rPr>
              <a:t>Ситуация 6.</a:t>
            </a:r>
            <a:endParaRPr lang="ru-RU" dirty="0"/>
          </a:p>
        </p:txBody>
      </p:sp>
      <p:sp>
        <p:nvSpPr>
          <p:cNvPr id="3" name="Содержимое 2"/>
          <p:cNvSpPr>
            <a:spLocks noGrp="1"/>
          </p:cNvSpPr>
          <p:nvPr>
            <p:ph idx="4294967295"/>
          </p:nvPr>
        </p:nvSpPr>
        <p:spPr>
          <a:xfrm>
            <a:off x="1" y="1006477"/>
            <a:ext cx="8694739" cy="3538538"/>
          </a:xfrm>
        </p:spPr>
        <p:txBody>
          <a:bodyPr>
            <a:noAutofit/>
          </a:bodyPr>
          <a:lstStyle/>
          <a:p>
            <a:pPr algn="just">
              <a:lnSpc>
                <a:spcPct val="90000"/>
              </a:lnSpc>
              <a:buFont typeface="Wingdings" pitchFamily="2" charset="2"/>
              <a:buNone/>
            </a:pPr>
            <a:r>
              <a:rPr lang="ru-RU" sz="1800" dirty="0" smtClean="0">
                <a:latin typeface="Tahoma" pitchFamily="34" charset="0"/>
                <a:ea typeface="Tahoma" pitchFamily="34" charset="0"/>
                <a:cs typeface="Tahoma" pitchFamily="34" charset="0"/>
              </a:rPr>
              <a:t>		</a:t>
            </a:r>
            <a:r>
              <a:rPr lang="ru-RU" sz="2000" dirty="0" smtClean="0">
                <a:latin typeface="Tahoma" pitchFamily="34" charset="0"/>
                <a:ea typeface="Tahoma" pitchFamily="34" charset="0"/>
                <a:cs typeface="Tahoma" pitchFamily="34" charset="0"/>
              </a:rPr>
              <a:t>Петя Алексеев, ученик 10 класса, решил поработать в период летних школьных каникул. С 1 июня он устроился в детский сад дворником. Однако с 1 июля по 1 августа дети вместе с работниками детского сада выезжали на летний отдых (на загородную дачу). Заведующая детским садом, справедливо полагая, что в услугах дворника детский сад будет нуждаться и за городом, дала Пете распоряжение собрать необходимые рабочие инструменты и личные вещи к назначенному сроку. Петя Алексеев отказался.</a:t>
            </a:r>
            <a:endParaRPr lang="ru-RU" sz="1800" dirty="0" smtClean="0">
              <a:latin typeface="Tahoma" pitchFamily="34" charset="0"/>
              <a:ea typeface="Tahoma" pitchFamily="34" charset="0"/>
              <a:cs typeface="Tahoma" pitchFamily="34" charset="0"/>
            </a:endParaRPr>
          </a:p>
          <a:p>
            <a:pPr algn="just">
              <a:lnSpc>
                <a:spcPct val="90000"/>
              </a:lnSpc>
              <a:buFont typeface="Wingdings" pitchFamily="2" charset="2"/>
              <a:buNone/>
            </a:pPr>
            <a:r>
              <a:rPr lang="ru-RU" sz="1800" b="1" i="1" dirty="0" smtClean="0">
                <a:latin typeface="Tahoma" pitchFamily="34" charset="0"/>
                <a:ea typeface="Tahoma" pitchFamily="34" charset="0"/>
                <a:cs typeface="Tahoma" pitchFamily="34" charset="0"/>
              </a:rPr>
              <a:t>		</a:t>
            </a:r>
          </a:p>
          <a:p>
            <a:pPr algn="just">
              <a:lnSpc>
                <a:spcPct val="90000"/>
              </a:lnSpc>
              <a:buFont typeface="Wingdings" pitchFamily="2" charset="2"/>
              <a:buNone/>
            </a:pPr>
            <a:r>
              <a:rPr lang="ru-RU" sz="1800" b="1" i="1" dirty="0" smtClean="0">
                <a:latin typeface="Tahoma" pitchFamily="34" charset="0"/>
                <a:ea typeface="Tahoma" pitchFamily="34" charset="0"/>
                <a:cs typeface="Tahoma" pitchFamily="34" charset="0"/>
              </a:rPr>
              <a:t>		</a:t>
            </a:r>
            <a:r>
              <a:rPr lang="ru-RU" sz="2400" b="1" i="1" dirty="0" smtClean="0">
                <a:latin typeface="Tahoma" pitchFamily="34" charset="0"/>
                <a:ea typeface="Tahoma" pitchFamily="34" charset="0"/>
                <a:cs typeface="Tahoma" pitchFamily="34" charset="0"/>
              </a:rPr>
              <a:t>Законно ли П.Алексеев отказался выполнить распоряжение заведующей детским садом? Почему?</a:t>
            </a:r>
            <a:endParaRPr lang="ru-RU" sz="1800" b="1" i="1" dirty="0" smtClean="0">
              <a:latin typeface="Tahoma" pitchFamily="34" charset="0"/>
              <a:ea typeface="Tahoma" pitchFamily="34" charset="0"/>
              <a:cs typeface="Tahoma" pitchFamily="34" charset="0"/>
            </a:endParaRPr>
          </a:p>
          <a:p>
            <a:pPr algn="just"/>
            <a:endParaRPr lang="ru-RU" sz="1800" dirty="0">
              <a:latin typeface="Tahoma" pitchFamily="34" charset="0"/>
              <a:ea typeface="Tahoma" pitchFamily="34" charset="0"/>
              <a:cs typeface="Tahoma" pitchFamily="34" charset="0"/>
            </a:endParaRPr>
          </a:p>
        </p:txBody>
      </p:sp>
      <p:pic>
        <p:nvPicPr>
          <p:cNvPr id="4098" name="Picture 2" descr="i (4)"/>
          <p:cNvPicPr>
            <a:picLocks noChangeAspect="1" noChangeArrowheads="1"/>
          </p:cNvPicPr>
          <p:nvPr/>
        </p:nvPicPr>
        <p:blipFill>
          <a:blip r:embed="rId2" cstate="email"/>
          <a:stretch>
            <a:fillRect/>
          </a:stretch>
        </p:blipFill>
        <p:spPr bwMode="auto">
          <a:xfrm>
            <a:off x="5259824" y="4545015"/>
            <a:ext cx="1866048" cy="2163190"/>
          </a:xfrm>
          <a:prstGeom prst="rect">
            <a:avLst/>
          </a:prstGeom>
          <a:noFill/>
          <a:ln w="9525">
            <a:noFill/>
            <a:miter lim="800000"/>
            <a:headEnd/>
            <a:tailEnd/>
          </a:ln>
        </p:spPr>
      </p:pic>
      <p:sp>
        <p:nvSpPr>
          <p:cNvPr id="4" name="TextBox 3">
            <a:hlinkClick r:id="rId3"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Tree>
    <p:extLst>
      <p:ext uri="{BB962C8B-B14F-4D97-AF65-F5344CB8AC3E}">
        <p14:creationId xmlns:p14="http://schemas.microsoft.com/office/powerpoint/2010/main" xmlns="" val="309968900"/>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5643564" y="582617"/>
            <a:ext cx="3500437" cy="681037"/>
          </a:xfrm>
        </p:spPr>
        <p:txBody>
          <a:bodyPr>
            <a:normAutofit/>
          </a:bodyPr>
          <a:lstStyle/>
          <a:p>
            <a:r>
              <a:rPr lang="ru-RU" dirty="0" smtClean="0">
                <a:solidFill>
                  <a:srgbClr val="808000"/>
                </a:solidFill>
              </a:rPr>
              <a:t>Ситуация 7.</a:t>
            </a:r>
            <a:endParaRPr lang="ru-RU" dirty="0"/>
          </a:p>
        </p:txBody>
      </p:sp>
      <p:sp>
        <p:nvSpPr>
          <p:cNvPr id="3" name="Содержимое 2"/>
          <p:cNvSpPr>
            <a:spLocks noGrp="1"/>
          </p:cNvSpPr>
          <p:nvPr>
            <p:ph idx="4294967295"/>
          </p:nvPr>
        </p:nvSpPr>
        <p:spPr>
          <a:xfrm>
            <a:off x="2211395" y="1577008"/>
            <a:ext cx="6653212" cy="3778250"/>
          </a:xfrm>
        </p:spPr>
        <p:txBody>
          <a:bodyPr>
            <a:normAutofit/>
          </a:bodyPr>
          <a:lstStyle/>
          <a:p>
            <a:pPr>
              <a:lnSpc>
                <a:spcPct val="90000"/>
              </a:lnSpc>
              <a:buFont typeface="Wingdings" pitchFamily="2" charset="2"/>
              <a:buNone/>
            </a:pPr>
            <a:r>
              <a:rPr lang="ru-RU" sz="2000" dirty="0" smtClean="0">
                <a:latin typeface="Tahoma" pitchFamily="34" charset="0"/>
                <a:ea typeface="Tahoma" pitchFamily="34" charset="0"/>
                <a:cs typeface="Tahoma" pitchFamily="34" charset="0"/>
              </a:rPr>
              <a:t>		После окончания школы семнадцатилетний Валерий Тарасов долго искал работу и был очень рад, когда его приняли на бензоколонку в качестве заправщика автомашин. Но радость была недолгой: владельцу бензоколонки было указано на нарушение законодательства о труде.</a:t>
            </a:r>
          </a:p>
          <a:p>
            <a:pPr>
              <a:lnSpc>
                <a:spcPct val="90000"/>
              </a:lnSpc>
              <a:buFont typeface="Wingdings" pitchFamily="2" charset="2"/>
              <a:buNone/>
            </a:pPr>
            <a:r>
              <a:rPr lang="ru-RU" sz="2000" b="1" i="1" dirty="0" smtClean="0">
                <a:latin typeface="Tahoma" pitchFamily="34" charset="0"/>
                <a:ea typeface="Tahoma" pitchFamily="34" charset="0"/>
                <a:cs typeface="Tahoma" pitchFamily="34" charset="0"/>
              </a:rPr>
              <a:t>		</a:t>
            </a:r>
          </a:p>
          <a:p>
            <a:pPr>
              <a:lnSpc>
                <a:spcPct val="90000"/>
              </a:lnSpc>
              <a:buFont typeface="Wingdings" pitchFamily="2" charset="2"/>
              <a:buNone/>
            </a:pPr>
            <a:r>
              <a:rPr lang="ru-RU" sz="2000" b="1" i="1" dirty="0" smtClean="0">
                <a:latin typeface="Tahoma" pitchFamily="34" charset="0"/>
                <a:ea typeface="Tahoma" pitchFamily="34" charset="0"/>
                <a:cs typeface="Tahoma" pitchFamily="34" charset="0"/>
              </a:rPr>
              <a:t>		</a:t>
            </a:r>
            <a:r>
              <a:rPr lang="ru-RU" sz="2400" b="1" i="1" dirty="0" smtClean="0">
                <a:latin typeface="Tahoma" pitchFamily="34" charset="0"/>
                <a:ea typeface="Tahoma" pitchFamily="34" charset="0"/>
                <a:cs typeface="Tahoma" pitchFamily="34" charset="0"/>
              </a:rPr>
              <a:t>Законно ли увольнение В.Тарасова? Если да, то в чем можно усмотреть нарушение трудового законодательства?</a:t>
            </a:r>
            <a:endParaRPr lang="ru-RU" sz="2000" b="1" i="1" dirty="0">
              <a:latin typeface="Tahoma" pitchFamily="34" charset="0"/>
              <a:ea typeface="Tahoma" pitchFamily="34" charset="0"/>
              <a:cs typeface="Tahoma" pitchFamily="34" charset="0"/>
            </a:endParaRPr>
          </a:p>
        </p:txBody>
      </p:sp>
      <p:sp>
        <p:nvSpPr>
          <p:cNvPr id="4" name="TextBox 3">
            <a:hlinkClick r:id="rId2"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pic>
        <p:nvPicPr>
          <p:cNvPr id="5122" name="Picture 2" descr="i (5)"/>
          <p:cNvPicPr>
            <a:picLocks noChangeAspect="1" noChangeArrowheads="1"/>
          </p:cNvPicPr>
          <p:nvPr/>
        </p:nvPicPr>
        <p:blipFill>
          <a:blip r:embed="rId3" cstate="email"/>
          <a:srcRect/>
          <a:stretch>
            <a:fillRect/>
          </a:stretch>
        </p:blipFill>
        <p:spPr bwMode="auto">
          <a:xfrm>
            <a:off x="768627" y="1577009"/>
            <a:ext cx="1563756" cy="4084983"/>
          </a:xfrm>
          <a:prstGeom prst="rect">
            <a:avLst/>
          </a:prstGeom>
          <a:ln>
            <a:noFill/>
          </a:ln>
          <a:effectLst>
            <a:softEdge rad="112500"/>
          </a:effectLst>
        </p:spPr>
      </p:pic>
    </p:spTree>
    <p:extLst>
      <p:ext uri="{BB962C8B-B14F-4D97-AF65-F5344CB8AC3E}">
        <p14:creationId xmlns:p14="http://schemas.microsoft.com/office/powerpoint/2010/main" xmlns="" val="1803458317"/>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 descr="C:\Users\Asus\Pictures\MH900346421.JPG"/>
          <p:cNvPicPr>
            <a:picLocks noChangeAspect="1" noChangeArrowheads="1"/>
          </p:cNvPicPr>
          <p:nvPr/>
        </p:nvPicPr>
        <p:blipFill>
          <a:blip r:embed="rId2" cstate="email"/>
          <a:srcRect/>
          <a:stretch>
            <a:fillRect/>
          </a:stretch>
        </p:blipFill>
        <p:spPr bwMode="auto">
          <a:xfrm>
            <a:off x="383353" y="342901"/>
            <a:ext cx="1072731" cy="1072730"/>
          </a:xfrm>
          <a:prstGeom prst="rect">
            <a:avLst/>
          </a:prstGeom>
          <a:noFill/>
        </p:spPr>
      </p:pic>
      <p:sp>
        <p:nvSpPr>
          <p:cNvPr id="2" name="Название 1"/>
          <p:cNvSpPr>
            <a:spLocks noGrp="1"/>
          </p:cNvSpPr>
          <p:nvPr>
            <p:ph type="title" idx="4294967295"/>
          </p:nvPr>
        </p:nvSpPr>
        <p:spPr>
          <a:xfrm>
            <a:off x="4632624" y="342900"/>
            <a:ext cx="3478213" cy="685800"/>
          </a:xfrm>
        </p:spPr>
        <p:txBody>
          <a:bodyPr>
            <a:normAutofit/>
          </a:bodyPr>
          <a:lstStyle/>
          <a:p>
            <a:r>
              <a:rPr lang="ru-RU" dirty="0" smtClean="0">
                <a:solidFill>
                  <a:srgbClr val="808000"/>
                </a:solidFill>
              </a:rPr>
              <a:t>Ситуация 8.</a:t>
            </a:r>
            <a:endParaRPr lang="ru-RU" dirty="0"/>
          </a:p>
        </p:txBody>
      </p:sp>
      <p:sp>
        <p:nvSpPr>
          <p:cNvPr id="3" name="Содержимое 2"/>
          <p:cNvSpPr>
            <a:spLocks noGrp="1"/>
          </p:cNvSpPr>
          <p:nvPr>
            <p:ph idx="4294967295"/>
          </p:nvPr>
        </p:nvSpPr>
        <p:spPr>
          <a:xfrm>
            <a:off x="383361" y="1028701"/>
            <a:ext cx="8481255" cy="5110100"/>
          </a:xfrm>
        </p:spPr>
        <p:txBody>
          <a:bodyPr>
            <a:normAutofit fontScale="25000" lnSpcReduction="20000"/>
          </a:bodyPr>
          <a:lstStyle/>
          <a:p>
            <a:pPr marL="0" indent="901700" algn="just">
              <a:buNone/>
            </a:pPr>
            <a:r>
              <a:rPr lang="ru-RU" sz="7200" dirty="0" smtClean="0">
                <a:latin typeface="Tahoma" pitchFamily="34" charset="0"/>
                <a:ea typeface="Tahoma" pitchFamily="34" charset="0"/>
                <a:cs typeface="Tahoma" pitchFamily="34" charset="0"/>
              </a:rPr>
              <a:t>В августе семнадцатилетняя Аня Иванова была принята на работу курьером в интернет-магазин.</a:t>
            </a:r>
          </a:p>
          <a:p>
            <a:pPr marL="0" indent="363538" algn="just">
              <a:buNone/>
            </a:pPr>
            <a:r>
              <a:rPr lang="ru-RU" sz="7200" dirty="0" smtClean="0">
                <a:latin typeface="Tahoma" pitchFamily="34" charset="0"/>
                <a:ea typeface="Tahoma" pitchFamily="34" charset="0"/>
                <a:cs typeface="Tahoma" pitchFamily="34" charset="0"/>
              </a:rPr>
              <a:t>Наряду  со срочным трудовым договором Анной был подписан договор о полной индивидуальной материальной ответственности, который ее обязал подписать работодатель. В соответствии с договором об индивидуальной материальной ответственности работодатель взял на себя обязательство по созданию для работника всех условий, необходимых для нормальной работы, обеспечению полной сохранности вверенного имущества.</a:t>
            </a:r>
          </a:p>
          <a:p>
            <a:pPr marL="0" indent="363538" algn="just">
              <a:buNone/>
            </a:pPr>
            <a:r>
              <a:rPr lang="ru-RU" sz="7200" dirty="0" smtClean="0">
                <a:latin typeface="Tahoma" pitchFamily="34" charset="0"/>
                <a:ea typeface="Tahoma" pitchFamily="34" charset="0"/>
                <a:cs typeface="Tahoma" pitchFamily="34" charset="0"/>
              </a:rPr>
              <a:t>В обязанности Анны входила доставка по адресам клиентов дорогостоящего товара (мобильных телефонов, карманных компьютеров и др.), получение оплаты за товар, денежные средства за который необходимо было доставлять в офис в день доставки товара.</a:t>
            </a:r>
          </a:p>
          <a:p>
            <a:pPr marL="0" indent="363538" algn="just">
              <a:buNone/>
            </a:pPr>
            <a:r>
              <a:rPr lang="ru-RU" sz="7200" dirty="0" smtClean="0">
                <a:latin typeface="Tahoma" pitchFamily="34" charset="0"/>
                <a:ea typeface="Tahoma" pitchFamily="34" charset="0"/>
                <a:cs typeface="Tahoma" pitchFamily="34" charset="0"/>
              </a:rPr>
              <a:t>По завершении первого месяца работы Аня, получив по накладным товар со склада, доставила его покупателям, получила за товар денежные средства в размере 81 076 руб. и поехала для отчета в офис. Но в метро деньги были украдены неизвестным лицом. Переживания, связанные с кражей казенных денег, вызвали у Ани эмоциональный стресс, и ей пришлось обратиться за психологической коррекционной помощью.</a:t>
            </a:r>
          </a:p>
          <a:p>
            <a:pPr marL="0" indent="363538" algn="just">
              <a:buNone/>
            </a:pPr>
            <a:r>
              <a:rPr lang="ru-RU" sz="7200" dirty="0" smtClean="0">
                <a:latin typeface="Tahoma" pitchFamily="34" charset="0"/>
                <a:ea typeface="Tahoma" pitchFamily="34" charset="0"/>
                <a:cs typeface="Tahoma" pitchFamily="34" charset="0"/>
              </a:rPr>
              <a:t>Работодатель, в лице коммерческого директора </a:t>
            </a:r>
            <a:r>
              <a:rPr lang="ru-RU" sz="7200" dirty="0" err="1" smtClean="0">
                <a:latin typeface="Tahoma" pitchFamily="34" charset="0"/>
                <a:ea typeface="Tahoma" pitchFamily="34" charset="0"/>
                <a:cs typeface="Tahoma" pitchFamily="34" charset="0"/>
              </a:rPr>
              <a:t>интернет-магазина</a:t>
            </a:r>
            <a:r>
              <a:rPr lang="ru-RU" sz="7200" dirty="0" smtClean="0">
                <a:latin typeface="Tahoma" pitchFamily="34" charset="0"/>
                <a:ea typeface="Tahoma" pitchFamily="34" charset="0"/>
                <a:cs typeface="Tahoma" pitchFamily="34" charset="0"/>
              </a:rPr>
              <a:t> привлек Анну к выплате возмещения ущерба в полном объеме.</a:t>
            </a:r>
          </a:p>
          <a:p>
            <a:pPr>
              <a:buNone/>
            </a:pPr>
            <a:endParaRPr lang="ru-RU" sz="4800" b="1" i="1" dirty="0" smtClean="0">
              <a:latin typeface="Tahoma" pitchFamily="34" charset="0"/>
              <a:ea typeface="Tahoma" pitchFamily="34" charset="0"/>
              <a:cs typeface="Tahoma" pitchFamily="34" charset="0"/>
            </a:endParaRPr>
          </a:p>
          <a:p>
            <a:pPr>
              <a:buNone/>
            </a:pPr>
            <a:r>
              <a:rPr lang="ru-RU" sz="8000" b="1" i="1" dirty="0" smtClean="0">
                <a:latin typeface="Tahoma" pitchFamily="34" charset="0"/>
                <a:ea typeface="Tahoma" pitchFamily="34" charset="0"/>
                <a:cs typeface="Tahoma" pitchFamily="34" charset="0"/>
              </a:rPr>
              <a:t>Правомерны ли действия работодателя в данной ситуации?</a:t>
            </a:r>
            <a:endParaRPr lang="ru-RU" sz="8000" b="1" i="1" dirty="0">
              <a:latin typeface="Tahoma" pitchFamily="34" charset="0"/>
              <a:ea typeface="Tahoma" pitchFamily="34" charset="0"/>
              <a:cs typeface="Tahoma" pitchFamily="34" charset="0"/>
            </a:endParaRPr>
          </a:p>
        </p:txBody>
      </p:sp>
      <p:sp>
        <p:nvSpPr>
          <p:cNvPr id="4" name="TextBox 3">
            <a:hlinkClick r:id="rId3"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Tree>
    <p:extLst>
      <p:ext uri="{BB962C8B-B14F-4D97-AF65-F5344CB8AC3E}">
        <p14:creationId xmlns:p14="http://schemas.microsoft.com/office/powerpoint/2010/main" xmlns="" val="1940181873"/>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idx="4294967295"/>
          </p:nvPr>
        </p:nvSpPr>
        <p:spPr>
          <a:xfrm>
            <a:off x="5082367" y="243770"/>
            <a:ext cx="3532188" cy="792163"/>
          </a:xfrm>
        </p:spPr>
        <p:txBody>
          <a:bodyPr>
            <a:normAutofit/>
          </a:bodyPr>
          <a:lstStyle/>
          <a:p>
            <a:r>
              <a:rPr lang="ru-RU" dirty="0" smtClean="0">
                <a:solidFill>
                  <a:srgbClr val="808000"/>
                </a:solidFill>
              </a:rPr>
              <a:t>Ситуация 9.</a:t>
            </a:r>
            <a:endParaRPr lang="ru-RU" dirty="0"/>
          </a:p>
        </p:txBody>
      </p:sp>
      <p:sp>
        <p:nvSpPr>
          <p:cNvPr id="3" name="Содержимое 2"/>
          <p:cNvSpPr>
            <a:spLocks noGrp="1"/>
          </p:cNvSpPr>
          <p:nvPr>
            <p:ph idx="4294967295"/>
          </p:nvPr>
        </p:nvSpPr>
        <p:spPr>
          <a:xfrm>
            <a:off x="703618" y="1246909"/>
            <a:ext cx="7910945" cy="3186546"/>
          </a:xfrm>
        </p:spPr>
        <p:txBody>
          <a:bodyPr>
            <a:noAutofit/>
          </a:bodyPr>
          <a:lstStyle/>
          <a:p>
            <a:pPr marL="0" indent="360363" algn="just">
              <a:buNone/>
            </a:pPr>
            <a:r>
              <a:rPr lang="ru-RU" sz="2000" dirty="0" smtClean="0">
                <a:latin typeface="Tahoma" pitchFamily="34" charset="0"/>
                <a:ea typeface="Tahoma" pitchFamily="34" charset="0"/>
                <a:cs typeface="Tahoma" pitchFamily="34" charset="0"/>
              </a:rPr>
              <a:t>Шестнадцатилетний Руслан Логинов, проработав больше месяца в качестве разнорабочего в подрядной организации ООО «Восход </a:t>
            </a:r>
            <a:r>
              <a:rPr lang="ru-RU" sz="2000" dirty="0" err="1" smtClean="0">
                <a:latin typeface="Tahoma" pitchFamily="34" charset="0"/>
                <a:ea typeface="Tahoma" pitchFamily="34" charset="0"/>
                <a:cs typeface="Tahoma" pitchFamily="34" charset="0"/>
              </a:rPr>
              <a:t>Ориел</a:t>
            </a:r>
            <a:r>
              <a:rPr lang="ru-RU" sz="2000" dirty="0" smtClean="0">
                <a:latin typeface="Tahoma" pitchFamily="34" charset="0"/>
                <a:ea typeface="Tahoma" pitchFamily="34" charset="0"/>
                <a:cs typeface="Tahoma" pitchFamily="34" charset="0"/>
              </a:rPr>
              <a:t>» получил производственную травму (ушибленную рану) левой руки. </a:t>
            </a:r>
          </a:p>
          <a:p>
            <a:pPr marL="0" indent="360363" algn="just">
              <a:buNone/>
            </a:pPr>
            <a:endParaRPr lang="ru-RU" sz="2000" b="1" dirty="0" smtClean="0">
              <a:latin typeface="Tahoma" pitchFamily="34" charset="0"/>
              <a:ea typeface="Tahoma" pitchFamily="34" charset="0"/>
              <a:cs typeface="Tahoma" pitchFamily="34" charset="0"/>
            </a:endParaRPr>
          </a:p>
          <a:p>
            <a:pPr marL="2424113" indent="803275" algn="just">
              <a:buNone/>
            </a:pPr>
            <a:r>
              <a:rPr lang="ru-RU" sz="2200" b="1" i="1" dirty="0" smtClean="0">
                <a:latin typeface="Tahoma" pitchFamily="34" charset="0"/>
                <a:ea typeface="Tahoma" pitchFamily="34" charset="0"/>
                <a:cs typeface="Tahoma" pitchFamily="34" charset="0"/>
              </a:rPr>
              <a:t>Может ли инспекция труда наложить штраф на руководителя организации в связи с полученной травмой Логинова Р.? Почему?</a:t>
            </a:r>
            <a:endParaRPr lang="ru-RU" sz="2200" i="1" dirty="0" smtClean="0">
              <a:latin typeface="Tahoma" pitchFamily="34" charset="0"/>
              <a:ea typeface="Tahoma" pitchFamily="34" charset="0"/>
              <a:cs typeface="Tahoma" pitchFamily="34" charset="0"/>
            </a:endParaRPr>
          </a:p>
        </p:txBody>
      </p:sp>
      <p:sp>
        <p:nvSpPr>
          <p:cNvPr id="4" name="TextBox 3">
            <a:hlinkClick r:id="rId2" action="ppaction://hlinksldjump"/>
          </p:cNvPr>
          <p:cNvSpPr txBox="1"/>
          <p:nvPr/>
        </p:nvSpPr>
        <p:spPr>
          <a:xfrm>
            <a:off x="7791877" y="6242483"/>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pic>
        <p:nvPicPr>
          <p:cNvPr id="7170" name="Picture 2" descr="i"/>
          <p:cNvPicPr>
            <a:picLocks noChangeAspect="1" noChangeArrowheads="1"/>
          </p:cNvPicPr>
          <p:nvPr/>
        </p:nvPicPr>
        <p:blipFill>
          <a:blip r:embed="rId3" cstate="email"/>
          <a:stretch>
            <a:fillRect/>
          </a:stretch>
        </p:blipFill>
        <p:spPr bwMode="auto">
          <a:xfrm>
            <a:off x="481945" y="3931906"/>
            <a:ext cx="2402407" cy="2402406"/>
          </a:xfrm>
          <a:prstGeom prst="rect">
            <a:avLst/>
          </a:prstGeom>
          <a:noFill/>
          <a:ln w="9525">
            <a:noFill/>
            <a:miter lim="800000"/>
            <a:headEnd/>
            <a:tailEnd/>
          </a:ln>
        </p:spPr>
      </p:pic>
    </p:spTree>
    <p:extLst>
      <p:ext uri="{BB962C8B-B14F-4D97-AF65-F5344CB8AC3E}">
        <p14:creationId xmlns:p14="http://schemas.microsoft.com/office/powerpoint/2010/main" xmlns="" val="3795559428"/>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5"/>
          <p:cNvSpPr txBox="1">
            <a:spLocks/>
          </p:cNvSpPr>
          <p:nvPr/>
        </p:nvSpPr>
        <p:spPr bwMode="auto">
          <a:xfrm>
            <a:off x="443542" y="26622"/>
            <a:ext cx="8256917" cy="650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fontAlgn="base">
              <a:spcBef>
                <a:spcPct val="0"/>
              </a:spcBef>
              <a:spcAft>
                <a:spcPct val="0"/>
              </a:spcAft>
              <a:defRPr/>
            </a:pPr>
            <a:r>
              <a:rPr lang="ru-RU" b="1" kern="0" dirty="0" smtClean="0">
                <a:effectLst>
                  <a:reflection blurRad="12700" stA="48000" endA="300" endPos="55000" dir="5400000" sy="-90000" algn="bl" rotWithShape="0"/>
                </a:effectLst>
                <a:latin typeface="Tahoma" pitchFamily="34" charset="0"/>
                <a:ea typeface="Tahoma" pitchFamily="34" charset="0"/>
                <a:cs typeface="Tahoma" pitchFamily="34" charset="0"/>
              </a:rPr>
              <a:t>Памятка</a:t>
            </a:r>
            <a:r>
              <a:rPr lang="ru-RU" sz="2000" b="1" kern="0" dirty="0" smtClean="0">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rPr>
              <a:t>:</a:t>
            </a:r>
            <a:endParaRPr lang="ru-RU" sz="2800" b="1" kern="0" dirty="0">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000" b="1" i="0" u="none" strike="noStrike" kern="0" cap="none" spc="0" normalizeH="0" baseline="0" noProof="0" dirty="0" smtClean="0">
                <a:ln>
                  <a:noFill/>
                </a:ln>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«Трудовые права несовершеннолетних»</a:t>
            </a:r>
          </a:p>
        </p:txBody>
      </p:sp>
      <p:graphicFrame>
        <p:nvGraphicFramePr>
          <p:cNvPr id="4" name="Таблица 3"/>
          <p:cNvGraphicFramePr>
            <a:graphicFrameLocks noGrp="1"/>
          </p:cNvGraphicFramePr>
          <p:nvPr/>
        </p:nvGraphicFramePr>
        <p:xfrm>
          <a:off x="443542" y="296652"/>
          <a:ext cx="8352115" cy="6449372"/>
        </p:xfrm>
        <a:graphic>
          <a:graphicData uri="http://schemas.openxmlformats.org/drawingml/2006/table">
            <a:tbl>
              <a:tblPr firstRow="1" bandRow="1">
                <a:tableStyleId>{2D5ABB26-0587-4C30-8999-92F81FD0307C}</a:tableStyleId>
              </a:tblPr>
              <a:tblGrid>
                <a:gridCol w="2751285"/>
                <a:gridCol w="2800415"/>
                <a:gridCol w="2800415"/>
              </a:tblGrid>
              <a:tr h="274320">
                <a:tc>
                  <a:txBody>
                    <a:bodyPr/>
                    <a:lstStyle/>
                    <a:p>
                      <a:endParaRPr lang="ru-RU" sz="1400" dirty="0" smtClean="0"/>
                    </a:p>
                  </a:txBody>
                  <a:tcPr marL="121920" marR="12192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smtClean="0"/>
                    </a:p>
                  </a:txBody>
                  <a:tcPr marL="121920" marR="12192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11838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900" i="0" noProof="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Права и гарантии работника:</a:t>
                      </a:r>
                    </a:p>
                    <a:p>
                      <a:endPar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ru-RU" sz="800" b="1" u="sng" dirty="0" smtClean="0">
                          <a:latin typeface="Tahoma" pitchFamily="34" charset="0"/>
                          <a:ea typeface="Tahoma" pitchFamily="34" charset="0"/>
                          <a:cs typeface="Tahoma" pitchFamily="34" charset="0"/>
                        </a:rPr>
                        <a:t>Права</a:t>
                      </a:r>
                      <a:r>
                        <a:rPr lang="ru-RU" sz="800" dirty="0" smtClean="0">
                          <a:latin typeface="Tahoma" pitchFamily="34" charset="0"/>
                          <a:ea typeface="Tahoma" pitchFamily="34" charset="0"/>
                          <a:cs typeface="Tahoma" pitchFamily="34" charset="0"/>
                        </a:rPr>
                        <a:t>:</a:t>
                      </a:r>
                    </a:p>
                  </a:txBody>
                  <a:tcPr marL="121920" marR="12192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l"/>
                      <a:r>
                        <a:rPr lang="ru-RU" sz="800" b="1" u="sng" dirty="0" smtClean="0">
                          <a:latin typeface="Tahoma" pitchFamily="34" charset="0"/>
                          <a:ea typeface="Tahoma" pitchFamily="34" charset="0"/>
                          <a:cs typeface="Tahoma" pitchFamily="34" charset="0"/>
                        </a:rPr>
                        <a:t>Гарантии</a:t>
                      </a:r>
                      <a:r>
                        <a:rPr lang="ru-RU" sz="800" dirty="0" smtClean="0">
                          <a:latin typeface="Tahoma" pitchFamily="34" charset="0"/>
                          <a:ea typeface="Tahoma" pitchFamily="34" charset="0"/>
                          <a:cs typeface="Tahoma" pitchFamily="34" charset="0"/>
                        </a:rPr>
                        <a:t>:</a:t>
                      </a:r>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0060">
                <a:tc>
                  <a:txBody>
                    <a:bodyPr/>
                    <a:lstStyle/>
                    <a:p>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Виды и заключение трудового договора:</a:t>
                      </a: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smtClean="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6172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900" noProof="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Возраст, с которого допускается заключение договора (ст.63 ТК РФ):</a:t>
                      </a:r>
                    </a:p>
                    <a:p>
                      <a:endPar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smtClean="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4088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900" i="0" kern="1200"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Испытательный срок (ст.70 ТК РФ):</a:t>
                      </a:r>
                      <a:endParaRPr lang="ru-RU" sz="800" i="0" noProof="0"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smtClean="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51864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ru-RU" sz="900" i="0" kern="1200"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Расторжение трудового договора (ст.ст.82,</a:t>
                      </a:r>
                      <a:r>
                        <a:rPr kumimoji="0" lang="ru-RU" sz="900" i="0" kern="1200" baseline="0"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kumimoji="0" lang="ru-RU" sz="900" i="0" kern="1200" dirty="0" smtClean="0">
                          <a:solidFill>
                            <a:schemeClr val="tx1"/>
                          </a:solidFill>
                          <a:effectLst>
                            <a:outerShdw blurRad="38100" dist="38100" dir="2700000" algn="tl">
                              <a:srgbClr val="000000">
                                <a:alpha val="43137"/>
                              </a:srgbClr>
                            </a:outerShdw>
                          </a:effectLst>
                          <a:latin typeface="Tahoma" pitchFamily="34" charset="0"/>
                          <a:ea typeface="Tahoma" pitchFamily="34" charset="0"/>
                          <a:cs typeface="Tahoma" pitchFamily="34" charset="0"/>
                        </a:rPr>
                        <a:t>269 ТК РФ):</a:t>
                      </a:r>
                      <a:endParaRPr lang="ru-RU" sz="800" i="0" noProof="0"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648072">
                <a:tc>
                  <a:txBody>
                    <a:bodyPr/>
                    <a:lstStyle/>
                    <a:p>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Сокращенное рабочее время (ст.ст.92, 94 ТК РФ):</a:t>
                      </a:r>
                      <a:endParaRPr lang="ru-RU" sz="900" i="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345456">
                <a:tc>
                  <a:txBody>
                    <a:bodyPr/>
                    <a:lstStyle/>
                    <a:p>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Ограничения в переноске тяжестей (ст.265 ТК РФ):</a:t>
                      </a:r>
                      <a:endParaRPr lang="ru-RU" sz="900" i="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649776">
                <a:tc>
                  <a:txBody>
                    <a:bodyPr/>
                    <a:lstStyle/>
                    <a:p>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Запреты на некоторые виды работ (ст.ст.265, 268 ТК РФ):</a:t>
                      </a:r>
                      <a:endParaRPr lang="ru-RU" sz="900" i="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480060">
                <a:tc>
                  <a:txBody>
                    <a:bodyPr/>
                    <a:lstStyle/>
                    <a:p>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Предоставляемые</a:t>
                      </a:r>
                      <a:r>
                        <a:rPr lang="ru-RU" sz="900" i="0" baseline="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о</a:t>
                      </a:r>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тпуска</a:t>
                      </a:r>
                      <a:r>
                        <a:rPr lang="ru-RU" sz="900" i="0" baseline="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(ст.ст.122, 267 ТК РФ):</a:t>
                      </a:r>
                      <a:endParaRPr lang="ru-RU" sz="900" i="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493472">
                <a:tc>
                  <a:txBody>
                    <a:bodyPr/>
                    <a:lstStyle/>
                    <a:p>
                      <a:pPr marL="447675" indent="4763" algn="ctr"/>
                      <a:r>
                        <a:rPr lang="ru-RU" sz="900" i="0"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Оплата труда (ст.271 ТК РФ):</a:t>
                      </a:r>
                      <a:endParaRPr lang="ru-RU" sz="900" i="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txBody>
                  <a:tcPr marL="121920" marR="121920" marT="34290" marB="3429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274320">
                <a:tc>
                  <a:txBody>
                    <a:bodyPr/>
                    <a:lstStyle/>
                    <a:p>
                      <a:endParaRPr lang="ru-RU" sz="1400" dirty="0"/>
                    </a:p>
                  </a:txBody>
                  <a:tcPr marL="121920" marR="12192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endParaRPr lang="ru-RU" sz="1400" dirty="0"/>
                    </a:p>
                  </a:txBody>
                  <a:tcPr marL="121920" marR="121920" marT="34290" marB="342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ru-RU"/>
                    </a:p>
                  </a:txBody>
                  <a:tcPr/>
                </a:tc>
              </a:tr>
            </a:tbl>
          </a:graphicData>
        </a:graphic>
      </p:graphicFrame>
      <p:sp>
        <p:nvSpPr>
          <p:cNvPr id="5" name="TextBox 4"/>
          <p:cNvSpPr txBox="1"/>
          <p:nvPr/>
        </p:nvSpPr>
        <p:spPr>
          <a:xfrm>
            <a:off x="443541" y="-42193"/>
            <a:ext cx="8448939" cy="307777"/>
          </a:xfrm>
          <a:prstGeom prst="rect">
            <a:avLst/>
          </a:prstGeom>
          <a:noFill/>
        </p:spPr>
        <p:txBody>
          <a:bodyPr wrap="square" rtlCol="0">
            <a:spAutoFit/>
          </a:bodyPr>
          <a:lstStyle/>
          <a:p>
            <a:pPr algn="just"/>
            <a:r>
              <a:rPr lang="ru-RU" sz="1400" dirty="0" smtClean="0">
                <a:latin typeface="Tahoma" pitchFamily="34" charset="0"/>
                <a:ea typeface="Tahoma" pitchFamily="34" charset="0"/>
                <a:cs typeface="Tahoma" pitchFamily="34" charset="0"/>
              </a:rPr>
              <a:t>                             </a:t>
            </a:r>
            <a:r>
              <a:rPr lang="en-US" sz="1400" dirty="0" smtClean="0">
                <a:latin typeface="Tahoma" pitchFamily="34" charset="0"/>
                <a:ea typeface="Tahoma" pitchFamily="34" charset="0"/>
                <a:cs typeface="Tahoma" pitchFamily="34" charset="0"/>
              </a:rPr>
              <a:t>27</a:t>
            </a:r>
            <a:r>
              <a:rPr lang="ru-RU" sz="1400" dirty="0" smtClean="0">
                <a:latin typeface="Tahoma" pitchFamily="34" charset="0"/>
                <a:ea typeface="Tahoma" pitchFamily="34" charset="0"/>
                <a:cs typeface="Tahoma" pitchFamily="34" charset="0"/>
              </a:rPr>
              <a:t> октября 2011г.                                                       Профсоюзный урок</a:t>
            </a:r>
            <a:endParaRPr lang="ru-RU" sz="1400" dirty="0">
              <a:latin typeface="Tahoma" pitchFamily="34" charset="0"/>
              <a:ea typeface="Tahoma" pitchFamily="34" charset="0"/>
              <a:cs typeface="Tahoma" pitchFamily="34" charset="0"/>
            </a:endParaRPr>
          </a:p>
        </p:txBody>
      </p:sp>
      <p:pic>
        <p:nvPicPr>
          <p:cNvPr id="2" name="Picture 2" descr="C:\Users\Asus\Pictures\Учеба\03b15adc6858.png"/>
          <p:cNvPicPr>
            <a:picLocks noChangeAspect="1" noChangeArrowheads="1"/>
          </p:cNvPicPr>
          <p:nvPr/>
        </p:nvPicPr>
        <p:blipFill>
          <a:blip r:embed="rId2" cstate="email"/>
          <a:srcRect/>
          <a:stretch>
            <a:fillRect/>
          </a:stretch>
        </p:blipFill>
        <p:spPr bwMode="auto">
          <a:xfrm rot="20845802">
            <a:off x="174228" y="5794362"/>
            <a:ext cx="1035920" cy="1111038"/>
          </a:xfrm>
          <a:prstGeom prst="rect">
            <a:avLst/>
          </a:prstGeom>
          <a:noFill/>
        </p:spPr>
      </p:pic>
      <p:sp>
        <p:nvSpPr>
          <p:cNvPr id="6" name="TextBox 5">
            <a:hlinkClick r:id="rId3" action="ppaction://hlinksldjump"/>
          </p:cNvPr>
          <p:cNvSpPr txBox="1"/>
          <p:nvPr/>
        </p:nvSpPr>
        <p:spPr>
          <a:xfrm>
            <a:off x="7691357" y="6488668"/>
            <a:ext cx="1447832" cy="369332"/>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b="1" spc="50" dirty="0" smtClean="0">
                <a:ln w="11430"/>
                <a:solidFill>
                  <a:schemeClr val="accent3">
                    <a:lumMod val="40000"/>
                    <a:lumOff val="60000"/>
                  </a:schemeClr>
                </a:solidFill>
                <a:effectLst>
                  <a:outerShdw blurRad="76200" dist="50800" dir="5400000" algn="tl" rotWithShape="0">
                    <a:srgbClr val="000000">
                      <a:alpha val="65000"/>
                    </a:srgbClr>
                  </a:outerShdw>
                </a:effectLst>
                <a:latin typeface="+mj-lt"/>
              </a:rPr>
              <a:t>ВОЗВРАТ</a:t>
            </a:r>
            <a:endParaRPr lang="ru-RU" b="1" spc="50" dirty="0">
              <a:ln w="11430"/>
              <a:solidFill>
                <a:schemeClr val="accent3">
                  <a:lumMod val="40000"/>
                  <a:lumOff val="60000"/>
                </a:schemeClr>
              </a:solidFill>
              <a:effectLst>
                <a:outerShdw blurRad="76200" dist="50800" dir="5400000" algn="tl" rotWithShape="0">
                  <a:srgbClr val="000000">
                    <a:alpha val="65000"/>
                  </a:srgbClr>
                </a:outerShdw>
              </a:effectLst>
              <a:latin typeface="+mj-lt"/>
            </a:endParaRPr>
          </a:p>
        </p:txBody>
      </p:sp>
      <p:sp>
        <p:nvSpPr>
          <p:cNvPr id="7" name="TextBox 6"/>
          <p:cNvSpPr txBox="1"/>
          <p:nvPr/>
        </p:nvSpPr>
        <p:spPr>
          <a:xfrm>
            <a:off x="3193700" y="670727"/>
            <a:ext cx="2744875" cy="1184940"/>
          </a:xfrm>
          <a:prstGeom prst="rect">
            <a:avLst/>
          </a:prstGeom>
          <a:noFill/>
        </p:spPr>
        <p:txBody>
          <a:bodyPr wrap="square" rtlCol="0">
            <a:spAutoFit/>
          </a:bodyPr>
          <a:lstStyle/>
          <a:p>
            <a:pPr indent="90488">
              <a:buFont typeface="Arial" pitchFamily="34" charset="0"/>
              <a:buChar char="•"/>
            </a:pPr>
            <a:r>
              <a:rPr lang="ru-RU" sz="800" dirty="0" smtClean="0">
                <a:latin typeface="Tahoma" pitchFamily="34" charset="0"/>
                <a:ea typeface="Tahoma" pitchFamily="34" charset="0"/>
                <a:cs typeface="Tahoma" pitchFamily="34" charset="0"/>
              </a:rPr>
              <a:t>исчисление трудового стажа;</a:t>
            </a:r>
          </a:p>
          <a:p>
            <a:pPr indent="90488">
              <a:buFont typeface="Arial" pitchFamily="34" charset="0"/>
              <a:buChar char="•"/>
            </a:pPr>
            <a:r>
              <a:rPr lang="ru-RU" sz="800" dirty="0" smtClean="0">
                <a:latin typeface="Tahoma" pitchFamily="34" charset="0"/>
                <a:ea typeface="Tahoma" pitchFamily="34" charset="0"/>
                <a:cs typeface="Tahoma" pitchFamily="34" charset="0"/>
              </a:rPr>
              <a:t>выплата вознаграждения (заработной платы);</a:t>
            </a:r>
          </a:p>
          <a:p>
            <a:pPr indent="90488">
              <a:buFont typeface="Arial" pitchFamily="34" charset="0"/>
              <a:buChar char="•"/>
            </a:pPr>
            <a:r>
              <a:rPr lang="ru-RU" sz="800" dirty="0" smtClean="0">
                <a:latin typeface="Tahoma" pitchFamily="34" charset="0"/>
                <a:ea typeface="Tahoma" pitchFamily="34" charset="0"/>
                <a:cs typeface="Tahoma" pitchFamily="34" charset="0"/>
              </a:rPr>
              <a:t>социальное страхование;</a:t>
            </a:r>
          </a:p>
          <a:p>
            <a:pPr indent="90488">
              <a:buFont typeface="Arial" pitchFamily="34" charset="0"/>
              <a:buChar char="•"/>
            </a:pPr>
            <a:r>
              <a:rPr lang="ru-RU" sz="800" dirty="0" smtClean="0">
                <a:latin typeface="Tahoma" pitchFamily="34" charset="0"/>
                <a:ea typeface="Tahoma" pitchFamily="34" charset="0"/>
                <a:cs typeface="Tahoma" pitchFamily="34" charset="0"/>
              </a:rPr>
              <a:t>отпуск и выходные дни;</a:t>
            </a:r>
          </a:p>
          <a:p>
            <a:pPr indent="90488">
              <a:buFont typeface="Arial" pitchFamily="34" charset="0"/>
              <a:buChar char="•"/>
            </a:pPr>
            <a:r>
              <a:rPr lang="ru-RU" sz="800" dirty="0" smtClean="0">
                <a:latin typeface="Tahoma" pitchFamily="34" charset="0"/>
                <a:ea typeface="Tahoma" pitchFamily="34" charset="0"/>
                <a:cs typeface="Tahoma" pitchFamily="34" charset="0"/>
              </a:rPr>
              <a:t>соблюдение режима рабочего времени;</a:t>
            </a:r>
          </a:p>
          <a:p>
            <a:pPr indent="90488">
              <a:buFont typeface="Arial" pitchFamily="34" charset="0"/>
              <a:buChar char="•"/>
            </a:pPr>
            <a:r>
              <a:rPr lang="ru-RU" sz="800" dirty="0" smtClean="0">
                <a:latin typeface="Tahoma" pitchFamily="34" charset="0"/>
                <a:ea typeface="Tahoma" pitchFamily="34" charset="0"/>
                <a:cs typeface="Tahoma" pitchFamily="34" charset="0"/>
              </a:rPr>
              <a:t>на информацию от работодателя,</a:t>
            </a:r>
          </a:p>
          <a:p>
            <a:pPr indent="90488">
              <a:buFont typeface="Arial" pitchFamily="34" charset="0"/>
              <a:buChar char="•"/>
            </a:pPr>
            <a:r>
              <a:rPr lang="ru-RU" sz="800" dirty="0" smtClean="0">
                <a:latin typeface="Tahoma" pitchFamily="34" charset="0"/>
                <a:ea typeface="Tahoma" pitchFamily="34" charset="0"/>
                <a:cs typeface="Tahoma" pitchFamily="34" charset="0"/>
              </a:rPr>
              <a:t>на  отстаивание своих прав в индивидуальном и коллективном трудовом споре.</a:t>
            </a:r>
          </a:p>
          <a:p>
            <a:endParaRPr lang="ru-RU" sz="700" dirty="0">
              <a:latin typeface="Tahoma" pitchFamily="34" charset="0"/>
              <a:ea typeface="Tahoma" pitchFamily="34" charset="0"/>
              <a:cs typeface="Tahoma" pitchFamily="34" charset="0"/>
            </a:endParaRPr>
          </a:p>
        </p:txBody>
      </p:sp>
      <p:sp>
        <p:nvSpPr>
          <p:cNvPr id="8" name="TextBox 7"/>
          <p:cNvSpPr txBox="1"/>
          <p:nvPr/>
        </p:nvSpPr>
        <p:spPr>
          <a:xfrm>
            <a:off x="6008913" y="672402"/>
            <a:ext cx="2883878" cy="938719"/>
          </a:xfrm>
          <a:prstGeom prst="rect">
            <a:avLst/>
          </a:prstGeom>
          <a:noFill/>
        </p:spPr>
        <p:txBody>
          <a:bodyPr wrap="square" rtlCol="0">
            <a:spAutoFit/>
          </a:bodyPr>
          <a:lstStyle/>
          <a:p>
            <a:pPr indent="90488">
              <a:buFont typeface="Arial" pitchFamily="34" charset="0"/>
              <a:buChar char="•"/>
            </a:pPr>
            <a:r>
              <a:rPr lang="ru-RU" sz="800" dirty="0" smtClean="0">
                <a:latin typeface="Tahoma" pitchFamily="34" charset="0"/>
                <a:ea typeface="Tahoma" pitchFamily="34" charset="0"/>
                <a:cs typeface="Tahoma" pitchFamily="34" charset="0"/>
              </a:rPr>
              <a:t>сохранение рабочего места в период болезни/отпуска;</a:t>
            </a:r>
          </a:p>
          <a:p>
            <a:pPr marL="90488" indent="-90488">
              <a:buFont typeface="Arial" pitchFamily="34" charset="0"/>
              <a:buChar char="•"/>
            </a:pPr>
            <a:r>
              <a:rPr lang="ru-RU" sz="800" dirty="0" smtClean="0">
                <a:latin typeface="Tahoma" pitchFamily="34" charset="0"/>
                <a:ea typeface="Tahoma" pitchFamily="34" charset="0"/>
                <a:cs typeface="Tahoma" pitchFamily="34" charset="0"/>
              </a:rPr>
              <a:t>прием на работу на условиях </a:t>
            </a:r>
            <a:r>
              <a:rPr lang="ru-RU" sz="800" u="sng" dirty="0" smtClean="0">
                <a:latin typeface="Tahoma" pitchFamily="34" charset="0"/>
                <a:ea typeface="Tahoma" pitchFamily="34" charset="0"/>
                <a:cs typeface="Tahoma" pitchFamily="34" charset="0"/>
              </a:rPr>
              <a:t>постоянного</a:t>
            </a:r>
            <a:r>
              <a:rPr lang="ru-RU" sz="800" dirty="0" smtClean="0">
                <a:latin typeface="Tahoma" pitchFamily="34" charset="0"/>
                <a:ea typeface="Tahoma" pitchFamily="34" charset="0"/>
                <a:cs typeface="Tahoma" pitchFamily="34" charset="0"/>
              </a:rPr>
              <a:t> трудового договора;</a:t>
            </a:r>
          </a:p>
          <a:p>
            <a:pPr indent="90488">
              <a:buFont typeface="Arial" pitchFamily="34" charset="0"/>
              <a:buChar char="•"/>
            </a:pPr>
            <a:r>
              <a:rPr lang="ru-RU" sz="800" dirty="0" smtClean="0">
                <a:latin typeface="Tahoma" pitchFamily="34" charset="0"/>
                <a:ea typeface="Tahoma" pitchFamily="34" charset="0"/>
                <a:cs typeface="Tahoma" pitchFamily="34" charset="0"/>
              </a:rPr>
              <a:t>выполнение трудовых обязанностей;</a:t>
            </a:r>
          </a:p>
          <a:p>
            <a:pPr indent="90488">
              <a:buFont typeface="Arial" pitchFamily="34" charset="0"/>
              <a:buChar char="•"/>
            </a:pPr>
            <a:r>
              <a:rPr lang="ru-RU" sz="800" dirty="0" smtClean="0">
                <a:latin typeface="Tahoma" pitchFamily="34" charset="0"/>
                <a:ea typeface="Tahoma" pitchFamily="34" charset="0"/>
                <a:cs typeface="Tahoma" pitchFamily="34" charset="0"/>
              </a:rPr>
              <a:t>Выплата заработной платы в срок и полностью; </a:t>
            </a:r>
          </a:p>
          <a:p>
            <a:pPr indent="90488">
              <a:buFont typeface="Arial" pitchFamily="34" charset="0"/>
              <a:buChar char="•"/>
            </a:pPr>
            <a:r>
              <a:rPr lang="ru-RU" sz="800" dirty="0" err="1" smtClean="0">
                <a:latin typeface="Tahoma" pitchFamily="34" charset="0"/>
                <a:ea typeface="Tahoma" pitchFamily="34" charset="0"/>
                <a:cs typeface="Tahoma" pitchFamily="34" charset="0"/>
              </a:rPr>
              <a:t>неухудшение</a:t>
            </a:r>
            <a:r>
              <a:rPr lang="ru-RU" sz="800" dirty="0" smtClean="0">
                <a:latin typeface="Tahoma" pitchFamily="34" charset="0"/>
                <a:ea typeface="Tahoma" pitchFamily="34" charset="0"/>
                <a:cs typeface="Tahoma" pitchFamily="34" charset="0"/>
              </a:rPr>
              <a:t>  условий труда, и т.д.</a:t>
            </a:r>
          </a:p>
          <a:p>
            <a:endParaRPr lang="ru-RU" sz="700" dirty="0">
              <a:latin typeface="Tahoma" pitchFamily="34" charset="0"/>
              <a:ea typeface="Tahoma" pitchFamily="34" charset="0"/>
              <a:cs typeface="Tahoma" pitchFamily="34" charset="0"/>
            </a:endParaRPr>
          </a:p>
        </p:txBody>
      </p:sp>
      <p:sp>
        <p:nvSpPr>
          <p:cNvPr id="9" name="TextBox 8"/>
          <p:cNvSpPr txBox="1"/>
          <p:nvPr/>
        </p:nvSpPr>
        <p:spPr>
          <a:xfrm>
            <a:off x="3200104" y="1791315"/>
            <a:ext cx="5475170" cy="461665"/>
          </a:xfrm>
          <a:prstGeom prst="rect">
            <a:avLst/>
          </a:prstGeom>
          <a:noFill/>
        </p:spPr>
        <p:txBody>
          <a:bodyPr wrap="square" rtlCol="0">
            <a:spAutoFit/>
          </a:bodyPr>
          <a:lstStyle/>
          <a:p>
            <a:pPr lvl="0" indent="90488">
              <a:buFont typeface="Arial" pitchFamily="34" charset="0"/>
              <a:buChar char="•"/>
            </a:pPr>
            <a:r>
              <a:rPr lang="ru-RU" sz="800" b="1" dirty="0" smtClean="0">
                <a:latin typeface="Tahoma" pitchFamily="34" charset="0"/>
                <a:ea typeface="Tahoma" pitchFamily="34" charset="0"/>
                <a:cs typeface="Tahoma" pitchFamily="34" charset="0"/>
              </a:rPr>
              <a:t>Бессрочный</a:t>
            </a:r>
            <a:r>
              <a:rPr lang="ru-RU" sz="800" dirty="0" smtClean="0">
                <a:latin typeface="Tahoma" pitchFamily="34" charset="0"/>
                <a:ea typeface="Tahoma" pitchFamily="34" charset="0"/>
                <a:cs typeface="Tahoma" pitchFamily="34" charset="0"/>
              </a:rPr>
              <a:t> –  срок действия не определен.  </a:t>
            </a:r>
            <a:r>
              <a:rPr lang="ru-RU" sz="800" b="1" dirty="0" smtClean="0">
                <a:latin typeface="Tahoma" pitchFamily="34" charset="0"/>
                <a:ea typeface="Tahoma" pitchFamily="34" charset="0"/>
                <a:cs typeface="Tahoma" pitchFamily="34" charset="0"/>
              </a:rPr>
              <a:t>Срочный – </a:t>
            </a:r>
            <a:r>
              <a:rPr lang="ru-RU" sz="800" dirty="0" smtClean="0">
                <a:latin typeface="Tahoma" pitchFamily="34" charset="0"/>
                <a:ea typeface="Tahoma" pitchFamily="34" charset="0"/>
                <a:cs typeface="Tahoma" pitchFamily="34" charset="0"/>
              </a:rPr>
              <a:t>заключается на срок не более 5 лет.</a:t>
            </a:r>
          </a:p>
          <a:p>
            <a:pPr lvl="0" indent="90488">
              <a:buFont typeface="Arial" pitchFamily="34" charset="0"/>
              <a:buChar char="•"/>
            </a:pPr>
            <a:r>
              <a:rPr lang="ru-RU" sz="800" dirty="0" smtClean="0">
                <a:latin typeface="Tahoma" pitchFamily="34" charset="0"/>
                <a:ea typeface="Tahoma" pitchFamily="34" charset="0"/>
                <a:cs typeface="Tahoma" pitchFamily="34" charset="0"/>
              </a:rPr>
              <a:t>Трудовой договор заключается в 2-х экземплярах (по экземпляру каждой из сторон).</a:t>
            </a:r>
          </a:p>
          <a:p>
            <a:pPr lvl="0" indent="90488">
              <a:buFont typeface="Arial" pitchFamily="34" charset="0"/>
              <a:buChar char="•"/>
            </a:pPr>
            <a:r>
              <a:rPr lang="ru-RU" sz="800" dirty="0" smtClean="0">
                <a:latin typeface="Tahoma" pitchFamily="34" charset="0"/>
                <a:ea typeface="Tahoma" pitchFamily="34" charset="0"/>
                <a:cs typeface="Tahoma" pitchFamily="34" charset="0"/>
              </a:rPr>
              <a:t>Трудовой договор вступает в силу со дня его подписания.</a:t>
            </a:r>
          </a:p>
        </p:txBody>
      </p:sp>
      <p:sp>
        <p:nvSpPr>
          <p:cNvPr id="10" name="TextBox 9"/>
          <p:cNvSpPr txBox="1"/>
          <p:nvPr/>
        </p:nvSpPr>
        <p:spPr>
          <a:xfrm>
            <a:off x="3191139" y="2988743"/>
            <a:ext cx="5475170" cy="215444"/>
          </a:xfrm>
          <a:prstGeom prst="rect">
            <a:avLst/>
          </a:prstGeom>
          <a:noFill/>
        </p:spPr>
        <p:txBody>
          <a:bodyPr wrap="square" rtlCol="0">
            <a:spAutoFit/>
          </a:bodyPr>
          <a:lstStyle/>
          <a:p>
            <a:r>
              <a:rPr lang="ru-RU" sz="800" dirty="0" smtClean="0">
                <a:latin typeface="Tahoma" pitchFamily="34" charset="0"/>
                <a:ea typeface="Tahoma" pitchFamily="34" charset="0"/>
                <a:cs typeface="Tahoma" pitchFamily="34" charset="0"/>
              </a:rPr>
              <a:t>Для лиц, не достигших 18 лет при приеме на работу испытательный срок не устанавливается. </a:t>
            </a:r>
            <a:endParaRPr lang="ru-RU" sz="800" dirty="0">
              <a:latin typeface="Tahoma" pitchFamily="34" charset="0"/>
              <a:ea typeface="Tahoma" pitchFamily="34" charset="0"/>
              <a:cs typeface="Tahoma" pitchFamily="34" charset="0"/>
            </a:endParaRPr>
          </a:p>
        </p:txBody>
      </p:sp>
      <p:sp>
        <p:nvSpPr>
          <p:cNvPr id="11" name="TextBox 10"/>
          <p:cNvSpPr txBox="1"/>
          <p:nvPr/>
        </p:nvSpPr>
        <p:spPr>
          <a:xfrm>
            <a:off x="3175770" y="2374021"/>
            <a:ext cx="5475170" cy="461665"/>
          </a:xfrm>
          <a:prstGeom prst="rect">
            <a:avLst/>
          </a:prstGeom>
          <a:noFill/>
        </p:spPr>
        <p:txBody>
          <a:bodyPr wrap="square" rtlCol="0">
            <a:spAutoFit/>
          </a:bodyPr>
          <a:lstStyle/>
          <a:p>
            <a:pPr lvl="0" indent="90488">
              <a:buFont typeface="Arial" pitchFamily="34" charset="0"/>
              <a:buChar char="•"/>
            </a:pPr>
            <a:r>
              <a:rPr lang="ru-RU" sz="800" dirty="0" smtClean="0">
                <a:latin typeface="Tahoma" pitchFamily="34" charset="0"/>
                <a:ea typeface="Tahoma" pitchFamily="34" charset="0"/>
                <a:cs typeface="Tahoma" pitchFamily="34" charset="0"/>
              </a:rPr>
              <a:t>с 14-ти лет – с согласия одного из родителей.</a:t>
            </a:r>
          </a:p>
          <a:p>
            <a:pPr lvl="0" indent="90488">
              <a:buFont typeface="Arial" pitchFamily="34" charset="0"/>
              <a:buChar char="•"/>
            </a:pPr>
            <a:r>
              <a:rPr lang="ru-RU" sz="800" dirty="0" smtClean="0">
                <a:latin typeface="Tahoma" pitchFamily="34" charset="0"/>
                <a:ea typeface="Tahoma" pitchFamily="34" charset="0"/>
                <a:cs typeface="Tahoma" pitchFamily="34" charset="0"/>
              </a:rPr>
              <a:t>с 15-ти лет – после получения общего среднего образования.</a:t>
            </a:r>
          </a:p>
          <a:p>
            <a:pPr lvl="0" indent="90488">
              <a:buFont typeface="Arial" pitchFamily="34" charset="0"/>
              <a:buChar char="•"/>
            </a:pPr>
            <a:r>
              <a:rPr lang="ru-RU" sz="800" dirty="0" smtClean="0">
                <a:latin typeface="Tahoma" pitchFamily="34" charset="0"/>
                <a:ea typeface="Tahoma" pitchFamily="34" charset="0"/>
                <a:cs typeface="Tahoma" pitchFamily="34" charset="0"/>
              </a:rPr>
              <a:t>с 16-ти лет – самостоятельно.</a:t>
            </a:r>
          </a:p>
        </p:txBody>
      </p:sp>
      <p:sp>
        <p:nvSpPr>
          <p:cNvPr id="12" name="TextBox 11"/>
          <p:cNvSpPr txBox="1"/>
          <p:nvPr/>
        </p:nvSpPr>
        <p:spPr>
          <a:xfrm>
            <a:off x="3207787" y="3351174"/>
            <a:ext cx="5475170" cy="461665"/>
          </a:xfrm>
          <a:prstGeom prst="rect">
            <a:avLst/>
          </a:prstGeom>
          <a:noFill/>
        </p:spPr>
        <p:txBody>
          <a:bodyPr wrap="square" rtlCol="0">
            <a:spAutoFit/>
          </a:bodyPr>
          <a:lstStyle/>
          <a:p>
            <a:pPr indent="90488" algn="just">
              <a:buFont typeface="Arial" pitchFamily="34" charset="0"/>
              <a:buChar char="•"/>
            </a:pPr>
            <a:r>
              <a:rPr lang="ru-RU" sz="800" dirty="0" smtClean="0">
                <a:latin typeface="Tahoma" pitchFamily="34" charset="0"/>
                <a:ea typeface="Tahoma" pitchFamily="34" charset="0"/>
                <a:cs typeface="Tahoma" pitchFamily="34" charset="0"/>
              </a:rPr>
              <a:t>С согласия государственной инспекции труда и комиссии по делам несовершеннолетних и защите их прав (ст.269 ТК РФ). </a:t>
            </a:r>
          </a:p>
          <a:p>
            <a:pPr indent="90488" algn="just">
              <a:buFont typeface="Arial" pitchFamily="34" charset="0"/>
              <a:buChar char="•"/>
            </a:pPr>
            <a:r>
              <a:rPr lang="ru-RU" sz="800" dirty="0" smtClean="0">
                <a:latin typeface="Tahoma" pitchFamily="34" charset="0"/>
                <a:ea typeface="Tahoma" pitchFamily="34" charset="0"/>
                <a:cs typeface="Tahoma" pitchFamily="34" charset="0"/>
              </a:rPr>
              <a:t>С участием профсоюза (ст.82 ТК РФ).</a:t>
            </a:r>
          </a:p>
        </p:txBody>
      </p:sp>
      <p:sp>
        <p:nvSpPr>
          <p:cNvPr id="13" name="TextBox 12"/>
          <p:cNvSpPr txBox="1"/>
          <p:nvPr/>
        </p:nvSpPr>
        <p:spPr>
          <a:xfrm>
            <a:off x="3200104" y="3796849"/>
            <a:ext cx="5475170" cy="707886"/>
          </a:xfrm>
          <a:prstGeom prst="rect">
            <a:avLst/>
          </a:prstGeom>
          <a:noFill/>
        </p:spPr>
        <p:txBody>
          <a:bodyPr wrap="square" rtlCol="0">
            <a:spAutoFit/>
          </a:bodyPr>
          <a:lstStyle/>
          <a:p>
            <a:pPr lvl="0" indent="90488" algn="just">
              <a:buFont typeface="Arial" pitchFamily="34" charset="0"/>
              <a:buChar char="•"/>
            </a:pPr>
            <a:r>
              <a:rPr lang="ru-RU" sz="800" dirty="0" smtClean="0">
                <a:latin typeface="Tahoma" pitchFamily="34" charset="0"/>
                <a:ea typeface="Tahoma" pitchFamily="34" charset="0"/>
                <a:cs typeface="Tahoma" pitchFamily="34" charset="0"/>
              </a:rPr>
              <a:t>от 16 до 18 лет – 6 часов в день (36 часов в неделю);</a:t>
            </a:r>
          </a:p>
          <a:p>
            <a:pPr lvl="0" indent="90488" algn="just">
              <a:buFont typeface="Arial" pitchFamily="34" charset="0"/>
              <a:buChar char="•"/>
            </a:pPr>
            <a:r>
              <a:rPr lang="ru-RU" sz="800" dirty="0" smtClean="0">
                <a:latin typeface="Tahoma" pitchFamily="34" charset="0"/>
                <a:ea typeface="Tahoma" pitchFamily="34" charset="0"/>
                <a:cs typeface="Tahoma" pitchFamily="34" charset="0"/>
              </a:rPr>
              <a:t>от 15 до 16 лет, а также учащиеся от 14 до 16 лет, работающие в период каникул – 4 часа в день (24 часа в неделю);</a:t>
            </a:r>
          </a:p>
          <a:p>
            <a:pPr indent="90488" algn="just">
              <a:buFont typeface="Arial" pitchFamily="34" charset="0"/>
              <a:buChar char="•"/>
            </a:pPr>
            <a:r>
              <a:rPr lang="ru-RU" sz="800" dirty="0" smtClean="0">
                <a:latin typeface="Tahoma" pitchFamily="34" charset="0"/>
                <a:ea typeface="Tahoma" pitchFamily="34" charset="0"/>
                <a:cs typeface="Tahoma" pitchFamily="34" charset="0"/>
              </a:rPr>
              <a:t>учащиеся, работающие в свободное от учебы время – половина, указанных от их возраста норм (т.е. 18 или 12 часов в неделю).</a:t>
            </a:r>
          </a:p>
        </p:txBody>
      </p:sp>
      <p:sp>
        <p:nvSpPr>
          <p:cNvPr id="14" name="TextBox 13"/>
          <p:cNvSpPr txBox="1"/>
          <p:nvPr/>
        </p:nvSpPr>
        <p:spPr>
          <a:xfrm>
            <a:off x="3207786" y="4549883"/>
            <a:ext cx="5475170" cy="215444"/>
          </a:xfrm>
          <a:prstGeom prst="rect">
            <a:avLst/>
          </a:prstGeom>
          <a:noFill/>
        </p:spPr>
        <p:txBody>
          <a:bodyPr wrap="square" rtlCol="0">
            <a:spAutoFit/>
          </a:bodyPr>
          <a:lstStyle/>
          <a:p>
            <a:r>
              <a:rPr lang="ru-RU" sz="800" dirty="0" smtClean="0">
                <a:latin typeface="Tahoma" pitchFamily="34" charset="0"/>
                <a:ea typeface="Tahoma" pitchFamily="34" charset="0"/>
                <a:cs typeface="Tahoma" pitchFamily="34" charset="0"/>
              </a:rPr>
              <a:t>Предельно допустимая норма при поднятии тяжестей  – </a:t>
            </a:r>
            <a:r>
              <a:rPr lang="ru-RU" sz="800" b="1" u="sng" dirty="0" smtClean="0">
                <a:latin typeface="Tahoma" pitchFamily="34" charset="0"/>
                <a:ea typeface="Tahoma" pitchFamily="34" charset="0"/>
                <a:cs typeface="Tahoma" pitchFamily="34" charset="0"/>
              </a:rPr>
              <a:t>10 кг</a:t>
            </a:r>
            <a:r>
              <a:rPr lang="ru-RU" sz="800" i="1" dirty="0" smtClean="0">
                <a:latin typeface="Tahoma" pitchFamily="34" charset="0"/>
                <a:ea typeface="Tahoma" pitchFamily="34" charset="0"/>
                <a:cs typeface="Tahoma" pitchFamily="34" charset="0"/>
              </a:rPr>
              <a:t>.</a:t>
            </a:r>
            <a:endParaRPr lang="ru-RU" sz="800" dirty="0" smtClean="0">
              <a:latin typeface="Tahoma" pitchFamily="34" charset="0"/>
              <a:ea typeface="Tahoma" pitchFamily="34" charset="0"/>
              <a:cs typeface="Tahoma" pitchFamily="34" charset="0"/>
            </a:endParaRPr>
          </a:p>
        </p:txBody>
      </p:sp>
      <p:sp>
        <p:nvSpPr>
          <p:cNvPr id="15" name="TextBox 14"/>
          <p:cNvSpPr txBox="1"/>
          <p:nvPr/>
        </p:nvSpPr>
        <p:spPr>
          <a:xfrm>
            <a:off x="3169368" y="5979113"/>
            <a:ext cx="5528958" cy="461665"/>
          </a:xfrm>
          <a:prstGeom prst="rect">
            <a:avLst/>
          </a:prstGeom>
          <a:noFill/>
        </p:spPr>
        <p:txBody>
          <a:bodyPr wrap="square" rtlCol="0">
            <a:spAutoFit/>
          </a:bodyPr>
          <a:lstStyle/>
          <a:p>
            <a:pPr marL="92075" lvl="0" indent="-92075">
              <a:buFont typeface="Arial" pitchFamily="34" charset="0"/>
              <a:buChar char="•"/>
            </a:pPr>
            <a:r>
              <a:rPr lang="ru-RU" sz="800" dirty="0" smtClean="0">
                <a:latin typeface="Tahoma" pitchFamily="34" charset="0"/>
                <a:ea typeface="Tahoma" pitchFamily="34" charset="0"/>
                <a:cs typeface="Tahoma" pitchFamily="34" charset="0"/>
              </a:rPr>
              <a:t>Заработная плата лиц, моложе 18 лет, при сокращенном рабочем времени выплачивается пропорционально рабочему времени.</a:t>
            </a:r>
          </a:p>
          <a:p>
            <a:pPr marL="92075" indent="-92075">
              <a:buFont typeface="Arial" pitchFamily="34" charset="0"/>
              <a:buChar char="•"/>
            </a:pPr>
            <a:r>
              <a:rPr lang="ru-RU" sz="800" dirty="0" smtClean="0">
                <a:latin typeface="Tahoma" pitchFamily="34" charset="0"/>
                <a:ea typeface="Tahoma" pitchFamily="34" charset="0"/>
                <a:cs typeface="Tahoma" pitchFamily="34" charset="0"/>
              </a:rPr>
              <a:t>Труд работников, допущенных к сдельным работам, оплачивается по установленным сдельным расценкам.</a:t>
            </a:r>
          </a:p>
        </p:txBody>
      </p:sp>
      <p:sp>
        <p:nvSpPr>
          <p:cNvPr id="18" name="TextBox 17"/>
          <p:cNvSpPr txBox="1"/>
          <p:nvPr/>
        </p:nvSpPr>
        <p:spPr>
          <a:xfrm>
            <a:off x="3119716" y="4804247"/>
            <a:ext cx="6024284" cy="707886"/>
          </a:xfrm>
          <a:prstGeom prst="rect">
            <a:avLst/>
          </a:prstGeom>
          <a:noFill/>
        </p:spPr>
        <p:txBody>
          <a:bodyPr wrap="square" numCol="3" rtlCol="0">
            <a:spAutoFit/>
          </a:bodyPr>
          <a:lstStyle/>
          <a:p>
            <a:pPr marL="176213" lvl="0" indent="-84138">
              <a:buFont typeface="Arial" pitchFamily="34" charset="0"/>
              <a:buChar char="•"/>
            </a:pPr>
            <a:r>
              <a:rPr lang="ru-RU" sz="800" dirty="0" smtClean="0">
                <a:latin typeface="Tahoma" pitchFamily="34" charset="0"/>
                <a:ea typeface="Tahoma" pitchFamily="34" charset="0"/>
                <a:cs typeface="Tahoma" pitchFamily="34" charset="0"/>
              </a:rPr>
              <a:t>вредные и опасные работы;</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подземные работы и ночные работы,</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сверхурочные работы;</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причиняющие вред здоровью и нравственному развитию;</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с полной материальной ответственностью;</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работы, с длительной отлучкой из дома;</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по совместительству;</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государственная служба;</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ведомственная охрана;</a:t>
            </a:r>
          </a:p>
          <a:p>
            <a:pPr marL="176213" lvl="0" indent="-84138">
              <a:buFont typeface="Arial" pitchFamily="34" charset="0"/>
              <a:buChar char="•"/>
            </a:pPr>
            <a:r>
              <a:rPr lang="ru-RU" sz="800" dirty="0" smtClean="0">
                <a:latin typeface="Tahoma" pitchFamily="34" charset="0"/>
                <a:ea typeface="Tahoma" pitchFamily="34" charset="0"/>
                <a:cs typeface="Tahoma" pitchFamily="34" charset="0"/>
              </a:rPr>
              <a:t>с наркотическими и     психотропными веществами. </a:t>
            </a:r>
          </a:p>
          <a:p>
            <a:pPr lvl="0" indent="90488">
              <a:buFont typeface="Arial" pitchFamily="34" charset="0"/>
              <a:buChar char="•"/>
            </a:pPr>
            <a:endParaRPr lang="ru-RU" sz="800" dirty="0" smtClean="0">
              <a:latin typeface="Tahoma" pitchFamily="34" charset="0"/>
              <a:ea typeface="Tahoma" pitchFamily="34" charset="0"/>
              <a:cs typeface="Tahoma" pitchFamily="34" charset="0"/>
            </a:endParaRPr>
          </a:p>
        </p:txBody>
      </p:sp>
      <p:sp>
        <p:nvSpPr>
          <p:cNvPr id="19" name="TextBox 18"/>
          <p:cNvSpPr txBox="1"/>
          <p:nvPr/>
        </p:nvSpPr>
        <p:spPr>
          <a:xfrm>
            <a:off x="3177051" y="5510387"/>
            <a:ext cx="5682640" cy="461665"/>
          </a:xfrm>
          <a:prstGeom prst="rect">
            <a:avLst/>
          </a:prstGeom>
          <a:noFill/>
        </p:spPr>
        <p:txBody>
          <a:bodyPr wrap="square" rtlCol="0">
            <a:spAutoFit/>
          </a:bodyPr>
          <a:lstStyle/>
          <a:p>
            <a:pPr marL="92075" lvl="0" indent="-92075">
              <a:buFont typeface="Arial" pitchFamily="34" charset="0"/>
              <a:buChar char="•"/>
            </a:pPr>
            <a:r>
              <a:rPr lang="ru-RU" sz="800" dirty="0" smtClean="0">
                <a:latin typeface="Tahoma" pitchFamily="34" charset="0"/>
                <a:ea typeface="Tahoma" pitchFamily="34" charset="0"/>
                <a:cs typeface="Tahoma" pitchFamily="34" charset="0"/>
              </a:rPr>
              <a:t>ежегодный оплачиваемый отпуск;</a:t>
            </a:r>
          </a:p>
          <a:p>
            <a:pPr marL="92075" lvl="0" indent="-92075">
              <a:buFont typeface="Arial" pitchFamily="34" charset="0"/>
              <a:buChar char="•"/>
            </a:pPr>
            <a:r>
              <a:rPr lang="ru-RU" sz="800" dirty="0" smtClean="0">
                <a:latin typeface="Tahoma" pitchFamily="34" charset="0"/>
                <a:ea typeface="Tahoma" pitchFamily="34" charset="0"/>
                <a:cs typeface="Tahoma" pitchFamily="34" charset="0"/>
              </a:rPr>
              <a:t>использование отпуска за первый год работы может быть предоставлен до истечения 6 месяцев;</a:t>
            </a:r>
          </a:p>
          <a:p>
            <a:pPr marL="92075" lvl="0" indent="-92075">
              <a:buFont typeface="Arial" pitchFamily="34" charset="0"/>
              <a:buChar char="•"/>
            </a:pPr>
            <a:r>
              <a:rPr lang="ru-RU" sz="800" dirty="0" smtClean="0">
                <a:latin typeface="Tahoma" pitchFamily="34" charset="0"/>
                <a:ea typeface="Tahoma" pitchFamily="34" charset="0"/>
                <a:cs typeface="Tahoma" pitchFamily="34" charset="0"/>
              </a:rPr>
              <a:t>до 18 лет отпуск – не менее 31 календарного дня и может быть использован в любое удобное время года.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2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20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P spid="18"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Прямоугольник 4"/>
          <p:cNvSpPr/>
          <p:nvPr/>
        </p:nvSpPr>
        <p:spPr>
          <a:xfrm>
            <a:off x="323528" y="2708920"/>
            <a:ext cx="8604448" cy="2308324"/>
          </a:xfrm>
          <a:prstGeom prst="rect">
            <a:avLst/>
          </a:prstGeom>
        </p:spPr>
        <p:txBody>
          <a:bodyPr wrap="square">
            <a:spAutoFit/>
          </a:bodyPr>
          <a:lstStyle/>
          <a:p>
            <a:pPr lvl="0" indent="176213" algn="ctr"/>
            <a:r>
              <a:rPr lang="ru-RU" sz="3600" b="1" i="1" dirty="0" smtClean="0">
                <a:solidFill>
                  <a:schemeClr val="accent2">
                    <a:lumMod val="25000"/>
                  </a:schemeClr>
                </a:solidFill>
                <a:latin typeface="Tahoma" pitchFamily="34" charset="0"/>
                <a:ea typeface="Tahoma" pitchFamily="34" charset="0"/>
                <a:cs typeface="Tahoma" pitchFamily="34" charset="0"/>
              </a:rPr>
              <a:t>«</a:t>
            </a:r>
            <a:r>
              <a:rPr lang="ru-RU" sz="3600" b="1" i="1" dirty="0" smtClean="0">
                <a:solidFill>
                  <a:schemeClr val="accent2">
                    <a:lumMod val="2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Законы нужны не только для того, чтобы устрашить граждан, но и для того, чтобы помогать им»</a:t>
            </a:r>
          </a:p>
          <a:p>
            <a:pPr lvl="0" indent="176213" algn="r"/>
            <a:r>
              <a:rPr lang="ru-RU" sz="3600" b="1" i="1" dirty="0" smtClean="0">
                <a:solidFill>
                  <a:schemeClr val="accent2">
                    <a:lumMod val="25000"/>
                  </a:schemeClr>
                </a:solidFill>
                <a:latin typeface="Tahoma" pitchFamily="34" charset="0"/>
                <a:ea typeface="Tahoma" pitchFamily="34" charset="0"/>
                <a:cs typeface="Tahoma" pitchFamily="34" charset="0"/>
              </a:rPr>
              <a:t>                                  </a:t>
            </a:r>
            <a:r>
              <a:rPr lang="ru-RU" sz="3600" b="1" i="1" dirty="0" smtClean="0">
                <a:solidFill>
                  <a:schemeClr val="accent2">
                    <a:lumMod val="2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Вольтер</a:t>
            </a:r>
            <a:endParaRPr lang="ru-RU" dirty="0">
              <a:solidFill>
                <a:schemeClr val="accent2">
                  <a:lumMod val="25000"/>
                </a:schemeClr>
              </a:solidFill>
              <a:effectLst>
                <a:outerShdw blurRad="38100" dist="38100" dir="2700000" algn="tl">
                  <a:srgbClr val="000000">
                    <a:alpha val="43137"/>
                  </a:srgbClr>
                </a:outerShdw>
              </a:effectLs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sus\Pictures\Учеба\_1_~1.JPG"/>
          <p:cNvPicPr>
            <a:picLocks noChangeAspect="1" noChangeArrowheads="1"/>
          </p:cNvPicPr>
          <p:nvPr/>
        </p:nvPicPr>
        <p:blipFill>
          <a:blip r:embed="rId2" cstate="email"/>
          <a:srcRect/>
          <a:stretch>
            <a:fillRect/>
          </a:stretch>
        </p:blipFill>
        <p:spPr bwMode="auto">
          <a:xfrm rot="21126656">
            <a:off x="514006" y="3162275"/>
            <a:ext cx="3596494" cy="3159537"/>
          </a:xfrm>
          <a:prstGeom prst="rect">
            <a:avLst/>
          </a:prstGeom>
          <a:ln>
            <a:noFill/>
          </a:ln>
          <a:effectLst>
            <a:softEdge rad="112500"/>
          </a:effectLst>
        </p:spPr>
      </p:pic>
      <p:sp>
        <p:nvSpPr>
          <p:cNvPr id="4" name="Прямоугольник 3"/>
          <p:cNvSpPr/>
          <p:nvPr/>
        </p:nvSpPr>
        <p:spPr>
          <a:xfrm>
            <a:off x="1153507" y="1428760"/>
            <a:ext cx="7454917" cy="2862322"/>
          </a:xfrm>
          <a:prstGeom prst="rect">
            <a:avLst/>
          </a:prstGeom>
        </p:spPr>
        <p:txBody>
          <a:bodyPr wrap="square">
            <a:spAutoFit/>
          </a:bodyPr>
          <a:lstStyle/>
          <a:p>
            <a:pPr lvl="0" indent="176213" algn="ctr"/>
            <a:r>
              <a:rPr lang="ru-RU" sz="3600" b="1" i="1" dirty="0" smtClean="0">
                <a:solidFill>
                  <a:schemeClr val="accent2">
                    <a:lumMod val="25000"/>
                  </a:schemeClr>
                </a:solidFill>
                <a:latin typeface="Tahoma" pitchFamily="34" charset="0"/>
                <a:ea typeface="Tahoma" pitchFamily="34" charset="0"/>
                <a:cs typeface="Tahoma" pitchFamily="34" charset="0"/>
              </a:rPr>
              <a:t>«</a:t>
            </a:r>
            <a:r>
              <a:rPr lang="ru-RU" sz="3600" b="1" i="1" dirty="0" smtClean="0">
                <a:solidFill>
                  <a:schemeClr val="accent2">
                    <a:lumMod val="2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Законы нужны не только для того, чтобы устрашить граждан, но и для того, чтобы помогать им»</a:t>
            </a:r>
          </a:p>
          <a:p>
            <a:pPr lvl="0" indent="176213" algn="r"/>
            <a:r>
              <a:rPr lang="ru-RU" sz="3600" b="1" i="1" dirty="0" smtClean="0">
                <a:solidFill>
                  <a:schemeClr val="accent2">
                    <a:lumMod val="25000"/>
                  </a:schemeClr>
                </a:solidFill>
                <a:latin typeface="Tahoma" pitchFamily="34" charset="0"/>
                <a:ea typeface="Tahoma" pitchFamily="34" charset="0"/>
                <a:cs typeface="Tahoma" pitchFamily="34" charset="0"/>
              </a:rPr>
              <a:t>                                  </a:t>
            </a:r>
            <a:r>
              <a:rPr lang="ru-RU" sz="3600" b="1" i="1" dirty="0" smtClean="0">
                <a:solidFill>
                  <a:schemeClr val="accent2">
                    <a:lumMod val="2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Вольтер</a:t>
            </a:r>
            <a:endParaRPr lang="ru-RU" dirty="0">
              <a:solidFill>
                <a:schemeClr val="accent2">
                  <a:lumMod val="2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lstStyle/>
          <a:p>
            <a:pPr algn="ctr">
              <a:buNone/>
            </a:pPr>
            <a:endParaRPr lang="ru-RU" sz="43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buNone/>
            </a:pPr>
            <a:endParaRPr lang="ru-RU" sz="1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buNone/>
            </a:pPr>
            <a:endParaRPr lang="ru-RU" sz="4300" b="1" cap="small" dirty="0">
              <a:ln w="12700">
                <a:solidFill>
                  <a:schemeClr val="tx2">
                    <a:satMod val="155000"/>
                  </a:schemeClr>
                </a:solidFill>
                <a:prstDash val="solid"/>
              </a:ln>
              <a:effectLst>
                <a:outerShdw blurRad="38100" dist="38100" dir="2700000" algn="tl">
                  <a:srgbClr val="000000">
                    <a:alpha val="43137"/>
                  </a:srgbClr>
                </a:outerShdw>
              </a:effectLst>
            </a:endParaRPr>
          </a:p>
        </p:txBody>
      </p:sp>
      <p:graphicFrame>
        <p:nvGraphicFramePr>
          <p:cNvPr id="10" name="Схема 9"/>
          <p:cNvGraphicFramePr/>
          <p:nvPr/>
        </p:nvGraphicFramePr>
        <p:xfrm>
          <a:off x="395536" y="809328"/>
          <a:ext cx="8352928"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Заголовок 5"/>
          <p:cNvSpPr txBox="1">
            <a:spLocks/>
          </p:cNvSpPr>
          <p:nvPr/>
        </p:nvSpPr>
        <p:spPr bwMode="auto">
          <a:xfrm>
            <a:off x="0" y="30605"/>
            <a:ext cx="8305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Ст. 37 Конституции РФ</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graphicEl>
                                              <a:dgm id="{32BEDDF2-DD23-4465-8D89-2F65F4555016}"/>
                                            </p:graphicEl>
                                          </p:spTgt>
                                        </p:tgtEl>
                                        <p:attrNameLst>
                                          <p:attrName>style.visibility</p:attrName>
                                        </p:attrNameLst>
                                      </p:cBhvr>
                                      <p:to>
                                        <p:strVal val="visible"/>
                                      </p:to>
                                    </p:set>
                                    <p:animEffect transition="in" filter="fade">
                                      <p:cBhvr>
                                        <p:cTn id="7" dur="2000"/>
                                        <p:tgtEl>
                                          <p:spTgt spid="10">
                                            <p:graphicEl>
                                              <a:dgm id="{32BEDDF2-DD23-4465-8D89-2F65F4555016}"/>
                                            </p:graphic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0">
                                            <p:graphicEl>
                                              <a:dgm id="{32F588C6-745A-4D6B-A322-5FA7F65059EA}"/>
                                            </p:graphicEl>
                                          </p:spTgt>
                                        </p:tgtEl>
                                        <p:attrNameLst>
                                          <p:attrName>style.visibility</p:attrName>
                                        </p:attrNameLst>
                                      </p:cBhvr>
                                      <p:to>
                                        <p:strVal val="visible"/>
                                      </p:to>
                                    </p:set>
                                    <p:animEffect transition="in" filter="fade">
                                      <p:cBhvr>
                                        <p:cTn id="11" dur="2000"/>
                                        <p:tgtEl>
                                          <p:spTgt spid="10">
                                            <p:graphicEl>
                                              <a:dgm id="{32F588C6-745A-4D6B-A322-5FA7F65059EA}"/>
                                            </p:graphic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graphicEl>
                                              <a:dgm id="{6875D31E-FFA5-4F6B-BF7F-0A2BA0915238}"/>
                                            </p:graphicEl>
                                          </p:spTgt>
                                        </p:tgtEl>
                                        <p:attrNameLst>
                                          <p:attrName>style.visibility</p:attrName>
                                        </p:attrNameLst>
                                      </p:cBhvr>
                                      <p:to>
                                        <p:strVal val="visible"/>
                                      </p:to>
                                    </p:set>
                                    <p:animEffect transition="in" filter="fade">
                                      <p:cBhvr>
                                        <p:cTn id="14" dur="2000"/>
                                        <p:tgtEl>
                                          <p:spTgt spid="10">
                                            <p:graphicEl>
                                              <a:dgm id="{6875D31E-FFA5-4F6B-BF7F-0A2BA0915238}"/>
                                            </p:graphicEl>
                                          </p:spTgt>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10">
                                            <p:graphicEl>
                                              <a:dgm id="{24792092-EBBA-4E85-A46D-9EFAB681BF35}"/>
                                            </p:graphicEl>
                                          </p:spTgt>
                                        </p:tgtEl>
                                        <p:attrNameLst>
                                          <p:attrName>style.visibility</p:attrName>
                                        </p:attrNameLst>
                                      </p:cBhvr>
                                      <p:to>
                                        <p:strVal val="visible"/>
                                      </p:to>
                                    </p:set>
                                    <p:animEffect transition="in" filter="fade">
                                      <p:cBhvr>
                                        <p:cTn id="18" dur="2000"/>
                                        <p:tgtEl>
                                          <p:spTgt spid="10">
                                            <p:graphicEl>
                                              <a:dgm id="{24792092-EBBA-4E85-A46D-9EFAB681BF35}"/>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graphicEl>
                                              <a:dgm id="{42AF0493-D4A6-47DB-A9DE-939EE51F79E1}"/>
                                            </p:graphicEl>
                                          </p:spTgt>
                                        </p:tgtEl>
                                        <p:attrNameLst>
                                          <p:attrName>style.visibility</p:attrName>
                                        </p:attrNameLst>
                                      </p:cBhvr>
                                      <p:to>
                                        <p:strVal val="visible"/>
                                      </p:to>
                                    </p:set>
                                    <p:animEffect transition="in" filter="fade">
                                      <p:cBhvr>
                                        <p:cTn id="21" dur="2000"/>
                                        <p:tgtEl>
                                          <p:spTgt spid="10">
                                            <p:graphicEl>
                                              <a:dgm id="{42AF0493-D4A6-47DB-A9DE-939EE51F79E1}"/>
                                            </p:graphicEl>
                                          </p:spTgt>
                                        </p:tgtEl>
                                      </p:cBhvr>
                                    </p:animEffect>
                                  </p:childTnLst>
                                </p:cTn>
                              </p:par>
                            </p:childTnLst>
                          </p:cTn>
                        </p:par>
                        <p:par>
                          <p:cTn id="22" fill="hold">
                            <p:stCondLst>
                              <p:cond delay="6000"/>
                            </p:stCondLst>
                            <p:childTnLst>
                              <p:par>
                                <p:cTn id="23" presetID="10" presetClass="entr" presetSubtype="0" fill="hold" grpId="0" nodeType="afterEffect">
                                  <p:stCondLst>
                                    <p:cond delay="0"/>
                                  </p:stCondLst>
                                  <p:childTnLst>
                                    <p:set>
                                      <p:cBhvr>
                                        <p:cTn id="24" dur="1" fill="hold">
                                          <p:stCondLst>
                                            <p:cond delay="0"/>
                                          </p:stCondLst>
                                        </p:cTn>
                                        <p:tgtEl>
                                          <p:spTgt spid="10">
                                            <p:graphicEl>
                                              <a:dgm id="{BD5D55C3-9551-425F-B676-068EDA4838AF}"/>
                                            </p:graphicEl>
                                          </p:spTgt>
                                        </p:tgtEl>
                                        <p:attrNameLst>
                                          <p:attrName>style.visibility</p:attrName>
                                        </p:attrNameLst>
                                      </p:cBhvr>
                                      <p:to>
                                        <p:strVal val="visible"/>
                                      </p:to>
                                    </p:set>
                                    <p:animEffect transition="in" filter="fade">
                                      <p:cBhvr>
                                        <p:cTn id="25" dur="2000"/>
                                        <p:tgtEl>
                                          <p:spTgt spid="10">
                                            <p:graphicEl>
                                              <a:dgm id="{BD5D55C3-9551-425F-B676-068EDA4838AF}"/>
                                            </p:graphic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graphicEl>
                                              <a:dgm id="{3FEA1E86-0571-4DA0-8601-6E5D375000D1}"/>
                                            </p:graphicEl>
                                          </p:spTgt>
                                        </p:tgtEl>
                                        <p:attrNameLst>
                                          <p:attrName>style.visibility</p:attrName>
                                        </p:attrNameLst>
                                      </p:cBhvr>
                                      <p:to>
                                        <p:strVal val="visible"/>
                                      </p:to>
                                    </p:set>
                                    <p:animEffect transition="in" filter="fade">
                                      <p:cBhvr>
                                        <p:cTn id="28" dur="2000"/>
                                        <p:tgtEl>
                                          <p:spTgt spid="10">
                                            <p:graphicEl>
                                              <a:dgm id="{3FEA1E86-0571-4DA0-8601-6E5D375000D1}"/>
                                            </p:graphicEl>
                                          </p:spTgt>
                                        </p:tgtEl>
                                      </p:cBhvr>
                                    </p:animEffect>
                                  </p:childTnLst>
                                </p:cTn>
                              </p:par>
                            </p:childTnLst>
                          </p:cTn>
                        </p:par>
                        <p:par>
                          <p:cTn id="29" fill="hold">
                            <p:stCondLst>
                              <p:cond delay="8000"/>
                            </p:stCondLst>
                            <p:childTnLst>
                              <p:par>
                                <p:cTn id="30" presetID="10" presetClass="entr" presetSubtype="0" fill="hold" grpId="0" nodeType="afterEffect">
                                  <p:stCondLst>
                                    <p:cond delay="0"/>
                                  </p:stCondLst>
                                  <p:childTnLst>
                                    <p:set>
                                      <p:cBhvr>
                                        <p:cTn id="31" dur="1" fill="hold">
                                          <p:stCondLst>
                                            <p:cond delay="0"/>
                                          </p:stCondLst>
                                        </p:cTn>
                                        <p:tgtEl>
                                          <p:spTgt spid="10">
                                            <p:graphicEl>
                                              <a:dgm id="{C2FAFDDF-239A-4580-8F2E-48D44632474F}"/>
                                            </p:graphicEl>
                                          </p:spTgt>
                                        </p:tgtEl>
                                        <p:attrNameLst>
                                          <p:attrName>style.visibility</p:attrName>
                                        </p:attrNameLst>
                                      </p:cBhvr>
                                      <p:to>
                                        <p:strVal val="visible"/>
                                      </p:to>
                                    </p:set>
                                    <p:animEffect transition="in" filter="fade">
                                      <p:cBhvr>
                                        <p:cTn id="32" dur="2000"/>
                                        <p:tgtEl>
                                          <p:spTgt spid="10">
                                            <p:graphicEl>
                                              <a:dgm id="{C2FAFDDF-239A-4580-8F2E-48D44632474F}"/>
                                            </p:graphic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0">
                                            <p:graphicEl>
                                              <a:dgm id="{E23830FB-C4D0-4EA2-B79D-FB307D3DA078}"/>
                                            </p:graphicEl>
                                          </p:spTgt>
                                        </p:tgtEl>
                                        <p:attrNameLst>
                                          <p:attrName>style.visibility</p:attrName>
                                        </p:attrNameLst>
                                      </p:cBhvr>
                                      <p:to>
                                        <p:strVal val="visible"/>
                                      </p:to>
                                    </p:set>
                                    <p:animEffect transition="in" filter="fade">
                                      <p:cBhvr>
                                        <p:cTn id="35" dur="2000"/>
                                        <p:tgtEl>
                                          <p:spTgt spid="10">
                                            <p:graphicEl>
                                              <a:dgm id="{E23830FB-C4D0-4EA2-B79D-FB307D3DA078}"/>
                                            </p:graphicEl>
                                          </p:spTgt>
                                        </p:tgtEl>
                                      </p:cBhvr>
                                    </p:animEffect>
                                  </p:childTnLst>
                                </p:cTn>
                              </p:par>
                            </p:childTnLst>
                          </p:cTn>
                        </p:par>
                        <p:par>
                          <p:cTn id="36" fill="hold">
                            <p:stCondLst>
                              <p:cond delay="10000"/>
                            </p:stCondLst>
                            <p:childTnLst>
                              <p:par>
                                <p:cTn id="37" presetID="10" presetClass="entr" presetSubtype="0" fill="hold" grpId="0" nodeType="afterEffect">
                                  <p:stCondLst>
                                    <p:cond delay="0"/>
                                  </p:stCondLst>
                                  <p:childTnLst>
                                    <p:set>
                                      <p:cBhvr>
                                        <p:cTn id="38" dur="1" fill="hold">
                                          <p:stCondLst>
                                            <p:cond delay="0"/>
                                          </p:stCondLst>
                                        </p:cTn>
                                        <p:tgtEl>
                                          <p:spTgt spid="10">
                                            <p:graphicEl>
                                              <a:dgm id="{AA673743-FA89-4156-AE1F-DEE2D1C7336F}"/>
                                            </p:graphicEl>
                                          </p:spTgt>
                                        </p:tgtEl>
                                        <p:attrNameLst>
                                          <p:attrName>style.visibility</p:attrName>
                                        </p:attrNameLst>
                                      </p:cBhvr>
                                      <p:to>
                                        <p:strVal val="visible"/>
                                      </p:to>
                                    </p:set>
                                    <p:animEffect transition="in" filter="fade">
                                      <p:cBhvr>
                                        <p:cTn id="39" dur="2000"/>
                                        <p:tgtEl>
                                          <p:spTgt spid="10">
                                            <p:graphicEl>
                                              <a:dgm id="{AA673743-FA89-4156-AE1F-DEE2D1C7336F}"/>
                                            </p:graphic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0">
                                            <p:graphicEl>
                                              <a:dgm id="{03AE1BC7-ED14-4F66-8D61-69AD6058EEE2}"/>
                                            </p:graphicEl>
                                          </p:spTgt>
                                        </p:tgtEl>
                                        <p:attrNameLst>
                                          <p:attrName>style.visibility</p:attrName>
                                        </p:attrNameLst>
                                      </p:cBhvr>
                                      <p:to>
                                        <p:strVal val="visible"/>
                                      </p:to>
                                    </p:set>
                                    <p:animEffect transition="in" filter="fade">
                                      <p:cBhvr>
                                        <p:cTn id="42" dur="2000"/>
                                        <p:tgtEl>
                                          <p:spTgt spid="10">
                                            <p:graphicEl>
                                              <a:dgm id="{03AE1BC7-ED14-4F66-8D61-69AD6058EEE2}"/>
                                            </p:graphicEl>
                                          </p:spTgt>
                                        </p:tgtEl>
                                      </p:cBhvr>
                                    </p:animEffect>
                                  </p:childTnLst>
                                </p:cTn>
                              </p:par>
                            </p:childTnLst>
                          </p:cTn>
                        </p:par>
                        <p:par>
                          <p:cTn id="43" fill="hold">
                            <p:stCondLst>
                              <p:cond delay="12000"/>
                            </p:stCondLst>
                            <p:childTnLst>
                              <p:par>
                                <p:cTn id="44" presetID="10" presetClass="entr" presetSubtype="0" fill="hold" grpId="0" nodeType="afterEffect">
                                  <p:stCondLst>
                                    <p:cond delay="0"/>
                                  </p:stCondLst>
                                  <p:childTnLst>
                                    <p:set>
                                      <p:cBhvr>
                                        <p:cTn id="45" dur="1" fill="hold">
                                          <p:stCondLst>
                                            <p:cond delay="0"/>
                                          </p:stCondLst>
                                        </p:cTn>
                                        <p:tgtEl>
                                          <p:spTgt spid="10">
                                            <p:graphicEl>
                                              <a:dgm id="{26C3F300-0E1F-443B-BF29-0DC333E88CAB}"/>
                                            </p:graphicEl>
                                          </p:spTgt>
                                        </p:tgtEl>
                                        <p:attrNameLst>
                                          <p:attrName>style.visibility</p:attrName>
                                        </p:attrNameLst>
                                      </p:cBhvr>
                                      <p:to>
                                        <p:strVal val="visible"/>
                                      </p:to>
                                    </p:set>
                                    <p:animEffect transition="in" filter="fade">
                                      <p:cBhvr>
                                        <p:cTn id="46" dur="2000"/>
                                        <p:tgtEl>
                                          <p:spTgt spid="10">
                                            <p:graphicEl>
                                              <a:dgm id="{26C3F300-0E1F-443B-BF29-0DC333E88CAB}"/>
                                            </p:graphic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0">
                                            <p:graphicEl>
                                              <a:dgm id="{4A72DB6D-0E26-42C5-8717-A9EE55AC053B}"/>
                                            </p:graphicEl>
                                          </p:spTgt>
                                        </p:tgtEl>
                                        <p:attrNameLst>
                                          <p:attrName>style.visibility</p:attrName>
                                        </p:attrNameLst>
                                      </p:cBhvr>
                                      <p:to>
                                        <p:strVal val="visible"/>
                                      </p:to>
                                    </p:set>
                                    <p:animEffect transition="in" filter="fade">
                                      <p:cBhvr>
                                        <p:cTn id="49" dur="2000"/>
                                        <p:tgtEl>
                                          <p:spTgt spid="10">
                                            <p:graphicEl>
                                              <a:dgm id="{4A72DB6D-0E26-42C5-8717-A9EE55AC053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467544" y="2426164"/>
            <a:ext cx="7715200" cy="3157811"/>
          </a:xfrm>
        </p:spPr>
        <p:txBody>
          <a:bodyPr>
            <a:normAutofit/>
          </a:bodyPr>
          <a:lstStyle/>
          <a:p>
            <a:pPr>
              <a:lnSpc>
                <a:spcPct val="90000"/>
              </a:lnSpc>
            </a:pPr>
            <a:r>
              <a:rPr lang="ru-RU" sz="2400" dirty="0" smtClean="0">
                <a:latin typeface="Tahoma" pitchFamily="34" charset="0"/>
                <a:ea typeface="Tahoma" pitchFamily="34" charset="0"/>
                <a:cs typeface="Tahoma" pitchFamily="34" charset="0"/>
              </a:rPr>
              <a:t>Всеобщая декларация прав человека ООН</a:t>
            </a:r>
          </a:p>
          <a:p>
            <a:pPr>
              <a:lnSpc>
                <a:spcPct val="90000"/>
              </a:lnSpc>
            </a:pPr>
            <a:r>
              <a:rPr lang="ru-RU" sz="2400" dirty="0" smtClean="0">
                <a:latin typeface="Tahoma" pitchFamily="34" charset="0"/>
                <a:ea typeface="Tahoma" pitchFamily="34" charset="0"/>
                <a:cs typeface="Tahoma" pitchFamily="34" charset="0"/>
              </a:rPr>
              <a:t>Конвенция ООН о </a:t>
            </a:r>
            <a:r>
              <a:rPr lang="ru-RU" sz="2400" dirty="0">
                <a:latin typeface="Tahoma" pitchFamily="34" charset="0"/>
                <a:ea typeface="Tahoma" pitchFamily="34" charset="0"/>
                <a:cs typeface="Tahoma" pitchFamily="34" charset="0"/>
              </a:rPr>
              <a:t>правах </a:t>
            </a:r>
            <a:r>
              <a:rPr lang="ru-RU" sz="2400" dirty="0" smtClean="0">
                <a:latin typeface="Tahoma" pitchFamily="34" charset="0"/>
                <a:ea typeface="Tahoma" pitchFamily="34" charset="0"/>
                <a:cs typeface="Tahoma" pitchFamily="34" charset="0"/>
              </a:rPr>
              <a:t>ребенка</a:t>
            </a:r>
          </a:p>
          <a:p>
            <a:pPr>
              <a:lnSpc>
                <a:spcPct val="90000"/>
              </a:lnSpc>
            </a:pPr>
            <a:r>
              <a:rPr lang="ru-RU" sz="2400" dirty="0" smtClean="0">
                <a:latin typeface="Tahoma" pitchFamily="34" charset="0"/>
                <a:ea typeface="Tahoma" pitchFamily="34" charset="0"/>
                <a:cs typeface="Tahoma" pitchFamily="34" charset="0"/>
              </a:rPr>
              <a:t>Конституция РФ</a:t>
            </a:r>
            <a:endParaRPr lang="ru-RU" sz="2400" dirty="0">
              <a:latin typeface="Tahoma" pitchFamily="34" charset="0"/>
              <a:ea typeface="Tahoma" pitchFamily="34" charset="0"/>
              <a:cs typeface="Tahoma" pitchFamily="34" charset="0"/>
            </a:endParaRPr>
          </a:p>
          <a:p>
            <a:pPr>
              <a:lnSpc>
                <a:spcPct val="90000"/>
              </a:lnSpc>
            </a:pPr>
            <a:r>
              <a:rPr lang="ru-RU" sz="2400" dirty="0">
                <a:latin typeface="Tahoma" pitchFamily="34" charset="0"/>
                <a:ea typeface="Tahoma" pitchFamily="34" charset="0"/>
                <a:cs typeface="Tahoma" pitchFamily="34" charset="0"/>
              </a:rPr>
              <a:t>Трудовой кодекс </a:t>
            </a:r>
            <a:r>
              <a:rPr lang="ru-RU" sz="2400" dirty="0" smtClean="0">
                <a:latin typeface="Tahoma" pitchFamily="34" charset="0"/>
                <a:ea typeface="Tahoma" pitchFamily="34" charset="0"/>
                <a:cs typeface="Tahoma" pitchFamily="34" charset="0"/>
              </a:rPr>
              <a:t>РФ</a:t>
            </a:r>
            <a:endParaRPr lang="ru-RU" sz="2400" dirty="0">
              <a:latin typeface="Tahoma" pitchFamily="34" charset="0"/>
              <a:ea typeface="Tahoma" pitchFamily="34" charset="0"/>
              <a:cs typeface="Tahoma" pitchFamily="34" charset="0"/>
            </a:endParaRPr>
          </a:p>
          <a:p>
            <a:pPr>
              <a:lnSpc>
                <a:spcPct val="90000"/>
              </a:lnSpc>
            </a:pPr>
            <a:r>
              <a:rPr lang="ru-RU" sz="2400" dirty="0">
                <a:latin typeface="Tahoma" pitchFamily="34" charset="0"/>
                <a:ea typeface="Tahoma" pitchFamily="34" charset="0"/>
                <a:cs typeface="Tahoma" pitchFamily="34" charset="0"/>
              </a:rPr>
              <a:t>Отдельные законы о </a:t>
            </a:r>
            <a:r>
              <a:rPr lang="ru-RU" sz="2400" dirty="0" smtClean="0">
                <a:latin typeface="Tahoma" pitchFamily="34" charset="0"/>
                <a:ea typeface="Tahoma" pitchFamily="34" charset="0"/>
                <a:cs typeface="Tahoma" pitchFamily="34" charset="0"/>
              </a:rPr>
              <a:t>труде</a:t>
            </a:r>
            <a:endParaRPr lang="ru-RU" sz="2400" dirty="0">
              <a:latin typeface="Tahoma" pitchFamily="34" charset="0"/>
              <a:ea typeface="Tahoma" pitchFamily="34" charset="0"/>
              <a:cs typeface="Tahoma" pitchFamily="34" charset="0"/>
            </a:endParaRPr>
          </a:p>
          <a:p>
            <a:pPr>
              <a:lnSpc>
                <a:spcPct val="90000"/>
              </a:lnSpc>
            </a:pPr>
            <a:r>
              <a:rPr lang="ru-RU" sz="2400" dirty="0">
                <a:latin typeface="Tahoma" pitchFamily="34" charset="0"/>
                <a:ea typeface="Tahoma" pitchFamily="34" charset="0"/>
                <a:cs typeface="Tahoma" pitchFamily="34" charset="0"/>
              </a:rPr>
              <a:t>Подзаконные нормативные </a:t>
            </a:r>
            <a:r>
              <a:rPr lang="ru-RU" sz="2400" dirty="0" smtClean="0">
                <a:latin typeface="Tahoma" pitchFamily="34" charset="0"/>
                <a:ea typeface="Tahoma" pitchFamily="34" charset="0"/>
                <a:cs typeface="Tahoma" pitchFamily="34" charset="0"/>
              </a:rPr>
              <a:t>акты</a:t>
            </a:r>
            <a:endParaRPr lang="ru-RU" sz="2400" dirty="0">
              <a:latin typeface="Tahoma" pitchFamily="34" charset="0"/>
              <a:ea typeface="Tahoma" pitchFamily="34" charset="0"/>
              <a:cs typeface="Tahoma" pitchFamily="34" charset="0"/>
            </a:endParaRPr>
          </a:p>
        </p:txBody>
      </p:sp>
      <p:pic>
        <p:nvPicPr>
          <p:cNvPr id="5" name="Picture 2"/>
          <p:cNvPicPr>
            <a:picLocks noChangeAspect="1" noChangeArrowheads="1"/>
          </p:cNvPicPr>
          <p:nvPr/>
        </p:nvPicPr>
        <p:blipFill>
          <a:blip r:embed="rId2" cstate="print"/>
          <a:srcRect/>
          <a:stretch>
            <a:fillRect/>
          </a:stretch>
        </p:blipFill>
        <p:spPr bwMode="auto">
          <a:xfrm>
            <a:off x="6759237" y="3380511"/>
            <a:ext cx="2211851" cy="3225616"/>
          </a:xfrm>
          <a:prstGeom prst="rect">
            <a:avLst/>
          </a:prstGeom>
          <a:noFill/>
          <a:ln w="9525">
            <a:noFill/>
            <a:miter lim="800000"/>
            <a:headEnd/>
            <a:tailEnd/>
          </a:ln>
          <a:effectLst>
            <a:softEdge rad="127000"/>
          </a:effectLst>
        </p:spPr>
      </p:pic>
      <p:sp>
        <p:nvSpPr>
          <p:cNvPr id="7" name="Прямоугольник 6"/>
          <p:cNvSpPr/>
          <p:nvPr/>
        </p:nvSpPr>
        <p:spPr>
          <a:xfrm>
            <a:off x="197383" y="90498"/>
            <a:ext cx="7985364" cy="1754326"/>
          </a:xfrm>
          <a:prstGeom prst="rect">
            <a:avLst/>
          </a:prstGeom>
        </p:spPr>
        <p:txBody>
          <a:bodyPr wrap="square">
            <a:spAutoFit/>
          </a:bodyPr>
          <a:lstStyle/>
          <a:p>
            <a:pPr lvl="0" fontAlgn="base">
              <a:spcBef>
                <a:spcPct val="0"/>
              </a:spcBef>
              <a:spcAft>
                <a:spcPct val="0"/>
              </a:spcAft>
              <a:defRPr/>
            </a:pPr>
            <a:r>
              <a:rPr lang="ru-RU" sz="3600" b="1" kern="0" dirty="0" smtClean="0">
                <a:solidFill>
                  <a:schemeClr val="bg1"/>
                </a:solidFill>
                <a:effectLst>
                  <a:outerShdw blurRad="38100" dist="38100" dir="2700000" algn="tl">
                    <a:srgbClr val="000000">
                      <a:alpha val="43137"/>
                    </a:srgbClr>
                  </a:outerShdw>
                  <a:reflection blurRad="12700" stA="48000" endA="300" endPos="55000" dir="5400000" sy="-90000" algn="bl" rotWithShape="0"/>
                </a:effectLst>
                <a:latin typeface="Tahoma" pitchFamily="34" charset="0"/>
                <a:ea typeface="Tahoma" pitchFamily="34" charset="0"/>
                <a:cs typeface="Tahoma" pitchFamily="34" charset="0"/>
              </a:rPr>
              <a:t>Законодательные акты, регулирующие трудовые отношения в РФ</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2000"/>
                                        <p:tgtEl>
                                          <p:spTgt spid="10243">
                                            <p:txEl>
                                              <p:pRg st="0" end="0"/>
                                            </p:txEl>
                                          </p:spTgt>
                                        </p:tgtEl>
                                      </p:cBhvr>
                                    </p:animEffect>
                                  </p:childTnLst>
                                </p:cTn>
                              </p:par>
                            </p:childTnLst>
                          </p:cTn>
                        </p:par>
                        <p:par>
                          <p:cTn id="8" fill="hold">
                            <p:stCondLst>
                              <p:cond delay="5000"/>
                            </p:stCondLst>
                            <p:childTnLst>
                              <p:par>
                                <p:cTn id="9" presetID="10" presetClass="entr" presetSubtype="0" fill="hold" grpId="0" nodeType="afterEffect">
                                  <p:stCondLst>
                                    <p:cond delay="3000"/>
                                  </p:stCondLst>
                                  <p:childTnLst>
                                    <p:set>
                                      <p:cBhvr>
                                        <p:cTn id="10" dur="1" fill="hold">
                                          <p:stCondLst>
                                            <p:cond delay="0"/>
                                          </p:stCondLst>
                                        </p:cTn>
                                        <p:tgtEl>
                                          <p:spTgt spid="10243">
                                            <p:txEl>
                                              <p:pRg st="1" end="1"/>
                                            </p:txEl>
                                          </p:spTgt>
                                        </p:tgtEl>
                                        <p:attrNameLst>
                                          <p:attrName>style.visibility</p:attrName>
                                        </p:attrNameLst>
                                      </p:cBhvr>
                                      <p:to>
                                        <p:strVal val="visible"/>
                                      </p:to>
                                    </p:set>
                                    <p:animEffect transition="in" filter="fade">
                                      <p:cBhvr>
                                        <p:cTn id="11" dur="2000"/>
                                        <p:tgtEl>
                                          <p:spTgt spid="10243">
                                            <p:txEl>
                                              <p:pRg st="1" end="1"/>
                                            </p:txEl>
                                          </p:spTgt>
                                        </p:tgtEl>
                                      </p:cBhvr>
                                    </p:animEffect>
                                  </p:childTnLst>
                                </p:cTn>
                              </p:par>
                            </p:childTnLst>
                          </p:cTn>
                        </p:par>
                        <p:par>
                          <p:cTn id="12" fill="hold">
                            <p:stCondLst>
                              <p:cond delay="10000"/>
                            </p:stCondLst>
                            <p:childTnLst>
                              <p:par>
                                <p:cTn id="13" presetID="10" presetClass="entr" presetSubtype="0" fill="hold" grpId="0" nodeType="after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animEffect transition="in" filter="fade">
                                      <p:cBhvr>
                                        <p:cTn id="15" dur="2000"/>
                                        <p:tgtEl>
                                          <p:spTgt spid="10243">
                                            <p:txEl>
                                              <p:pRg st="2" end="2"/>
                                            </p:txEl>
                                          </p:spTgt>
                                        </p:tgtEl>
                                      </p:cBhvr>
                                    </p:animEffect>
                                  </p:childTnLst>
                                </p:cTn>
                              </p:par>
                            </p:childTnLst>
                          </p:cTn>
                        </p:par>
                        <p:par>
                          <p:cTn id="16" fill="hold">
                            <p:stCondLst>
                              <p:cond delay="12000"/>
                            </p:stCondLst>
                            <p:childTnLst>
                              <p:par>
                                <p:cTn id="17" presetID="10" presetClass="entr" presetSubtype="0" fill="hold" grpId="0" nodeType="after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Effect transition="in" filter="fade">
                                      <p:cBhvr>
                                        <p:cTn id="19" dur="2000"/>
                                        <p:tgtEl>
                                          <p:spTgt spid="10243">
                                            <p:txEl>
                                              <p:pRg st="3" end="3"/>
                                            </p:txEl>
                                          </p:spTgt>
                                        </p:tgtEl>
                                      </p:cBhvr>
                                    </p:animEffect>
                                  </p:childTnLst>
                                </p:cTn>
                              </p:par>
                            </p:childTnLst>
                          </p:cTn>
                        </p:par>
                        <p:par>
                          <p:cTn id="20" fill="hold">
                            <p:stCondLst>
                              <p:cond delay="14000"/>
                            </p:stCondLst>
                            <p:childTnLst>
                              <p:par>
                                <p:cTn id="21" presetID="10" presetClass="entr" presetSubtype="0" fill="hold" grpId="0" nodeType="after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animEffect transition="in" filter="fade">
                                      <p:cBhvr>
                                        <p:cTn id="23" dur="2000"/>
                                        <p:tgtEl>
                                          <p:spTgt spid="10243">
                                            <p:txEl>
                                              <p:pRg st="4" end="4"/>
                                            </p:txEl>
                                          </p:spTgt>
                                        </p:tgtEl>
                                      </p:cBhvr>
                                    </p:animEffect>
                                  </p:childTnLst>
                                </p:cTn>
                              </p:par>
                            </p:childTnLst>
                          </p:cTn>
                        </p:par>
                        <p:par>
                          <p:cTn id="24" fill="hold">
                            <p:stCondLst>
                              <p:cond delay="16000"/>
                            </p:stCondLst>
                            <p:childTnLst>
                              <p:par>
                                <p:cTn id="25" presetID="10" presetClass="entr" presetSubtype="0" fill="hold" grpId="0" nodeType="after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animEffect transition="in" filter="fade">
                                      <p:cBhvr>
                                        <p:cTn id="27" dur="20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advAuto="300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6" name="Rectangle 6"/>
          <p:cNvSpPr>
            <a:spLocks noChangeArrowheads="1"/>
          </p:cNvSpPr>
          <p:nvPr/>
        </p:nvSpPr>
        <p:spPr bwMode="auto">
          <a:xfrm>
            <a:off x="104931" y="2743200"/>
            <a:ext cx="3657600" cy="5334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добросовестно трудиться</a:t>
            </a:r>
          </a:p>
        </p:txBody>
      </p:sp>
      <p:sp>
        <p:nvSpPr>
          <p:cNvPr id="15367" name="Rectangle 7"/>
          <p:cNvSpPr>
            <a:spLocks noChangeArrowheads="1"/>
          </p:cNvSpPr>
          <p:nvPr/>
        </p:nvSpPr>
        <p:spPr bwMode="auto">
          <a:xfrm>
            <a:off x="104931" y="3505200"/>
            <a:ext cx="3657600" cy="6858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соблюдать трудовую</a:t>
            </a:r>
          </a:p>
          <a:p>
            <a:pPr algn="ctr"/>
            <a:r>
              <a:rPr lang="ru-RU" sz="2000" dirty="0">
                <a:latin typeface="Tahoma" pitchFamily="34" charset="0"/>
                <a:ea typeface="Tahoma" pitchFamily="34" charset="0"/>
                <a:cs typeface="Tahoma" pitchFamily="34" charset="0"/>
              </a:rPr>
              <a:t>дисциплину</a:t>
            </a:r>
          </a:p>
        </p:txBody>
      </p:sp>
      <p:sp>
        <p:nvSpPr>
          <p:cNvPr id="15368" name="Rectangle 8"/>
          <p:cNvSpPr>
            <a:spLocks noChangeArrowheads="1"/>
          </p:cNvSpPr>
          <p:nvPr/>
        </p:nvSpPr>
        <p:spPr bwMode="auto">
          <a:xfrm>
            <a:off x="104931" y="4495800"/>
            <a:ext cx="3657600" cy="5334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a:latin typeface="Tahoma" pitchFamily="34" charset="0"/>
                <a:ea typeface="Tahoma" pitchFamily="34" charset="0"/>
                <a:cs typeface="Tahoma" pitchFamily="34" charset="0"/>
              </a:rPr>
              <a:t>беречь имущество</a:t>
            </a:r>
          </a:p>
        </p:txBody>
      </p:sp>
      <p:sp>
        <p:nvSpPr>
          <p:cNvPr id="15369" name="Rectangle 9"/>
          <p:cNvSpPr>
            <a:spLocks noChangeArrowheads="1"/>
          </p:cNvSpPr>
          <p:nvPr/>
        </p:nvSpPr>
        <p:spPr bwMode="auto">
          <a:xfrm>
            <a:off x="104931" y="5334000"/>
            <a:ext cx="3657600" cy="6858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выполнять нормы</a:t>
            </a:r>
          </a:p>
          <a:p>
            <a:pPr algn="ctr"/>
            <a:r>
              <a:rPr lang="ru-RU" sz="2000" dirty="0">
                <a:latin typeface="Tahoma" pitchFamily="34" charset="0"/>
                <a:ea typeface="Tahoma" pitchFamily="34" charset="0"/>
                <a:cs typeface="Tahoma" pitchFamily="34" charset="0"/>
              </a:rPr>
              <a:t>труда</a:t>
            </a:r>
          </a:p>
        </p:txBody>
      </p:sp>
      <p:sp>
        <p:nvSpPr>
          <p:cNvPr id="15370" name="Line 10"/>
          <p:cNvSpPr>
            <a:spLocks noChangeShapeType="1"/>
          </p:cNvSpPr>
          <p:nvPr/>
        </p:nvSpPr>
        <p:spPr bwMode="auto">
          <a:xfrm>
            <a:off x="4067331" y="2362200"/>
            <a:ext cx="0" cy="3352800"/>
          </a:xfrm>
          <a:prstGeom prst="line">
            <a:avLst/>
          </a:prstGeom>
          <a:noFill/>
          <a:ln w="12700" cap="sq">
            <a:solidFill>
              <a:schemeClr val="tx1"/>
            </a:solidFill>
            <a:round/>
            <a:headEnd type="none" w="sm" len="sm"/>
            <a:tailEnd type="none" w="sm" len="sm"/>
          </a:ln>
          <a:effectLst/>
        </p:spPr>
        <p:txBody>
          <a:bodyPr wrap="none"/>
          <a:lstStyle/>
          <a:p>
            <a:endParaRPr lang="ru-RU"/>
          </a:p>
        </p:txBody>
      </p:sp>
      <p:sp>
        <p:nvSpPr>
          <p:cNvPr id="15371" name="Rectangle 11">
            <a:hlinkClick r:id="" action="ppaction://noaction"/>
          </p:cNvPr>
          <p:cNvSpPr>
            <a:spLocks noChangeArrowheads="1"/>
          </p:cNvSpPr>
          <p:nvPr/>
        </p:nvSpPr>
        <p:spPr bwMode="auto">
          <a:xfrm>
            <a:off x="5156616" y="1828800"/>
            <a:ext cx="3530184" cy="5334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r>
              <a:rPr lang="ru-RU" sz="3200" b="1" dirty="0">
                <a:solidFill>
                  <a:schemeClr val="tx1"/>
                </a:solidFill>
                <a:effectLst>
                  <a:outerShdw blurRad="38100" dist="38100" dir="2700000" algn="tl">
                    <a:srgbClr val="000000"/>
                  </a:outerShdw>
                </a:effectLst>
                <a:latin typeface="Tahoma" pitchFamily="34" charset="0"/>
                <a:ea typeface="Tahoma" pitchFamily="34" charset="0"/>
                <a:cs typeface="Tahoma" pitchFamily="34" charset="0"/>
              </a:rPr>
              <a:t>Работодатель</a:t>
            </a:r>
          </a:p>
        </p:txBody>
      </p:sp>
      <p:sp>
        <p:nvSpPr>
          <p:cNvPr id="15372" name="Rectangle 12"/>
          <p:cNvSpPr>
            <a:spLocks noChangeArrowheads="1"/>
          </p:cNvSpPr>
          <p:nvPr/>
        </p:nvSpPr>
        <p:spPr bwMode="auto">
          <a:xfrm>
            <a:off x="4648200" y="2667000"/>
            <a:ext cx="3657600" cy="7620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рационально</a:t>
            </a:r>
          </a:p>
          <a:p>
            <a:pPr algn="ctr"/>
            <a:r>
              <a:rPr lang="ru-RU" sz="2000" dirty="0">
                <a:latin typeface="Tahoma" pitchFamily="34" charset="0"/>
                <a:ea typeface="Tahoma" pitchFamily="34" charset="0"/>
                <a:cs typeface="Tahoma" pitchFamily="34" charset="0"/>
              </a:rPr>
              <a:t>использовать труд</a:t>
            </a:r>
          </a:p>
        </p:txBody>
      </p:sp>
      <p:sp>
        <p:nvSpPr>
          <p:cNvPr id="15373" name="Rectangle 13"/>
          <p:cNvSpPr>
            <a:spLocks noChangeArrowheads="1"/>
          </p:cNvSpPr>
          <p:nvPr/>
        </p:nvSpPr>
        <p:spPr bwMode="auto">
          <a:xfrm>
            <a:off x="4648200" y="3581400"/>
            <a:ext cx="3657600" cy="6858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создавать условия</a:t>
            </a:r>
          </a:p>
          <a:p>
            <a:pPr algn="ctr"/>
            <a:r>
              <a:rPr lang="ru-RU" sz="2000" dirty="0">
                <a:latin typeface="Tahoma" pitchFamily="34" charset="0"/>
                <a:ea typeface="Tahoma" pitchFamily="34" charset="0"/>
                <a:cs typeface="Tahoma" pitchFamily="34" charset="0"/>
              </a:rPr>
              <a:t>труда</a:t>
            </a:r>
          </a:p>
        </p:txBody>
      </p:sp>
      <p:sp>
        <p:nvSpPr>
          <p:cNvPr id="15374" name="Rectangle 14"/>
          <p:cNvSpPr>
            <a:spLocks noChangeArrowheads="1"/>
          </p:cNvSpPr>
          <p:nvPr/>
        </p:nvSpPr>
        <p:spPr bwMode="auto">
          <a:xfrm>
            <a:off x="4648200" y="4648200"/>
            <a:ext cx="3657600" cy="6096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dirty="0">
                <a:latin typeface="Tahoma" pitchFamily="34" charset="0"/>
                <a:ea typeface="Tahoma" pitchFamily="34" charset="0"/>
                <a:cs typeface="Tahoma" pitchFamily="34" charset="0"/>
              </a:rPr>
              <a:t>оплачивать труд</a:t>
            </a:r>
          </a:p>
        </p:txBody>
      </p:sp>
      <p:sp>
        <p:nvSpPr>
          <p:cNvPr id="15375" name="Rectangle 15"/>
          <p:cNvSpPr>
            <a:spLocks noChangeArrowheads="1"/>
          </p:cNvSpPr>
          <p:nvPr/>
        </p:nvSpPr>
        <p:spPr bwMode="auto">
          <a:xfrm>
            <a:off x="4648200" y="5638800"/>
            <a:ext cx="3733800" cy="762000"/>
          </a:xfrm>
          <a:prstGeom prst="rect">
            <a:avLst/>
          </a:prstGeom>
          <a:ln>
            <a:headEnd type="none" w="sm" len="sm"/>
            <a:tailEnd type="none" w="sm" len="sm"/>
          </a:ln>
        </p:spPr>
        <p:style>
          <a:lnRef idx="0">
            <a:schemeClr val="dk1"/>
          </a:lnRef>
          <a:fillRef idx="3">
            <a:schemeClr val="dk1"/>
          </a:fillRef>
          <a:effectRef idx="3">
            <a:schemeClr val="dk1"/>
          </a:effectRef>
          <a:fontRef idx="minor">
            <a:schemeClr val="lt1"/>
          </a:fontRef>
        </p:style>
        <p:txBody>
          <a:bodyPr wrap="none" anchor="ctr"/>
          <a:lstStyle/>
          <a:p>
            <a:pPr algn="ctr"/>
            <a:r>
              <a:rPr lang="ru-RU" sz="2000">
                <a:latin typeface="Tahoma" pitchFamily="34" charset="0"/>
                <a:ea typeface="Tahoma" pitchFamily="34" charset="0"/>
                <a:cs typeface="Tahoma" pitchFamily="34" charset="0"/>
              </a:rPr>
              <a:t>осуществлять повышение</a:t>
            </a:r>
          </a:p>
          <a:p>
            <a:pPr algn="ctr"/>
            <a:r>
              <a:rPr lang="ru-RU" sz="2000">
                <a:latin typeface="Tahoma" pitchFamily="34" charset="0"/>
                <a:ea typeface="Tahoma" pitchFamily="34" charset="0"/>
                <a:cs typeface="Tahoma" pitchFamily="34" charset="0"/>
              </a:rPr>
              <a:t>квалификации</a:t>
            </a:r>
          </a:p>
        </p:txBody>
      </p:sp>
      <p:sp>
        <p:nvSpPr>
          <p:cNvPr id="15376" name="Line 16"/>
          <p:cNvSpPr>
            <a:spLocks noChangeShapeType="1"/>
          </p:cNvSpPr>
          <p:nvPr/>
        </p:nvSpPr>
        <p:spPr bwMode="auto">
          <a:xfrm flipH="1">
            <a:off x="3762531" y="2971800"/>
            <a:ext cx="3048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77" name="Line 17"/>
          <p:cNvSpPr>
            <a:spLocks noChangeShapeType="1"/>
          </p:cNvSpPr>
          <p:nvPr/>
        </p:nvSpPr>
        <p:spPr bwMode="auto">
          <a:xfrm flipH="1">
            <a:off x="3762531" y="3810000"/>
            <a:ext cx="3048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78" name="Line 18"/>
          <p:cNvSpPr>
            <a:spLocks noChangeShapeType="1"/>
          </p:cNvSpPr>
          <p:nvPr/>
        </p:nvSpPr>
        <p:spPr bwMode="auto">
          <a:xfrm flipH="1">
            <a:off x="3762531" y="4648200"/>
            <a:ext cx="3048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79" name="Line 19"/>
          <p:cNvSpPr>
            <a:spLocks noChangeShapeType="1"/>
          </p:cNvSpPr>
          <p:nvPr/>
        </p:nvSpPr>
        <p:spPr bwMode="auto">
          <a:xfrm flipH="1">
            <a:off x="3762531" y="5638800"/>
            <a:ext cx="3048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80" name="Line 20"/>
          <p:cNvSpPr>
            <a:spLocks noChangeShapeType="1"/>
          </p:cNvSpPr>
          <p:nvPr/>
        </p:nvSpPr>
        <p:spPr bwMode="auto">
          <a:xfrm>
            <a:off x="8686800" y="2286000"/>
            <a:ext cx="0" cy="3657600"/>
          </a:xfrm>
          <a:prstGeom prst="line">
            <a:avLst/>
          </a:prstGeom>
          <a:noFill/>
          <a:ln w="12700" cap="sq">
            <a:solidFill>
              <a:schemeClr val="tx1"/>
            </a:solidFill>
            <a:round/>
            <a:headEnd type="none" w="sm" len="sm"/>
            <a:tailEnd type="none" w="sm" len="sm"/>
          </a:ln>
          <a:effectLst/>
        </p:spPr>
        <p:txBody>
          <a:bodyPr wrap="none"/>
          <a:lstStyle/>
          <a:p>
            <a:endParaRPr lang="ru-RU"/>
          </a:p>
        </p:txBody>
      </p:sp>
      <p:sp>
        <p:nvSpPr>
          <p:cNvPr id="15381" name="Line 21"/>
          <p:cNvSpPr>
            <a:spLocks noChangeShapeType="1"/>
          </p:cNvSpPr>
          <p:nvPr/>
        </p:nvSpPr>
        <p:spPr bwMode="auto">
          <a:xfrm flipH="1">
            <a:off x="8305800" y="3048000"/>
            <a:ext cx="3810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82" name="Line 22"/>
          <p:cNvSpPr>
            <a:spLocks noChangeShapeType="1"/>
          </p:cNvSpPr>
          <p:nvPr/>
        </p:nvSpPr>
        <p:spPr bwMode="auto">
          <a:xfrm flipH="1">
            <a:off x="8305800" y="3962400"/>
            <a:ext cx="3810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83" name="Line 23"/>
          <p:cNvSpPr>
            <a:spLocks noChangeShapeType="1"/>
          </p:cNvSpPr>
          <p:nvPr/>
        </p:nvSpPr>
        <p:spPr bwMode="auto">
          <a:xfrm flipH="1">
            <a:off x="8305800" y="4953000"/>
            <a:ext cx="3810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15384" name="Line 24"/>
          <p:cNvSpPr>
            <a:spLocks noChangeShapeType="1"/>
          </p:cNvSpPr>
          <p:nvPr/>
        </p:nvSpPr>
        <p:spPr bwMode="auto">
          <a:xfrm flipH="1">
            <a:off x="8382000" y="5943600"/>
            <a:ext cx="304800" cy="0"/>
          </a:xfrm>
          <a:prstGeom prst="line">
            <a:avLst/>
          </a:prstGeom>
          <a:noFill/>
          <a:ln w="12700" cap="sq">
            <a:solidFill>
              <a:schemeClr val="tx1"/>
            </a:solidFill>
            <a:round/>
            <a:headEnd type="none" w="sm" len="sm"/>
            <a:tailEnd type="triangle" w="sm" len="sm"/>
          </a:ln>
          <a:effectLst/>
        </p:spPr>
        <p:txBody>
          <a:bodyPr wrap="none"/>
          <a:lstStyle/>
          <a:p>
            <a:endParaRPr lang="ru-RU"/>
          </a:p>
        </p:txBody>
      </p:sp>
      <p:sp>
        <p:nvSpPr>
          <p:cNvPr id="26"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Стороны трудовых</a:t>
            </a:r>
            <a:r>
              <a:rPr kumimoji="0" lang="ru-RU" sz="4800" b="1" i="0" u="none" strike="noStrike" kern="0" cap="none" spc="0" normalizeH="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 отношений</a:t>
            </a:r>
            <a:endPar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
        <p:nvSpPr>
          <p:cNvPr id="28" name="Rectangle 11">
            <a:hlinkClick r:id="" action="ppaction://noaction"/>
          </p:cNvPr>
          <p:cNvSpPr>
            <a:spLocks noChangeArrowheads="1"/>
          </p:cNvSpPr>
          <p:nvPr/>
        </p:nvSpPr>
        <p:spPr bwMode="auto">
          <a:xfrm>
            <a:off x="152401" y="1828800"/>
            <a:ext cx="3914931" cy="5334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r>
              <a:rPr lang="ru-RU" sz="3200" b="1" dirty="0" smtClean="0">
                <a:solidFill>
                  <a:schemeClr val="tx1"/>
                </a:solidFill>
                <a:effectLst>
                  <a:outerShdw blurRad="38100" dist="38100" dir="2700000" algn="tl">
                    <a:srgbClr val="000000"/>
                  </a:outerShdw>
                </a:effectLst>
                <a:latin typeface="Tahoma" pitchFamily="34" charset="0"/>
                <a:ea typeface="Tahoma" pitchFamily="34" charset="0"/>
                <a:cs typeface="Tahoma" pitchFamily="34" charset="0"/>
              </a:rPr>
              <a:t>Работник</a:t>
            </a:r>
            <a:endParaRPr lang="ru-RU" sz="3200" b="1" dirty="0">
              <a:solidFill>
                <a:schemeClr val="tx1"/>
              </a:solidFill>
              <a:effectLst>
                <a:outerShdw blurRad="38100" dist="38100" dir="2700000" algn="tl">
                  <a:srgbClr val="000000"/>
                </a:outerShdw>
              </a:effectLst>
              <a:latin typeface="Tahoma" pitchFamily="34" charset="0"/>
              <a:ea typeface="Tahoma" pitchFamily="34" charset="0"/>
              <a:cs typeface="Tahoma" pitchFamily="34" charset="0"/>
            </a:endParaRPr>
          </a:p>
        </p:txBody>
      </p:sp>
      <p:sp>
        <p:nvSpPr>
          <p:cNvPr id="29" name="Двойная стрелка влево/вправо 28"/>
          <p:cNvSpPr/>
          <p:nvPr/>
        </p:nvSpPr>
        <p:spPr bwMode="auto">
          <a:xfrm>
            <a:off x="4067331" y="1946225"/>
            <a:ext cx="999344" cy="339777"/>
          </a:xfrm>
          <a:prstGeom prst="lef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31" name="Rectangle 11"/>
          <p:cNvSpPr>
            <a:spLocks noChangeArrowheads="1"/>
          </p:cNvSpPr>
          <p:nvPr/>
        </p:nvSpPr>
        <p:spPr bwMode="auto">
          <a:xfrm>
            <a:off x="1723877" y="4648200"/>
            <a:ext cx="5426439" cy="1073046"/>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r>
              <a:rPr lang="ru-RU" sz="4000" b="1" dirty="0" smtClean="0">
                <a:solidFill>
                  <a:schemeClr val="tx1"/>
                </a:solidFill>
                <a:effectLst>
                  <a:outerShdw blurRad="38100" dist="38100" dir="2700000" algn="tl">
                    <a:srgbClr val="000000"/>
                  </a:outerShdw>
                </a:effectLst>
                <a:latin typeface="Tahoma" pitchFamily="34" charset="0"/>
                <a:ea typeface="Tahoma" pitchFamily="34" charset="0"/>
                <a:cs typeface="Tahoma" pitchFamily="34" charset="0"/>
              </a:rPr>
              <a:t>Трудовой договор</a:t>
            </a:r>
            <a:endParaRPr lang="ru-RU" sz="4000" b="1" dirty="0">
              <a:solidFill>
                <a:schemeClr val="tx1"/>
              </a:solidFill>
              <a:effectLst>
                <a:outerShdw blurRad="38100" dist="38100" dir="2700000" algn="tl">
                  <a:srgbClr val="000000"/>
                </a:outerShdw>
              </a:effectLst>
              <a:latin typeface="Tahoma" pitchFamily="34" charset="0"/>
              <a:ea typeface="Tahoma" pitchFamily="34" charset="0"/>
              <a:cs typeface="Tahoma" pitchFamily="34" charset="0"/>
            </a:endParaRPr>
          </a:p>
        </p:txBody>
      </p:sp>
      <p:sp>
        <p:nvSpPr>
          <p:cNvPr id="32" name="Двойная стрелка влево/вправо 31"/>
          <p:cNvSpPr/>
          <p:nvPr/>
        </p:nvSpPr>
        <p:spPr bwMode="auto">
          <a:xfrm rot="15036323">
            <a:off x="1991906" y="3452126"/>
            <a:ext cx="1194398" cy="479408"/>
          </a:xfrm>
          <a:prstGeom prst="lef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33" name="Двойная стрелка влево/вправо 32"/>
          <p:cNvSpPr/>
          <p:nvPr/>
        </p:nvSpPr>
        <p:spPr bwMode="auto">
          <a:xfrm rot="17314828">
            <a:off x="5466502" y="3451665"/>
            <a:ext cx="1194398" cy="479408"/>
          </a:xfrm>
          <a:prstGeom prst="lef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decel="50000" fill="hold">
                                          <p:stCondLst>
                                            <p:cond delay="0"/>
                                          </p:stCondLst>
                                        </p:cTn>
                                        <p:tgtEl>
                                          <p:spTgt spid="28"/>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8"/>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8"/>
                                        </p:tgtEl>
                                        <p:attrNameLst>
                                          <p:attrName>ppt_w</p:attrName>
                                        </p:attrNameLst>
                                      </p:cBhvr>
                                      <p:tavLst>
                                        <p:tav tm="0">
                                          <p:val>
                                            <p:strVal val="#ppt_w*.05"/>
                                          </p:val>
                                        </p:tav>
                                        <p:tav tm="100000">
                                          <p:val>
                                            <p:strVal val="#ppt_w"/>
                                          </p:val>
                                        </p:tav>
                                      </p:tavLst>
                                    </p:anim>
                                    <p:anim calcmode="lin" valueType="num">
                                      <p:cBhvr>
                                        <p:cTn id="10" dur="1000" fill="hold"/>
                                        <p:tgtEl>
                                          <p:spTgt spid="28"/>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8"/>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8"/>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8"/>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8"/>
                                        </p:tgtEl>
                                      </p:cBhvr>
                                    </p:animEffect>
                                  </p:childTnLst>
                                </p:cTn>
                              </p:par>
                            </p:childTnLst>
                          </p:cTn>
                        </p:par>
                        <p:par>
                          <p:cTn id="15" fill="hold">
                            <p:stCondLst>
                              <p:cond delay="1000"/>
                            </p:stCondLst>
                            <p:childTnLst>
                              <p:par>
                                <p:cTn id="16" presetID="25" presetClass="entr" presetSubtype="0" fill="hold" grpId="0" nodeType="afterEffect">
                                  <p:stCondLst>
                                    <p:cond delay="0"/>
                                  </p:stCondLst>
                                  <p:childTnLst>
                                    <p:set>
                                      <p:cBhvr>
                                        <p:cTn id="17" dur="1" fill="hold">
                                          <p:stCondLst>
                                            <p:cond delay="0"/>
                                          </p:stCondLst>
                                        </p:cTn>
                                        <p:tgtEl>
                                          <p:spTgt spid="15371"/>
                                        </p:tgtEl>
                                        <p:attrNameLst>
                                          <p:attrName>style.visibility</p:attrName>
                                        </p:attrNameLst>
                                      </p:cBhvr>
                                      <p:to>
                                        <p:strVal val="visible"/>
                                      </p:to>
                                    </p:set>
                                    <p:anim calcmode="lin" valueType="num">
                                      <p:cBhvr>
                                        <p:cTn id="18" dur="500" decel="50000" fill="hold">
                                          <p:stCondLst>
                                            <p:cond delay="0"/>
                                          </p:stCondLst>
                                        </p:cTn>
                                        <p:tgtEl>
                                          <p:spTgt spid="15371"/>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5371"/>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5371"/>
                                        </p:tgtEl>
                                        <p:attrNameLst>
                                          <p:attrName>ppt_w</p:attrName>
                                        </p:attrNameLst>
                                      </p:cBhvr>
                                      <p:tavLst>
                                        <p:tav tm="0">
                                          <p:val>
                                            <p:strVal val="#ppt_w*.05"/>
                                          </p:val>
                                        </p:tav>
                                        <p:tav tm="100000">
                                          <p:val>
                                            <p:strVal val="#ppt_w"/>
                                          </p:val>
                                        </p:tav>
                                      </p:tavLst>
                                    </p:anim>
                                    <p:anim calcmode="lin" valueType="num">
                                      <p:cBhvr>
                                        <p:cTn id="21" dur="1000" fill="hold"/>
                                        <p:tgtEl>
                                          <p:spTgt spid="15371"/>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5371"/>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5371"/>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5371"/>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537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5366"/>
                                        </p:tgtEl>
                                        <p:attrNameLst>
                                          <p:attrName>style.visibility</p:attrName>
                                        </p:attrNameLst>
                                      </p:cBhvr>
                                      <p:to>
                                        <p:strVal val="visible"/>
                                      </p:to>
                                    </p:set>
                                    <p:animEffect transition="in" filter="fade">
                                      <p:cBhvr>
                                        <p:cTn id="30" dur="2000"/>
                                        <p:tgtEl>
                                          <p:spTgt spid="1536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5376"/>
                                        </p:tgtEl>
                                        <p:attrNameLst>
                                          <p:attrName>style.visibility</p:attrName>
                                        </p:attrNameLst>
                                      </p:cBhvr>
                                      <p:to>
                                        <p:strVal val="visible"/>
                                      </p:to>
                                    </p:set>
                                    <p:animEffect transition="in" filter="fade">
                                      <p:cBhvr>
                                        <p:cTn id="33" dur="2000"/>
                                        <p:tgtEl>
                                          <p:spTgt spid="1537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5370"/>
                                        </p:tgtEl>
                                        <p:attrNameLst>
                                          <p:attrName>style.visibility</p:attrName>
                                        </p:attrNameLst>
                                      </p:cBhvr>
                                      <p:to>
                                        <p:strVal val="visible"/>
                                      </p:to>
                                    </p:set>
                                    <p:animEffect transition="in" filter="fade">
                                      <p:cBhvr>
                                        <p:cTn id="36" dur="2000"/>
                                        <p:tgtEl>
                                          <p:spTgt spid="1537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5372"/>
                                        </p:tgtEl>
                                        <p:attrNameLst>
                                          <p:attrName>style.visibility</p:attrName>
                                        </p:attrNameLst>
                                      </p:cBhvr>
                                      <p:to>
                                        <p:strVal val="visible"/>
                                      </p:to>
                                    </p:set>
                                    <p:animEffect transition="in" filter="fade">
                                      <p:cBhvr>
                                        <p:cTn id="41" dur="2000"/>
                                        <p:tgtEl>
                                          <p:spTgt spid="1537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381"/>
                                        </p:tgtEl>
                                        <p:attrNameLst>
                                          <p:attrName>style.visibility</p:attrName>
                                        </p:attrNameLst>
                                      </p:cBhvr>
                                      <p:to>
                                        <p:strVal val="visible"/>
                                      </p:to>
                                    </p:set>
                                    <p:animEffect transition="in" filter="fade">
                                      <p:cBhvr>
                                        <p:cTn id="44" dur="2000"/>
                                        <p:tgtEl>
                                          <p:spTgt spid="15381"/>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5380"/>
                                        </p:tgtEl>
                                        <p:attrNameLst>
                                          <p:attrName>style.visibility</p:attrName>
                                        </p:attrNameLst>
                                      </p:cBhvr>
                                      <p:to>
                                        <p:strVal val="visible"/>
                                      </p:to>
                                    </p:set>
                                    <p:animEffect transition="in" filter="fade">
                                      <p:cBhvr>
                                        <p:cTn id="47" dur="2000"/>
                                        <p:tgtEl>
                                          <p:spTgt spid="1538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373"/>
                                        </p:tgtEl>
                                        <p:attrNameLst>
                                          <p:attrName>style.visibility</p:attrName>
                                        </p:attrNameLst>
                                      </p:cBhvr>
                                      <p:to>
                                        <p:strVal val="visible"/>
                                      </p:to>
                                    </p:set>
                                    <p:animEffect transition="in" filter="fade">
                                      <p:cBhvr>
                                        <p:cTn id="52" dur="2000"/>
                                        <p:tgtEl>
                                          <p:spTgt spid="1537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5382"/>
                                        </p:tgtEl>
                                        <p:attrNameLst>
                                          <p:attrName>style.visibility</p:attrName>
                                        </p:attrNameLst>
                                      </p:cBhvr>
                                      <p:to>
                                        <p:strVal val="visible"/>
                                      </p:to>
                                    </p:set>
                                    <p:animEffect transition="in" filter="fade">
                                      <p:cBhvr>
                                        <p:cTn id="55" dur="2000"/>
                                        <p:tgtEl>
                                          <p:spTgt spid="15382"/>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15367"/>
                                        </p:tgtEl>
                                        <p:attrNameLst>
                                          <p:attrName>style.visibility</p:attrName>
                                        </p:attrNameLst>
                                      </p:cBhvr>
                                      <p:to>
                                        <p:strVal val="visible"/>
                                      </p:to>
                                    </p:set>
                                    <p:animEffect transition="in" filter="fade">
                                      <p:cBhvr>
                                        <p:cTn id="60" dur="2000"/>
                                        <p:tgtEl>
                                          <p:spTgt spid="15367"/>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5377"/>
                                        </p:tgtEl>
                                        <p:attrNameLst>
                                          <p:attrName>style.visibility</p:attrName>
                                        </p:attrNameLst>
                                      </p:cBhvr>
                                      <p:to>
                                        <p:strVal val="visible"/>
                                      </p:to>
                                    </p:set>
                                    <p:animEffect transition="in" filter="fade">
                                      <p:cBhvr>
                                        <p:cTn id="63" dur="2000"/>
                                        <p:tgtEl>
                                          <p:spTgt spid="1537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5368"/>
                                        </p:tgtEl>
                                        <p:attrNameLst>
                                          <p:attrName>style.visibility</p:attrName>
                                        </p:attrNameLst>
                                      </p:cBhvr>
                                      <p:to>
                                        <p:strVal val="visible"/>
                                      </p:to>
                                    </p:set>
                                    <p:animEffect transition="in" filter="fade">
                                      <p:cBhvr>
                                        <p:cTn id="68" dur="2000"/>
                                        <p:tgtEl>
                                          <p:spTgt spid="1536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5378"/>
                                        </p:tgtEl>
                                        <p:attrNameLst>
                                          <p:attrName>style.visibility</p:attrName>
                                        </p:attrNameLst>
                                      </p:cBhvr>
                                      <p:to>
                                        <p:strVal val="visible"/>
                                      </p:to>
                                    </p:set>
                                    <p:animEffect transition="in" filter="fade">
                                      <p:cBhvr>
                                        <p:cTn id="71" dur="2000"/>
                                        <p:tgtEl>
                                          <p:spTgt spid="15378"/>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5369"/>
                                        </p:tgtEl>
                                        <p:attrNameLst>
                                          <p:attrName>style.visibility</p:attrName>
                                        </p:attrNameLst>
                                      </p:cBhvr>
                                      <p:to>
                                        <p:strVal val="visible"/>
                                      </p:to>
                                    </p:set>
                                    <p:animEffect transition="in" filter="fade">
                                      <p:cBhvr>
                                        <p:cTn id="76" dur="2000"/>
                                        <p:tgtEl>
                                          <p:spTgt spid="15369"/>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15379"/>
                                        </p:tgtEl>
                                        <p:attrNameLst>
                                          <p:attrName>style.visibility</p:attrName>
                                        </p:attrNameLst>
                                      </p:cBhvr>
                                      <p:to>
                                        <p:strVal val="visible"/>
                                      </p:to>
                                    </p:set>
                                    <p:animEffect transition="in" filter="fade">
                                      <p:cBhvr>
                                        <p:cTn id="79" dur="2000"/>
                                        <p:tgtEl>
                                          <p:spTgt spid="15379"/>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15374"/>
                                        </p:tgtEl>
                                        <p:attrNameLst>
                                          <p:attrName>style.visibility</p:attrName>
                                        </p:attrNameLst>
                                      </p:cBhvr>
                                      <p:to>
                                        <p:strVal val="visible"/>
                                      </p:to>
                                    </p:set>
                                    <p:animEffect transition="in" filter="fade">
                                      <p:cBhvr>
                                        <p:cTn id="84" dur="2000"/>
                                        <p:tgtEl>
                                          <p:spTgt spid="15374"/>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15383"/>
                                        </p:tgtEl>
                                        <p:attrNameLst>
                                          <p:attrName>style.visibility</p:attrName>
                                        </p:attrNameLst>
                                      </p:cBhvr>
                                      <p:to>
                                        <p:strVal val="visible"/>
                                      </p:to>
                                    </p:set>
                                    <p:animEffect transition="in" filter="fade">
                                      <p:cBhvr>
                                        <p:cTn id="87" dur="2000"/>
                                        <p:tgtEl>
                                          <p:spTgt spid="1538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5375"/>
                                        </p:tgtEl>
                                        <p:attrNameLst>
                                          <p:attrName>style.visibility</p:attrName>
                                        </p:attrNameLst>
                                      </p:cBhvr>
                                      <p:to>
                                        <p:strVal val="visible"/>
                                      </p:to>
                                    </p:set>
                                    <p:animEffect transition="in" filter="fade">
                                      <p:cBhvr>
                                        <p:cTn id="92" dur="2000"/>
                                        <p:tgtEl>
                                          <p:spTgt spid="15375"/>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15384"/>
                                        </p:tgtEl>
                                        <p:attrNameLst>
                                          <p:attrName>style.visibility</p:attrName>
                                        </p:attrNameLst>
                                      </p:cBhvr>
                                      <p:to>
                                        <p:strVal val="visible"/>
                                      </p:to>
                                    </p:set>
                                    <p:animEffect transition="in" filter="fade">
                                      <p:cBhvr>
                                        <p:cTn id="95" dur="2000"/>
                                        <p:tgtEl>
                                          <p:spTgt spid="15384"/>
                                        </p:tgtEl>
                                      </p:cBhvr>
                                    </p:animEffect>
                                  </p:childTnLst>
                                </p:cTn>
                              </p:par>
                            </p:childTnLst>
                          </p:cTn>
                        </p:par>
                      </p:childTnLst>
                    </p:cTn>
                  </p:par>
                  <p:par>
                    <p:cTn id="96" fill="hold">
                      <p:stCondLst>
                        <p:cond delay="indefinite"/>
                      </p:stCondLst>
                      <p:childTnLst>
                        <p:par>
                          <p:cTn id="97" fill="hold">
                            <p:stCondLst>
                              <p:cond delay="0"/>
                            </p:stCondLst>
                            <p:childTnLst>
                              <p:par>
                                <p:cTn id="98" presetID="1" presetClass="exit" presetSubtype="0" fill="hold" grpId="1" nodeType="clickEffect">
                                  <p:stCondLst>
                                    <p:cond delay="0"/>
                                  </p:stCondLst>
                                  <p:childTnLst>
                                    <p:set>
                                      <p:cBhvr>
                                        <p:cTn id="99" dur="1" fill="hold">
                                          <p:stCondLst>
                                            <p:cond delay="0"/>
                                          </p:stCondLst>
                                        </p:cTn>
                                        <p:tgtEl>
                                          <p:spTgt spid="15366"/>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15367"/>
                                        </p:tgtEl>
                                        <p:attrNameLst>
                                          <p:attrName>style.visibility</p:attrName>
                                        </p:attrNameLst>
                                      </p:cBhvr>
                                      <p:to>
                                        <p:strVal val="hidden"/>
                                      </p:to>
                                    </p:set>
                                  </p:childTnLst>
                                </p:cTn>
                              </p:par>
                              <p:par>
                                <p:cTn id="102" presetID="1" presetClass="exit" presetSubtype="0" fill="hold" grpId="1" nodeType="withEffect">
                                  <p:stCondLst>
                                    <p:cond delay="0"/>
                                  </p:stCondLst>
                                  <p:childTnLst>
                                    <p:set>
                                      <p:cBhvr>
                                        <p:cTn id="103" dur="1" fill="hold">
                                          <p:stCondLst>
                                            <p:cond delay="0"/>
                                          </p:stCondLst>
                                        </p:cTn>
                                        <p:tgtEl>
                                          <p:spTgt spid="15368"/>
                                        </p:tgtEl>
                                        <p:attrNameLst>
                                          <p:attrName>style.visibility</p:attrName>
                                        </p:attrNameLst>
                                      </p:cBhvr>
                                      <p:to>
                                        <p:strVal val="hidden"/>
                                      </p:to>
                                    </p:set>
                                  </p:childTnLst>
                                </p:cTn>
                              </p:par>
                              <p:par>
                                <p:cTn id="104" presetID="1" presetClass="exit" presetSubtype="0" fill="hold" grpId="1" nodeType="withEffect">
                                  <p:stCondLst>
                                    <p:cond delay="0"/>
                                  </p:stCondLst>
                                  <p:childTnLst>
                                    <p:set>
                                      <p:cBhvr>
                                        <p:cTn id="105" dur="1" fill="hold">
                                          <p:stCondLst>
                                            <p:cond delay="0"/>
                                          </p:stCondLst>
                                        </p:cTn>
                                        <p:tgtEl>
                                          <p:spTgt spid="15369"/>
                                        </p:tgtEl>
                                        <p:attrNameLst>
                                          <p:attrName>style.visibility</p:attrName>
                                        </p:attrNameLst>
                                      </p:cBhvr>
                                      <p:to>
                                        <p:strVal val="hidden"/>
                                      </p:to>
                                    </p:set>
                                  </p:childTnLst>
                                </p:cTn>
                              </p:par>
                              <p:par>
                                <p:cTn id="106" presetID="1" presetClass="exit" presetSubtype="0" fill="hold" grpId="1" nodeType="withEffect">
                                  <p:stCondLst>
                                    <p:cond delay="0"/>
                                  </p:stCondLst>
                                  <p:childTnLst>
                                    <p:set>
                                      <p:cBhvr>
                                        <p:cTn id="107" dur="1" fill="hold">
                                          <p:stCondLst>
                                            <p:cond delay="0"/>
                                          </p:stCondLst>
                                        </p:cTn>
                                        <p:tgtEl>
                                          <p:spTgt spid="15372"/>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15373"/>
                                        </p:tgtEl>
                                        <p:attrNameLst>
                                          <p:attrName>style.visibility</p:attrName>
                                        </p:attrNameLst>
                                      </p:cBhvr>
                                      <p:to>
                                        <p:strVal val="hidden"/>
                                      </p:to>
                                    </p:set>
                                  </p:childTnLst>
                                </p:cTn>
                              </p:par>
                              <p:par>
                                <p:cTn id="110" presetID="1" presetClass="exit" presetSubtype="0" fill="hold" grpId="1" nodeType="withEffect">
                                  <p:stCondLst>
                                    <p:cond delay="0"/>
                                  </p:stCondLst>
                                  <p:childTnLst>
                                    <p:set>
                                      <p:cBhvr>
                                        <p:cTn id="111" dur="1" fill="hold">
                                          <p:stCondLst>
                                            <p:cond delay="0"/>
                                          </p:stCondLst>
                                        </p:cTn>
                                        <p:tgtEl>
                                          <p:spTgt spid="15374"/>
                                        </p:tgtEl>
                                        <p:attrNameLst>
                                          <p:attrName>style.visibility</p:attrName>
                                        </p:attrNameLst>
                                      </p:cBhvr>
                                      <p:to>
                                        <p:strVal val="hidden"/>
                                      </p:to>
                                    </p:set>
                                  </p:childTnLst>
                                </p:cTn>
                              </p:par>
                              <p:par>
                                <p:cTn id="112" presetID="1" presetClass="exit" presetSubtype="0" fill="hold" grpId="1" nodeType="withEffect">
                                  <p:stCondLst>
                                    <p:cond delay="0"/>
                                  </p:stCondLst>
                                  <p:childTnLst>
                                    <p:set>
                                      <p:cBhvr>
                                        <p:cTn id="113" dur="1" fill="hold">
                                          <p:stCondLst>
                                            <p:cond delay="0"/>
                                          </p:stCondLst>
                                        </p:cTn>
                                        <p:tgtEl>
                                          <p:spTgt spid="15370"/>
                                        </p:tgtEl>
                                        <p:attrNameLst>
                                          <p:attrName>style.visibility</p:attrName>
                                        </p:attrNameLst>
                                      </p:cBhvr>
                                      <p:to>
                                        <p:strVal val="hidden"/>
                                      </p:to>
                                    </p:set>
                                  </p:childTnLst>
                                </p:cTn>
                              </p:par>
                              <p:par>
                                <p:cTn id="114" presetID="1" presetClass="exit" presetSubtype="0" fill="hold" grpId="1" nodeType="withEffect">
                                  <p:stCondLst>
                                    <p:cond delay="0"/>
                                  </p:stCondLst>
                                  <p:childTnLst>
                                    <p:set>
                                      <p:cBhvr>
                                        <p:cTn id="115" dur="1" fill="hold">
                                          <p:stCondLst>
                                            <p:cond delay="0"/>
                                          </p:stCondLst>
                                        </p:cTn>
                                        <p:tgtEl>
                                          <p:spTgt spid="15380"/>
                                        </p:tgtEl>
                                        <p:attrNameLst>
                                          <p:attrName>style.visibility</p:attrName>
                                        </p:attrNameLst>
                                      </p:cBhvr>
                                      <p:to>
                                        <p:strVal val="hidden"/>
                                      </p:to>
                                    </p:set>
                                  </p:childTnLst>
                                </p:cTn>
                              </p:par>
                              <p:par>
                                <p:cTn id="116" presetID="1" presetClass="exit" presetSubtype="0" fill="hold" grpId="1" nodeType="withEffect">
                                  <p:stCondLst>
                                    <p:cond delay="0"/>
                                  </p:stCondLst>
                                  <p:childTnLst>
                                    <p:set>
                                      <p:cBhvr>
                                        <p:cTn id="117" dur="1" fill="hold">
                                          <p:stCondLst>
                                            <p:cond delay="0"/>
                                          </p:stCondLst>
                                        </p:cTn>
                                        <p:tgtEl>
                                          <p:spTgt spid="15381"/>
                                        </p:tgtEl>
                                        <p:attrNameLst>
                                          <p:attrName>style.visibility</p:attrName>
                                        </p:attrNameLst>
                                      </p:cBhvr>
                                      <p:to>
                                        <p:strVal val="hidden"/>
                                      </p:to>
                                    </p:set>
                                  </p:childTnLst>
                                </p:cTn>
                              </p:par>
                              <p:par>
                                <p:cTn id="118" presetID="1" presetClass="exit" presetSubtype="0" fill="hold" grpId="1" nodeType="withEffect">
                                  <p:stCondLst>
                                    <p:cond delay="0"/>
                                  </p:stCondLst>
                                  <p:childTnLst>
                                    <p:set>
                                      <p:cBhvr>
                                        <p:cTn id="119" dur="1" fill="hold">
                                          <p:stCondLst>
                                            <p:cond delay="0"/>
                                          </p:stCondLst>
                                        </p:cTn>
                                        <p:tgtEl>
                                          <p:spTgt spid="15382"/>
                                        </p:tgtEl>
                                        <p:attrNameLst>
                                          <p:attrName>style.visibility</p:attrName>
                                        </p:attrNameLst>
                                      </p:cBhvr>
                                      <p:to>
                                        <p:strVal val="hidden"/>
                                      </p:to>
                                    </p:set>
                                  </p:childTnLst>
                                </p:cTn>
                              </p:par>
                              <p:par>
                                <p:cTn id="120" presetID="1" presetClass="exit" presetSubtype="0" fill="hold" grpId="1" nodeType="withEffect">
                                  <p:stCondLst>
                                    <p:cond delay="0"/>
                                  </p:stCondLst>
                                  <p:childTnLst>
                                    <p:set>
                                      <p:cBhvr>
                                        <p:cTn id="121" dur="1" fill="hold">
                                          <p:stCondLst>
                                            <p:cond delay="0"/>
                                          </p:stCondLst>
                                        </p:cTn>
                                        <p:tgtEl>
                                          <p:spTgt spid="15383"/>
                                        </p:tgtEl>
                                        <p:attrNameLst>
                                          <p:attrName>style.visibility</p:attrName>
                                        </p:attrNameLst>
                                      </p:cBhvr>
                                      <p:to>
                                        <p:strVal val="hidden"/>
                                      </p:to>
                                    </p:set>
                                  </p:childTnLst>
                                </p:cTn>
                              </p:par>
                              <p:par>
                                <p:cTn id="122" presetID="1" presetClass="exit" presetSubtype="0" fill="hold" grpId="1" nodeType="withEffect">
                                  <p:stCondLst>
                                    <p:cond delay="0"/>
                                  </p:stCondLst>
                                  <p:childTnLst>
                                    <p:set>
                                      <p:cBhvr>
                                        <p:cTn id="123" dur="1" fill="hold">
                                          <p:stCondLst>
                                            <p:cond delay="0"/>
                                          </p:stCondLst>
                                        </p:cTn>
                                        <p:tgtEl>
                                          <p:spTgt spid="15375"/>
                                        </p:tgtEl>
                                        <p:attrNameLst>
                                          <p:attrName>style.visibility</p:attrName>
                                        </p:attrNameLst>
                                      </p:cBhvr>
                                      <p:to>
                                        <p:strVal val="hidden"/>
                                      </p:to>
                                    </p:set>
                                  </p:childTnLst>
                                </p:cTn>
                              </p:par>
                              <p:par>
                                <p:cTn id="124" presetID="1" presetClass="exit" presetSubtype="0" fill="hold" grpId="1" nodeType="withEffect">
                                  <p:stCondLst>
                                    <p:cond delay="0"/>
                                  </p:stCondLst>
                                  <p:childTnLst>
                                    <p:set>
                                      <p:cBhvr>
                                        <p:cTn id="125" dur="1" fill="hold">
                                          <p:stCondLst>
                                            <p:cond delay="0"/>
                                          </p:stCondLst>
                                        </p:cTn>
                                        <p:tgtEl>
                                          <p:spTgt spid="15384"/>
                                        </p:tgtEl>
                                        <p:attrNameLst>
                                          <p:attrName>style.visibility</p:attrName>
                                        </p:attrNameLst>
                                      </p:cBhvr>
                                      <p:to>
                                        <p:strVal val="hidden"/>
                                      </p:to>
                                    </p:set>
                                  </p:childTnLst>
                                </p:cTn>
                              </p:par>
                              <p:par>
                                <p:cTn id="126" presetID="1" presetClass="exit" presetSubtype="0" fill="hold" grpId="1" nodeType="withEffect">
                                  <p:stCondLst>
                                    <p:cond delay="0"/>
                                  </p:stCondLst>
                                  <p:childTnLst>
                                    <p:set>
                                      <p:cBhvr>
                                        <p:cTn id="127" dur="1" fill="hold">
                                          <p:stCondLst>
                                            <p:cond delay="0"/>
                                          </p:stCondLst>
                                        </p:cTn>
                                        <p:tgtEl>
                                          <p:spTgt spid="15376"/>
                                        </p:tgtEl>
                                        <p:attrNameLst>
                                          <p:attrName>style.visibility</p:attrName>
                                        </p:attrNameLst>
                                      </p:cBhvr>
                                      <p:to>
                                        <p:strVal val="hidden"/>
                                      </p:to>
                                    </p:set>
                                  </p:childTnLst>
                                </p:cTn>
                              </p:par>
                              <p:par>
                                <p:cTn id="128" presetID="1" presetClass="exit" presetSubtype="0" fill="hold" grpId="1" nodeType="withEffect">
                                  <p:stCondLst>
                                    <p:cond delay="0"/>
                                  </p:stCondLst>
                                  <p:childTnLst>
                                    <p:set>
                                      <p:cBhvr>
                                        <p:cTn id="129" dur="1" fill="hold">
                                          <p:stCondLst>
                                            <p:cond delay="0"/>
                                          </p:stCondLst>
                                        </p:cTn>
                                        <p:tgtEl>
                                          <p:spTgt spid="15377"/>
                                        </p:tgtEl>
                                        <p:attrNameLst>
                                          <p:attrName>style.visibility</p:attrName>
                                        </p:attrNameLst>
                                      </p:cBhvr>
                                      <p:to>
                                        <p:strVal val="hidden"/>
                                      </p:to>
                                    </p:set>
                                  </p:childTnLst>
                                </p:cTn>
                              </p:par>
                              <p:par>
                                <p:cTn id="130" presetID="1" presetClass="exit" presetSubtype="0" fill="hold" grpId="1" nodeType="withEffect">
                                  <p:stCondLst>
                                    <p:cond delay="0"/>
                                  </p:stCondLst>
                                  <p:childTnLst>
                                    <p:set>
                                      <p:cBhvr>
                                        <p:cTn id="131" dur="1" fill="hold">
                                          <p:stCondLst>
                                            <p:cond delay="0"/>
                                          </p:stCondLst>
                                        </p:cTn>
                                        <p:tgtEl>
                                          <p:spTgt spid="15378"/>
                                        </p:tgtEl>
                                        <p:attrNameLst>
                                          <p:attrName>style.visibility</p:attrName>
                                        </p:attrNameLst>
                                      </p:cBhvr>
                                      <p:to>
                                        <p:strVal val="hidden"/>
                                      </p:to>
                                    </p:set>
                                  </p:childTnLst>
                                </p:cTn>
                              </p:par>
                              <p:par>
                                <p:cTn id="132" presetID="1" presetClass="exit" presetSubtype="0" fill="hold" grpId="1" nodeType="withEffect">
                                  <p:stCondLst>
                                    <p:cond delay="0"/>
                                  </p:stCondLst>
                                  <p:childTnLst>
                                    <p:set>
                                      <p:cBhvr>
                                        <p:cTn id="133" dur="1" fill="hold">
                                          <p:stCondLst>
                                            <p:cond delay="0"/>
                                          </p:stCondLst>
                                        </p:cTn>
                                        <p:tgtEl>
                                          <p:spTgt spid="15379"/>
                                        </p:tgtEl>
                                        <p:attrNameLst>
                                          <p:attrName>style.visibility</p:attrName>
                                        </p:attrNameLst>
                                      </p:cBhvr>
                                      <p:to>
                                        <p:strVal val="hidden"/>
                                      </p:to>
                                    </p:set>
                                  </p:childTnLst>
                                </p:cTn>
                              </p:par>
                              <p:par>
                                <p:cTn id="134" presetID="10" presetClass="entr" presetSubtype="0" fill="hold" grpId="1" nodeType="withEffect">
                                  <p:stCondLst>
                                    <p:cond delay="0"/>
                                  </p:stCondLst>
                                  <p:childTnLst>
                                    <p:set>
                                      <p:cBhvr>
                                        <p:cTn id="135" dur="1" fill="hold">
                                          <p:stCondLst>
                                            <p:cond delay="0"/>
                                          </p:stCondLst>
                                        </p:cTn>
                                        <p:tgtEl>
                                          <p:spTgt spid="31"/>
                                        </p:tgtEl>
                                        <p:attrNameLst>
                                          <p:attrName>style.visibility</p:attrName>
                                        </p:attrNameLst>
                                      </p:cBhvr>
                                      <p:to>
                                        <p:strVal val="visible"/>
                                      </p:to>
                                    </p:set>
                                    <p:animEffect transition="in" filter="fade">
                                      <p:cBhvr>
                                        <p:cTn id="136" dur="2000"/>
                                        <p:tgtEl>
                                          <p:spTgt spid="31"/>
                                        </p:tgtEl>
                                      </p:cBhvr>
                                    </p:animEffect>
                                  </p:childTnLst>
                                </p:cTn>
                              </p:par>
                              <p:par>
                                <p:cTn id="137" presetID="10" presetClass="entr" presetSubtype="0" fill="hold" grpId="0" nodeType="withEffect">
                                  <p:stCondLst>
                                    <p:cond delay="0"/>
                                  </p:stCondLst>
                                  <p:childTnLst>
                                    <p:set>
                                      <p:cBhvr>
                                        <p:cTn id="138" dur="1" fill="hold">
                                          <p:stCondLst>
                                            <p:cond delay="0"/>
                                          </p:stCondLst>
                                        </p:cTn>
                                        <p:tgtEl>
                                          <p:spTgt spid="32"/>
                                        </p:tgtEl>
                                        <p:attrNameLst>
                                          <p:attrName>style.visibility</p:attrName>
                                        </p:attrNameLst>
                                      </p:cBhvr>
                                      <p:to>
                                        <p:strVal val="visible"/>
                                      </p:to>
                                    </p:set>
                                    <p:animEffect transition="in" filter="fade">
                                      <p:cBhvr>
                                        <p:cTn id="139" dur="2000"/>
                                        <p:tgtEl>
                                          <p:spTgt spid="32"/>
                                        </p:tgtEl>
                                      </p:cBhvr>
                                    </p:animEffect>
                                  </p:childTnLst>
                                </p:cTn>
                              </p:par>
                              <p:par>
                                <p:cTn id="140" presetID="10" presetClass="entr" presetSubtype="0" fill="hold" grpId="0" nodeType="withEffect">
                                  <p:stCondLst>
                                    <p:cond delay="0"/>
                                  </p:stCondLst>
                                  <p:childTnLst>
                                    <p:set>
                                      <p:cBhvr>
                                        <p:cTn id="141" dur="1" fill="hold">
                                          <p:stCondLst>
                                            <p:cond delay="0"/>
                                          </p:stCondLst>
                                        </p:cTn>
                                        <p:tgtEl>
                                          <p:spTgt spid="29"/>
                                        </p:tgtEl>
                                        <p:attrNameLst>
                                          <p:attrName>style.visibility</p:attrName>
                                        </p:attrNameLst>
                                      </p:cBhvr>
                                      <p:to>
                                        <p:strVal val="visible"/>
                                      </p:to>
                                    </p:set>
                                    <p:animEffect transition="in" filter="fade">
                                      <p:cBhvr>
                                        <p:cTn id="142" dur="2000"/>
                                        <p:tgtEl>
                                          <p:spTgt spid="29"/>
                                        </p:tgtEl>
                                      </p:cBhvr>
                                    </p:animEffect>
                                  </p:childTnLst>
                                </p:cTn>
                              </p:par>
                              <p:par>
                                <p:cTn id="143" presetID="10" presetClass="entr" presetSubtype="0" fill="hold" grpId="0" nodeType="with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fade">
                                      <p:cBhvr>
                                        <p:cTn id="145"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animBg="1"/>
      <p:bldP spid="15366" grpId="1" animBg="1"/>
      <p:bldP spid="15367" grpId="0" animBg="1"/>
      <p:bldP spid="15367" grpId="1" animBg="1"/>
      <p:bldP spid="15368" grpId="0" animBg="1"/>
      <p:bldP spid="15368" grpId="1" animBg="1"/>
      <p:bldP spid="15369" grpId="0" animBg="1"/>
      <p:bldP spid="15369" grpId="1" animBg="1"/>
      <p:bldP spid="15370" grpId="0" animBg="1"/>
      <p:bldP spid="15370" grpId="1" animBg="1"/>
      <p:bldP spid="15371" grpId="0" animBg="1"/>
      <p:bldP spid="15372" grpId="0" animBg="1"/>
      <p:bldP spid="15372" grpId="1" animBg="1"/>
      <p:bldP spid="15373" grpId="0" animBg="1"/>
      <p:bldP spid="15373" grpId="1" animBg="1"/>
      <p:bldP spid="15374" grpId="0" animBg="1"/>
      <p:bldP spid="15374" grpId="1" animBg="1"/>
      <p:bldP spid="15375" grpId="0" animBg="1"/>
      <p:bldP spid="15375" grpId="1" animBg="1"/>
      <p:bldP spid="15376" grpId="0" animBg="1"/>
      <p:bldP spid="15376" grpId="1" animBg="1"/>
      <p:bldP spid="15377" grpId="0" animBg="1"/>
      <p:bldP spid="15377" grpId="1" animBg="1"/>
      <p:bldP spid="15378" grpId="0" animBg="1"/>
      <p:bldP spid="15378" grpId="1" animBg="1"/>
      <p:bldP spid="15379" grpId="0" animBg="1"/>
      <p:bldP spid="15379" grpId="1" animBg="1"/>
      <p:bldP spid="15380" grpId="0" animBg="1"/>
      <p:bldP spid="15380" grpId="1" animBg="1"/>
      <p:bldP spid="15381" grpId="0" animBg="1"/>
      <p:bldP spid="15381" grpId="1" animBg="1"/>
      <p:bldP spid="15382" grpId="0" animBg="1"/>
      <p:bldP spid="15382" grpId="1" animBg="1"/>
      <p:bldP spid="15383" grpId="0" animBg="1"/>
      <p:bldP spid="15383" grpId="1" animBg="1"/>
      <p:bldP spid="15384" grpId="0" animBg="1"/>
      <p:bldP spid="15384" grpId="1" animBg="1"/>
      <p:bldP spid="28" grpId="0" animBg="1"/>
      <p:bldP spid="29" grpId="0" animBg="1"/>
      <p:bldP spid="31" grpId="1" animBg="1"/>
      <p:bldP spid="32" grpId="0" animBg="1"/>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0" y="2053658"/>
            <a:ext cx="8949128" cy="4357141"/>
          </a:xfrm>
        </p:spPr>
        <p:txBody>
          <a:bodyPr>
            <a:normAutofit/>
          </a:bodyPr>
          <a:lstStyle/>
          <a:p>
            <a:pPr algn="just">
              <a:buFont typeface="Wingdings" pitchFamily="2" charset="2"/>
              <a:buNone/>
            </a:pPr>
            <a:r>
              <a:rPr lang="ru-RU" sz="4800" b="1" dirty="0" smtClean="0">
                <a:solidFill>
                  <a:schemeClr val="tx2">
                    <a:lumMod val="50000"/>
                  </a:schemeClr>
                </a:solidFill>
                <a:latin typeface="Tahoma" pitchFamily="34" charset="0"/>
                <a:ea typeface="Tahoma" pitchFamily="34" charset="0"/>
                <a:cs typeface="Tahoma" pitchFamily="34" charset="0"/>
              </a:rPr>
              <a:t>	</a:t>
            </a:r>
            <a:r>
              <a:rPr lang="ru-RU" sz="2800" b="1" dirty="0" smtClean="0">
                <a:solidFill>
                  <a:schemeClr val="tx2">
                    <a:lumMod val="50000"/>
                  </a:schemeClr>
                </a:solidFill>
                <a:latin typeface="Tahoma" pitchFamily="34" charset="0"/>
                <a:ea typeface="Tahoma" pitchFamily="34" charset="0"/>
                <a:cs typeface="Tahoma" pitchFamily="34" charset="0"/>
              </a:rPr>
              <a:t>	Трудовой договор – </a:t>
            </a:r>
            <a:r>
              <a:rPr lang="ru-RU" sz="2800" dirty="0" smtClean="0">
                <a:solidFill>
                  <a:schemeClr val="tx2">
                    <a:lumMod val="50000"/>
                  </a:schemeClr>
                </a:solidFill>
                <a:latin typeface="Tahoma" pitchFamily="34" charset="0"/>
                <a:ea typeface="Tahoma" pitchFamily="34" charset="0"/>
                <a:cs typeface="Tahoma" pitchFamily="34" charset="0"/>
              </a:rPr>
              <a:t>соглашение </a:t>
            </a:r>
            <a:r>
              <a:rPr lang="ru-RU" sz="2800" dirty="0">
                <a:solidFill>
                  <a:schemeClr val="tx2">
                    <a:lumMod val="50000"/>
                  </a:schemeClr>
                </a:solidFill>
                <a:latin typeface="Tahoma" pitchFamily="34" charset="0"/>
                <a:ea typeface="Tahoma" pitchFamily="34" charset="0"/>
                <a:cs typeface="Tahoma" pitchFamily="34" charset="0"/>
              </a:rPr>
              <a:t>между работником и работодателем, в соответствии с которым работодатель обязуется предоставить работу по обусловленной трудовой функции, обеспечить условия труда, а работник обязуется лично выполнять определенную этим соглашением трудовую функцию, соблюдать действующие правила трудового </a:t>
            </a:r>
            <a:r>
              <a:rPr lang="ru-RU" sz="2800" dirty="0" smtClean="0">
                <a:solidFill>
                  <a:schemeClr val="tx2">
                    <a:lumMod val="50000"/>
                  </a:schemeClr>
                </a:solidFill>
                <a:latin typeface="Tahoma" pitchFamily="34" charset="0"/>
                <a:ea typeface="Tahoma" pitchFamily="34" charset="0"/>
                <a:cs typeface="Tahoma" pitchFamily="34" charset="0"/>
              </a:rPr>
              <a:t>распорядка.</a:t>
            </a:r>
            <a:endParaRPr lang="ru-RU" sz="2800" dirty="0">
              <a:solidFill>
                <a:schemeClr val="tx2">
                  <a:lumMod val="50000"/>
                </a:schemeClr>
              </a:solidFill>
              <a:latin typeface="Tahoma" pitchFamily="34" charset="0"/>
              <a:ea typeface="Tahoma" pitchFamily="34" charset="0"/>
              <a:cs typeface="Tahoma" pitchFamily="34" charset="0"/>
            </a:endParaRPr>
          </a:p>
        </p:txBody>
      </p:sp>
      <p:sp>
        <p:nvSpPr>
          <p:cNvPr id="3"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8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Трудовой договор</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2000"/>
                                        <p:tgtEl>
                                          <p:spTgt spid="23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44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Права и гарантии работника</a:t>
            </a:r>
          </a:p>
        </p:txBody>
      </p:sp>
      <p:sp>
        <p:nvSpPr>
          <p:cNvPr id="7" name="Содержимое 6"/>
          <p:cNvSpPr>
            <a:spLocks noGrp="1"/>
          </p:cNvSpPr>
          <p:nvPr>
            <p:ph sz="half" idx="1"/>
          </p:nvPr>
        </p:nvSpPr>
        <p:spPr>
          <a:xfrm>
            <a:off x="9" y="1801092"/>
            <a:ext cx="4423063" cy="4870668"/>
          </a:xfrm>
        </p:spPr>
        <p:txBody>
          <a:bodyPr/>
          <a:lstStyle/>
          <a:p>
            <a:pPr algn="ctr">
              <a:buNone/>
            </a:pPr>
            <a:r>
              <a:rPr lang="ru-RU" sz="2000" b="1" i="1" cap="small"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Права</a:t>
            </a:r>
            <a:endParaRPr lang="ru-RU" sz="1600" b="1" cap="small"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marL="179388" lvl="0" indent="-179388"/>
            <a:r>
              <a:rPr lang="ru-RU" sz="1700" dirty="0" smtClean="0">
                <a:latin typeface="Tahoma" pitchFamily="34" charset="0"/>
                <a:ea typeface="Tahoma" pitchFamily="34" charset="0"/>
                <a:cs typeface="Tahoma" pitchFamily="34" charset="0"/>
              </a:rPr>
              <a:t>исчисление трудового стажа;</a:t>
            </a:r>
          </a:p>
          <a:p>
            <a:pPr marL="179388" lvl="0" indent="-179388"/>
            <a:r>
              <a:rPr lang="ru-RU" sz="1700" dirty="0" smtClean="0">
                <a:latin typeface="Tahoma" pitchFamily="34" charset="0"/>
                <a:ea typeface="Tahoma" pitchFamily="34" charset="0"/>
                <a:cs typeface="Tahoma" pitchFamily="34" charset="0"/>
              </a:rPr>
              <a:t>выплата вознаграждения (заработной платы);</a:t>
            </a:r>
          </a:p>
          <a:p>
            <a:pPr marL="179388" lvl="0" indent="-179388"/>
            <a:r>
              <a:rPr lang="ru-RU" sz="1700" dirty="0" smtClean="0">
                <a:latin typeface="Tahoma" pitchFamily="34" charset="0"/>
                <a:ea typeface="Tahoma" pitchFamily="34" charset="0"/>
                <a:cs typeface="Tahoma" pitchFamily="34" charset="0"/>
              </a:rPr>
              <a:t>социальное страхование (оплата  больничного листа, в том числе в результате несчастного случая на производстве);</a:t>
            </a:r>
          </a:p>
          <a:p>
            <a:pPr marL="179388" lvl="0" indent="-179388"/>
            <a:r>
              <a:rPr lang="ru-RU" sz="1700" dirty="0" smtClean="0">
                <a:latin typeface="Tahoma" pitchFamily="34" charset="0"/>
                <a:ea typeface="Tahoma" pitchFamily="34" charset="0"/>
                <a:cs typeface="Tahoma" pitchFamily="34" charset="0"/>
              </a:rPr>
              <a:t>отпуск;</a:t>
            </a:r>
          </a:p>
          <a:p>
            <a:pPr marL="179388" lvl="0" indent="-179388"/>
            <a:r>
              <a:rPr lang="ru-RU" sz="1700" dirty="0" smtClean="0">
                <a:latin typeface="Tahoma" pitchFamily="34" charset="0"/>
                <a:ea typeface="Tahoma" pitchFamily="34" charset="0"/>
                <a:cs typeface="Tahoma" pitchFamily="34" charset="0"/>
              </a:rPr>
              <a:t>выходные дни;</a:t>
            </a:r>
          </a:p>
          <a:p>
            <a:pPr marL="179388" lvl="0" indent="-179388"/>
            <a:r>
              <a:rPr lang="ru-RU" sz="1700" dirty="0" smtClean="0">
                <a:latin typeface="Tahoma" pitchFamily="34" charset="0"/>
                <a:ea typeface="Tahoma" pitchFamily="34" charset="0"/>
                <a:cs typeface="Tahoma" pitchFamily="34" charset="0"/>
              </a:rPr>
              <a:t>соблюдение режима рабочего времени, установленного ТК;</a:t>
            </a:r>
          </a:p>
          <a:p>
            <a:pPr marL="179388" lvl="0" indent="-179388"/>
            <a:r>
              <a:rPr lang="ru-RU" sz="1700" dirty="0" smtClean="0">
                <a:latin typeface="Tahoma" pitchFamily="34" charset="0"/>
                <a:ea typeface="Tahoma" pitchFamily="34" charset="0"/>
                <a:cs typeface="Tahoma" pitchFamily="34" charset="0"/>
              </a:rPr>
              <a:t>на информацию от работодателя,</a:t>
            </a:r>
          </a:p>
          <a:p>
            <a:pPr marL="179388" lvl="0" indent="-179388"/>
            <a:r>
              <a:rPr lang="ru-RU" sz="1700" dirty="0" smtClean="0">
                <a:latin typeface="Tahoma" pitchFamily="34" charset="0"/>
                <a:ea typeface="Tahoma" pitchFamily="34" charset="0"/>
                <a:cs typeface="Tahoma" pitchFamily="34" charset="0"/>
              </a:rPr>
              <a:t>на  отстаивание своих прав в индивидуальном и коллективном трудовом споре, вплоть до обращения в суд или до забастовки, и т.д.</a:t>
            </a:r>
          </a:p>
          <a:p>
            <a:endParaRPr lang="ru-RU" sz="1600" dirty="0">
              <a:latin typeface="Tahoma" pitchFamily="34" charset="0"/>
              <a:ea typeface="Tahoma" pitchFamily="34" charset="0"/>
              <a:cs typeface="Tahoma" pitchFamily="34" charset="0"/>
            </a:endParaRPr>
          </a:p>
        </p:txBody>
      </p:sp>
      <p:sp>
        <p:nvSpPr>
          <p:cNvPr id="8" name="Содержимое 7"/>
          <p:cNvSpPr>
            <a:spLocks noGrp="1"/>
          </p:cNvSpPr>
          <p:nvPr>
            <p:ph sz="half" idx="2"/>
          </p:nvPr>
        </p:nvSpPr>
        <p:spPr>
          <a:xfrm>
            <a:off x="4686303" y="1801098"/>
            <a:ext cx="4457700" cy="4870669"/>
          </a:xfrm>
        </p:spPr>
        <p:txBody>
          <a:bodyPr/>
          <a:lstStyle/>
          <a:p>
            <a:pPr algn="ctr">
              <a:buNone/>
            </a:pPr>
            <a:r>
              <a:rPr lang="ru-RU" sz="2000" b="1" i="1" cap="small"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Гарантии</a:t>
            </a:r>
            <a:endParaRPr lang="ru-RU" sz="1700" b="1" i="1" cap="small" dirty="0" smtClean="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lvl="0"/>
            <a:r>
              <a:rPr lang="ru-RU" sz="1700" dirty="0" smtClean="0">
                <a:latin typeface="Tahoma" pitchFamily="34" charset="0"/>
                <a:ea typeface="Tahoma" pitchFamily="34" charset="0"/>
                <a:cs typeface="Tahoma" pitchFamily="34" charset="0"/>
              </a:rPr>
              <a:t>сохранение рабочего места;</a:t>
            </a:r>
          </a:p>
          <a:p>
            <a:pPr lvl="0"/>
            <a:r>
              <a:rPr lang="ru-RU" sz="1700" dirty="0" smtClean="0">
                <a:latin typeface="Tahoma" pitchFamily="34" charset="0"/>
                <a:ea typeface="Tahoma" pitchFamily="34" charset="0"/>
                <a:cs typeface="Tahoma" pitchFamily="34" charset="0"/>
              </a:rPr>
              <a:t>прием на работу на условиях </a:t>
            </a:r>
            <a:r>
              <a:rPr lang="ru-RU" sz="1700" u="sng" dirty="0" smtClean="0">
                <a:latin typeface="Tahoma" pitchFamily="34" charset="0"/>
                <a:ea typeface="Tahoma" pitchFamily="34" charset="0"/>
                <a:cs typeface="Tahoma" pitchFamily="34" charset="0"/>
              </a:rPr>
              <a:t>постоянного</a:t>
            </a:r>
            <a:r>
              <a:rPr lang="ru-RU" sz="1700" dirty="0" smtClean="0">
                <a:latin typeface="Tahoma" pitchFamily="34" charset="0"/>
                <a:ea typeface="Tahoma" pitchFamily="34" charset="0"/>
                <a:cs typeface="Tahoma" pitchFamily="34" charset="0"/>
              </a:rPr>
              <a:t> трудового договора;</a:t>
            </a:r>
          </a:p>
          <a:p>
            <a:pPr lvl="0"/>
            <a:r>
              <a:rPr lang="ru-RU" sz="1700" dirty="0" smtClean="0">
                <a:latin typeface="Tahoma" pitchFamily="34" charset="0"/>
                <a:ea typeface="Tahoma" pitchFamily="34" charset="0"/>
                <a:cs typeface="Tahoma" pitchFamily="34" charset="0"/>
              </a:rPr>
              <a:t>выполнение трудовых обязанностей, определенных трудовым договором;</a:t>
            </a:r>
          </a:p>
          <a:p>
            <a:pPr lvl="0"/>
            <a:r>
              <a:rPr lang="ru-RU" sz="1700" dirty="0" smtClean="0">
                <a:latin typeface="Tahoma" pitchFamily="34" charset="0"/>
                <a:ea typeface="Tahoma" pitchFamily="34" charset="0"/>
                <a:cs typeface="Tahoma" pitchFamily="34" charset="0"/>
              </a:rPr>
              <a:t>выплата установленного размера заработной платы в срок и полностью; </a:t>
            </a:r>
          </a:p>
          <a:p>
            <a:r>
              <a:rPr lang="ru-RU" sz="1700" dirty="0" err="1" smtClean="0">
                <a:latin typeface="Tahoma" pitchFamily="34" charset="0"/>
                <a:ea typeface="Tahoma" pitchFamily="34" charset="0"/>
                <a:cs typeface="Tahoma" pitchFamily="34" charset="0"/>
              </a:rPr>
              <a:t>неухудшение</a:t>
            </a:r>
            <a:r>
              <a:rPr lang="ru-RU" sz="1700" dirty="0" smtClean="0">
                <a:latin typeface="Tahoma" pitchFamily="34" charset="0"/>
                <a:ea typeface="Tahoma" pitchFamily="34" charset="0"/>
                <a:cs typeface="Tahoma" pitchFamily="34" charset="0"/>
              </a:rPr>
              <a:t>  условий труда (режима рабочего времени, оплаты по сравнению с действующим законодательством); </a:t>
            </a:r>
          </a:p>
          <a:p>
            <a:r>
              <a:rPr lang="ru-RU" sz="1700" dirty="0" smtClean="0">
                <a:latin typeface="Tahoma" pitchFamily="34" charset="0"/>
                <a:ea typeface="Tahoma" pitchFamily="34" charset="0"/>
                <a:cs typeface="Tahoma" pitchFamily="34" charset="0"/>
              </a:rPr>
              <a:t>и т.д.</a:t>
            </a:r>
            <a:endParaRPr lang="ru-RU" sz="1700" dirty="0">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2" name="WordArt 4"/>
          <p:cNvSpPr>
            <a:spLocks noChangeArrowheads="1" noChangeShapeType="1" noTextEdit="1"/>
          </p:cNvSpPr>
          <p:nvPr/>
        </p:nvSpPr>
        <p:spPr bwMode="auto">
          <a:xfrm>
            <a:off x="1095400" y="2286000"/>
            <a:ext cx="1676400" cy="1371600"/>
          </a:xfrm>
          <a:prstGeom prst="rect">
            <a:avLst/>
          </a:prstGeom>
        </p:spPr>
        <p:txBody>
          <a:bodyPr wrap="none" fromWordArt="1">
            <a:prstTxWarp prst="textPlain">
              <a:avLst>
                <a:gd name="adj" fmla="val 50000"/>
              </a:avLst>
            </a:prstTxWarp>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6000" b="1" kern="1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60007" dist="310007" dir="7680000" sy="30000" kx="1300200" algn="ctr" rotWithShape="0">
                    <a:prstClr val="black">
                      <a:alpha val="32000"/>
                    </a:prstClr>
                  </a:outerShdw>
                </a:effectLst>
                <a:latin typeface="Arial"/>
                <a:cs typeface="Arial"/>
              </a:rPr>
              <a:t>14</a:t>
            </a:r>
          </a:p>
        </p:txBody>
      </p:sp>
      <p:sp>
        <p:nvSpPr>
          <p:cNvPr id="27653" name="WordArt 5"/>
          <p:cNvSpPr>
            <a:spLocks noChangeArrowheads="1" noChangeShapeType="1" noTextEdit="1"/>
          </p:cNvSpPr>
          <p:nvPr/>
        </p:nvSpPr>
        <p:spPr bwMode="auto">
          <a:xfrm>
            <a:off x="6629400" y="2209800"/>
            <a:ext cx="1676400" cy="1447800"/>
          </a:xfrm>
          <a:prstGeom prst="rect">
            <a:avLst/>
          </a:prstGeom>
        </p:spPr>
        <p:txBody>
          <a:bodyPr wrap="none" fromWordArt="1">
            <a:prstTxWarp prst="textPlain">
              <a:avLst>
                <a:gd name="adj" fmla="val 50000"/>
              </a:avLst>
            </a:prstTxWarp>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ru-RU" sz="6000" b="1" kern="1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60007" dist="200025" dir="15000000" sy="30000" kx="-1800000" algn="bl" rotWithShape="0">
                    <a:prstClr val="black">
                      <a:alpha val="32000"/>
                    </a:prstClr>
                  </a:outerShdw>
                </a:effectLst>
                <a:latin typeface="Arial"/>
                <a:cs typeface="Arial"/>
              </a:rPr>
              <a:t>15</a:t>
            </a:r>
          </a:p>
        </p:txBody>
      </p:sp>
      <p:sp>
        <p:nvSpPr>
          <p:cNvPr id="27654" name="WordArt 6"/>
          <p:cNvSpPr>
            <a:spLocks noChangeArrowheads="1" noChangeShapeType="1" noTextEdit="1"/>
          </p:cNvSpPr>
          <p:nvPr/>
        </p:nvSpPr>
        <p:spPr bwMode="auto">
          <a:xfrm>
            <a:off x="3779912" y="3789040"/>
            <a:ext cx="1447800" cy="1524000"/>
          </a:xfrm>
          <a:prstGeom prst="rect">
            <a:avLst/>
          </a:prstGeom>
        </p:spPr>
        <p:txBody>
          <a:bodyPr wrap="none" fromWordArt="1">
            <a:prstTxWarp prst="textPlain">
              <a:avLst>
                <a:gd name="adj" fmla="val 50000"/>
              </a:avLst>
            </a:prstTxWarp>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6000" b="1" kern="10"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glow rad="63500">
                    <a:schemeClr val="accent4">
                      <a:satMod val="175000"/>
                      <a:alpha val="40000"/>
                    </a:schemeClr>
                  </a:glow>
                  <a:outerShdw blurRad="75057" dist="38100" dir="5400000" sy="-20000" rotWithShape="0">
                    <a:prstClr val="black">
                      <a:alpha val="25000"/>
                    </a:prstClr>
                  </a:outerShdw>
                  <a:reflection blurRad="12700" stA="50000" endPos="50000" dist="5000" dir="5400000" sy="-100000" rotWithShape="0"/>
                </a:effectLst>
                <a:latin typeface="Arial"/>
                <a:cs typeface="Arial"/>
              </a:rPr>
              <a:t>16</a:t>
            </a:r>
          </a:p>
        </p:txBody>
      </p:sp>
      <p:sp>
        <p:nvSpPr>
          <p:cNvPr id="27655" name="AutoShape 7" descr="Букет"/>
          <p:cNvSpPr>
            <a:spLocks noChangeArrowheads="1"/>
          </p:cNvSpPr>
          <p:nvPr/>
        </p:nvSpPr>
        <p:spPr bwMode="auto">
          <a:xfrm>
            <a:off x="381000" y="3886201"/>
            <a:ext cx="2390800" cy="1343000"/>
          </a:xfrm>
          <a:prstGeom prst="round2DiagRect">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r>
              <a:rPr lang="ru-RU" b="1" dirty="0" smtClean="0">
                <a:solidFill>
                  <a:schemeClr val="tx2"/>
                </a:solidFill>
                <a:latin typeface="Tahoma" pitchFamily="34" charset="0"/>
                <a:ea typeface="Tahoma" pitchFamily="34" charset="0"/>
                <a:cs typeface="Tahoma" pitchFamily="34" charset="0"/>
              </a:rPr>
              <a:t>с письменного </a:t>
            </a:r>
          </a:p>
          <a:p>
            <a:r>
              <a:rPr lang="ru-RU" b="1" dirty="0" smtClean="0">
                <a:solidFill>
                  <a:schemeClr val="tx2"/>
                </a:solidFill>
                <a:latin typeface="Tahoma" pitchFamily="34" charset="0"/>
                <a:ea typeface="Tahoma" pitchFamily="34" charset="0"/>
                <a:cs typeface="Tahoma" pitchFamily="34" charset="0"/>
              </a:rPr>
              <a:t>согласия одного </a:t>
            </a:r>
          </a:p>
          <a:p>
            <a:r>
              <a:rPr lang="ru-RU" b="1" dirty="0" smtClean="0">
                <a:solidFill>
                  <a:schemeClr val="tx2"/>
                </a:solidFill>
                <a:latin typeface="Tahoma" pitchFamily="34" charset="0"/>
                <a:ea typeface="Tahoma" pitchFamily="34" charset="0"/>
                <a:cs typeface="Tahoma" pitchFamily="34" charset="0"/>
              </a:rPr>
              <a:t>из родителей</a:t>
            </a:r>
            <a:r>
              <a:rPr lang="ru-RU" dirty="0" smtClean="0">
                <a:latin typeface="Tahoma" pitchFamily="34" charset="0"/>
                <a:ea typeface="Tahoma" pitchFamily="34" charset="0"/>
                <a:cs typeface="Tahoma" pitchFamily="34" charset="0"/>
              </a:rPr>
              <a:t> </a:t>
            </a:r>
            <a:endParaRPr lang="ru-RU" dirty="0">
              <a:latin typeface="Tahoma" pitchFamily="34" charset="0"/>
              <a:ea typeface="Tahoma" pitchFamily="34" charset="0"/>
              <a:cs typeface="Tahoma" pitchFamily="34" charset="0"/>
            </a:endParaRPr>
          </a:p>
        </p:txBody>
      </p:sp>
      <p:sp>
        <p:nvSpPr>
          <p:cNvPr id="27656" name="AutoShape 8" descr="Букет"/>
          <p:cNvSpPr>
            <a:spLocks noChangeArrowheads="1"/>
          </p:cNvSpPr>
          <p:nvPr/>
        </p:nvSpPr>
        <p:spPr bwMode="auto">
          <a:xfrm>
            <a:off x="3219115" y="5805264"/>
            <a:ext cx="2824336" cy="762000"/>
          </a:xfrm>
          <a:prstGeom prst="round2DiagRect">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pPr algn="ctr"/>
            <a:r>
              <a:rPr lang="ru-RU" sz="2400" b="1" dirty="0">
                <a:solidFill>
                  <a:schemeClr val="tx2"/>
                </a:solidFill>
                <a:effectLst>
                  <a:outerShdw blurRad="38100" dist="38100" dir="2700000" algn="tl">
                    <a:srgbClr val="000000">
                      <a:alpha val="43137"/>
                    </a:srgbClr>
                  </a:outerShdw>
                </a:effectLst>
                <a:latin typeface="Tahoma" pitchFamily="34" charset="0"/>
                <a:ea typeface="Tahoma" pitchFamily="34" charset="0"/>
                <a:cs typeface="Tahoma" pitchFamily="34" charset="0"/>
              </a:rPr>
              <a:t>самостоятельно</a:t>
            </a:r>
          </a:p>
        </p:txBody>
      </p:sp>
      <p:sp>
        <p:nvSpPr>
          <p:cNvPr id="27657" name="AutoShape 9" descr="Букет"/>
          <p:cNvSpPr>
            <a:spLocks noChangeArrowheads="1"/>
          </p:cNvSpPr>
          <p:nvPr/>
        </p:nvSpPr>
        <p:spPr bwMode="auto">
          <a:xfrm>
            <a:off x="6300192" y="3789042"/>
            <a:ext cx="2592288" cy="1872208"/>
          </a:xfrm>
          <a:prstGeom prst="round2DiagRect">
            <a:avLst/>
          </a:prstGeom>
          <a:ln>
            <a:headEnd/>
            <a:tailEnd/>
          </a:ln>
        </p:spPr>
        <p:style>
          <a:lnRef idx="3">
            <a:schemeClr val="lt1"/>
          </a:lnRef>
          <a:fillRef idx="1">
            <a:schemeClr val="accent1"/>
          </a:fillRef>
          <a:effectRef idx="1">
            <a:schemeClr val="accent1"/>
          </a:effectRef>
          <a:fontRef idx="minor">
            <a:schemeClr val="lt1"/>
          </a:fontRef>
        </p:style>
        <p:txBody>
          <a:bodyPr wrap="none" anchor="ctr"/>
          <a:lstStyle/>
          <a:p>
            <a:r>
              <a:rPr lang="ru-RU" b="1" dirty="0" smtClean="0">
                <a:solidFill>
                  <a:schemeClr val="tx2"/>
                </a:solidFill>
                <a:latin typeface="Tahoma" pitchFamily="34" charset="0"/>
                <a:ea typeface="Tahoma" pitchFamily="34" charset="0"/>
                <a:cs typeface="Tahoma" pitchFamily="34" charset="0"/>
              </a:rPr>
              <a:t>после получения </a:t>
            </a:r>
          </a:p>
          <a:p>
            <a:r>
              <a:rPr lang="ru-RU" b="1" dirty="0" smtClean="0">
                <a:solidFill>
                  <a:schemeClr val="tx2"/>
                </a:solidFill>
                <a:latin typeface="Tahoma" pitchFamily="34" charset="0"/>
                <a:ea typeface="Tahoma" pitchFamily="34" charset="0"/>
                <a:cs typeface="Tahoma" pitchFamily="34" charset="0"/>
              </a:rPr>
              <a:t>основного </a:t>
            </a:r>
            <a:r>
              <a:rPr lang="ru-RU" b="1" dirty="0">
                <a:solidFill>
                  <a:schemeClr val="tx2"/>
                </a:solidFill>
                <a:latin typeface="Tahoma" pitchFamily="34" charset="0"/>
                <a:ea typeface="Tahoma" pitchFamily="34" charset="0"/>
                <a:cs typeface="Tahoma" pitchFamily="34" charset="0"/>
              </a:rPr>
              <a:t>общего</a:t>
            </a:r>
          </a:p>
          <a:p>
            <a:r>
              <a:rPr lang="ru-RU" b="1" dirty="0" smtClean="0">
                <a:solidFill>
                  <a:schemeClr val="tx2"/>
                </a:solidFill>
                <a:latin typeface="Tahoma" pitchFamily="34" charset="0"/>
                <a:ea typeface="Tahoma" pitchFamily="34" charset="0"/>
                <a:cs typeface="Tahoma" pitchFamily="34" charset="0"/>
              </a:rPr>
              <a:t>образования</a:t>
            </a:r>
            <a:endParaRPr lang="ru-RU" sz="1600" b="1" dirty="0">
              <a:solidFill>
                <a:schemeClr val="tx2"/>
              </a:solidFill>
              <a:latin typeface="Tahoma" pitchFamily="34" charset="0"/>
              <a:ea typeface="Tahoma" pitchFamily="34" charset="0"/>
              <a:cs typeface="Tahoma" pitchFamily="34" charset="0"/>
            </a:endParaRPr>
          </a:p>
        </p:txBody>
      </p:sp>
      <p:sp>
        <p:nvSpPr>
          <p:cNvPr id="13" name="Заголовок 5"/>
          <p:cNvSpPr txBox="1">
            <a:spLocks/>
          </p:cNvSpPr>
          <p:nvPr/>
        </p:nvSpPr>
        <p:spPr bwMode="auto">
          <a:xfrm>
            <a:off x="0" y="239845"/>
            <a:ext cx="8305800" cy="1304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ru-RU" sz="36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Возраст, с которого допускается заключение трудового договора (ст.63 ТК</a:t>
            </a:r>
            <a:r>
              <a:rPr kumimoji="0" lang="ru-RU" sz="3600" b="1" i="0" u="none" strike="noStrike" kern="0" cap="none" spc="0" normalizeH="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rPr>
              <a:t> РФ)</a:t>
            </a:r>
            <a:endParaRPr kumimoji="0" lang="ru-RU" sz="3600" b="1" i="0" u="none" strike="noStrike" kern="0" cap="none" spc="0" normalizeH="0" baseline="0" noProof="0" dirty="0" smtClean="0">
              <a:ln>
                <a:noFill/>
              </a:ln>
              <a:solidFill>
                <a:schemeClr val="bg1"/>
              </a:solidFill>
              <a:effectLst>
                <a:outerShdw blurRad="38100" dist="38100" dir="2700000" algn="tl">
                  <a:srgbClr val="000000">
                    <a:alpha val="43137"/>
                  </a:srgbClr>
                </a:outerShdw>
                <a:reflection blurRad="12700" stA="48000" endA="300" endPos="55000" dir="5400000" sy="-90000" algn="bl" rotWithShape="0"/>
              </a:effectLst>
              <a:uLnTx/>
              <a:uFillTx/>
              <a:latin typeface="Tahoma" pitchFamily="34" charset="0"/>
              <a:ea typeface="Tahoma" pitchFamily="34" charset="0"/>
              <a:cs typeface="Tahoma"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7654"/>
                                        </p:tgtEl>
                                        <p:attrNameLst>
                                          <p:attrName>style.visibility</p:attrName>
                                        </p:attrNameLst>
                                      </p:cBhvr>
                                      <p:to>
                                        <p:strVal val="visible"/>
                                      </p:to>
                                    </p:set>
                                    <p:anim calcmode="lin" valueType="num">
                                      <p:cBhvr>
                                        <p:cTn id="7" dur="500" decel="50000" fill="hold">
                                          <p:stCondLst>
                                            <p:cond delay="0"/>
                                          </p:stCondLst>
                                        </p:cTn>
                                        <p:tgtEl>
                                          <p:spTgt spid="2765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765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7654"/>
                                        </p:tgtEl>
                                        <p:attrNameLst>
                                          <p:attrName>ppt_w</p:attrName>
                                        </p:attrNameLst>
                                      </p:cBhvr>
                                      <p:tavLst>
                                        <p:tav tm="0">
                                          <p:val>
                                            <p:strVal val="#ppt_w*.05"/>
                                          </p:val>
                                        </p:tav>
                                        <p:tav tm="100000">
                                          <p:val>
                                            <p:strVal val="#ppt_w"/>
                                          </p:val>
                                        </p:tav>
                                      </p:tavLst>
                                    </p:anim>
                                    <p:anim calcmode="lin" valueType="num">
                                      <p:cBhvr>
                                        <p:cTn id="10" dur="1000" fill="hold"/>
                                        <p:tgtEl>
                                          <p:spTgt spid="2765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765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765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765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765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7656"/>
                                        </p:tgtEl>
                                        <p:attrNameLst>
                                          <p:attrName>style.visibility</p:attrName>
                                        </p:attrNameLst>
                                      </p:cBhvr>
                                      <p:to>
                                        <p:strVal val="visible"/>
                                      </p:to>
                                    </p:set>
                                    <p:animEffect transition="in" filter="fade">
                                      <p:cBhvr>
                                        <p:cTn id="17" dur="2000"/>
                                        <p:tgtEl>
                                          <p:spTgt spid="27656"/>
                                        </p:tgtEl>
                                      </p:cBhvr>
                                    </p:animEffect>
                                  </p:childTnLst>
                                </p:cTn>
                              </p:par>
                            </p:childTnLst>
                          </p:cTn>
                        </p:par>
                      </p:childTnLst>
                    </p:cTn>
                  </p:par>
                  <p:par>
                    <p:cTn id="18" fill="hold">
                      <p:stCondLst>
                        <p:cond delay="indefinite"/>
                      </p:stCondLst>
                      <p:childTnLst>
                        <p:par>
                          <p:cTn id="19" fill="hold">
                            <p:stCondLst>
                              <p:cond delay="0"/>
                            </p:stCondLst>
                            <p:childTnLst>
                              <p:par>
                                <p:cTn id="20" presetID="25" presetClass="entr" presetSubtype="0" fill="hold" grpId="0" nodeType="clickEffect">
                                  <p:stCondLst>
                                    <p:cond delay="0"/>
                                  </p:stCondLst>
                                  <p:childTnLst>
                                    <p:set>
                                      <p:cBhvr>
                                        <p:cTn id="21" dur="1" fill="hold">
                                          <p:stCondLst>
                                            <p:cond delay="0"/>
                                          </p:stCondLst>
                                        </p:cTn>
                                        <p:tgtEl>
                                          <p:spTgt spid="27653"/>
                                        </p:tgtEl>
                                        <p:attrNameLst>
                                          <p:attrName>style.visibility</p:attrName>
                                        </p:attrNameLst>
                                      </p:cBhvr>
                                      <p:to>
                                        <p:strVal val="visible"/>
                                      </p:to>
                                    </p:set>
                                    <p:anim calcmode="lin" valueType="num">
                                      <p:cBhvr>
                                        <p:cTn id="22" dur="500" decel="50000" fill="hold">
                                          <p:stCondLst>
                                            <p:cond delay="0"/>
                                          </p:stCondLst>
                                        </p:cTn>
                                        <p:tgtEl>
                                          <p:spTgt spid="27653"/>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27653"/>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27653"/>
                                        </p:tgtEl>
                                        <p:attrNameLst>
                                          <p:attrName>ppt_w</p:attrName>
                                        </p:attrNameLst>
                                      </p:cBhvr>
                                      <p:tavLst>
                                        <p:tav tm="0">
                                          <p:val>
                                            <p:strVal val="#ppt_w*.05"/>
                                          </p:val>
                                        </p:tav>
                                        <p:tav tm="100000">
                                          <p:val>
                                            <p:strVal val="#ppt_w"/>
                                          </p:val>
                                        </p:tav>
                                      </p:tavLst>
                                    </p:anim>
                                    <p:anim calcmode="lin" valueType="num">
                                      <p:cBhvr>
                                        <p:cTn id="25" dur="1000" fill="hold"/>
                                        <p:tgtEl>
                                          <p:spTgt spid="27653"/>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27653"/>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27653"/>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27653"/>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2765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7657"/>
                                        </p:tgtEl>
                                        <p:attrNameLst>
                                          <p:attrName>style.visibility</p:attrName>
                                        </p:attrNameLst>
                                      </p:cBhvr>
                                      <p:to>
                                        <p:strVal val="visible"/>
                                      </p:to>
                                    </p:set>
                                    <p:animEffect transition="in" filter="fade">
                                      <p:cBhvr>
                                        <p:cTn id="32" dur="2000"/>
                                        <p:tgtEl>
                                          <p:spTgt spid="27657"/>
                                        </p:tgtEl>
                                      </p:cBhvr>
                                    </p:animEffect>
                                  </p:childTnLst>
                                </p:cTn>
                              </p:par>
                            </p:childTnLst>
                          </p:cTn>
                        </p:par>
                      </p:childTnLst>
                    </p:cTn>
                  </p:par>
                  <p:par>
                    <p:cTn id="33" fill="hold">
                      <p:stCondLst>
                        <p:cond delay="indefinite"/>
                      </p:stCondLst>
                      <p:childTnLst>
                        <p:par>
                          <p:cTn id="34" fill="hold">
                            <p:stCondLst>
                              <p:cond delay="0"/>
                            </p:stCondLst>
                            <p:childTnLst>
                              <p:par>
                                <p:cTn id="35" presetID="25" presetClass="entr" presetSubtype="0" fill="hold" grpId="0" nodeType="clickEffect">
                                  <p:stCondLst>
                                    <p:cond delay="0"/>
                                  </p:stCondLst>
                                  <p:childTnLst>
                                    <p:set>
                                      <p:cBhvr>
                                        <p:cTn id="36" dur="1" fill="hold">
                                          <p:stCondLst>
                                            <p:cond delay="0"/>
                                          </p:stCondLst>
                                        </p:cTn>
                                        <p:tgtEl>
                                          <p:spTgt spid="27652"/>
                                        </p:tgtEl>
                                        <p:attrNameLst>
                                          <p:attrName>style.visibility</p:attrName>
                                        </p:attrNameLst>
                                      </p:cBhvr>
                                      <p:to>
                                        <p:strVal val="visible"/>
                                      </p:to>
                                    </p:set>
                                    <p:anim calcmode="lin" valueType="num">
                                      <p:cBhvr>
                                        <p:cTn id="37" dur="500" decel="50000" fill="hold">
                                          <p:stCondLst>
                                            <p:cond delay="0"/>
                                          </p:stCondLst>
                                        </p:cTn>
                                        <p:tgtEl>
                                          <p:spTgt spid="27652"/>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27652"/>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27652"/>
                                        </p:tgtEl>
                                        <p:attrNameLst>
                                          <p:attrName>ppt_w</p:attrName>
                                        </p:attrNameLst>
                                      </p:cBhvr>
                                      <p:tavLst>
                                        <p:tav tm="0">
                                          <p:val>
                                            <p:strVal val="#ppt_w*.05"/>
                                          </p:val>
                                        </p:tav>
                                        <p:tav tm="100000">
                                          <p:val>
                                            <p:strVal val="#ppt_w"/>
                                          </p:val>
                                        </p:tav>
                                      </p:tavLst>
                                    </p:anim>
                                    <p:anim calcmode="lin" valueType="num">
                                      <p:cBhvr>
                                        <p:cTn id="40" dur="1000" fill="hold"/>
                                        <p:tgtEl>
                                          <p:spTgt spid="27652"/>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27652"/>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27652"/>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27652"/>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2765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7655"/>
                                        </p:tgtEl>
                                        <p:attrNameLst>
                                          <p:attrName>style.visibility</p:attrName>
                                        </p:attrNameLst>
                                      </p:cBhvr>
                                      <p:to>
                                        <p:strVal val="visible"/>
                                      </p:to>
                                    </p:set>
                                    <p:animEffect transition="in" filter="fade">
                                      <p:cBhvr>
                                        <p:cTn id="47" dur="2000"/>
                                        <p:tgtEl>
                                          <p:spTgt spid="27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7653" grpId="0" animBg="1"/>
      <p:bldP spid="27654" grpId="0" animBg="1"/>
      <p:bldP spid="27655" grpId="0" animBg="1" autoUpdateAnimBg="0"/>
      <p:bldP spid="27656" grpId="0" animBg="1" autoUpdateAnimBg="0"/>
      <p:bldP spid="27657" grpId="0" animBg="1"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echnology at work design template">
  <a:themeElements>
    <a:clrScheme name="Тема Office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fontScheme name="Тема Office">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Тема Office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Тема Office 3">
        <a:dk1>
          <a:srgbClr val="4D4D4D"/>
        </a:dk1>
        <a:lt1>
          <a:srgbClr val="FFFFD9"/>
        </a:lt1>
        <a:dk2>
          <a:srgbClr val="000000"/>
        </a:dk2>
        <a:lt2>
          <a:srgbClr val="7F7F7D"/>
        </a:lt2>
        <a:accent1>
          <a:srgbClr val="DEDACF"/>
        </a:accent1>
        <a:accent2>
          <a:srgbClr val="536D89"/>
        </a:accent2>
        <a:accent3>
          <a:srgbClr val="FFFFE9"/>
        </a:accent3>
        <a:accent4>
          <a:srgbClr val="404040"/>
        </a:accent4>
        <a:accent5>
          <a:srgbClr val="ECEAE4"/>
        </a:accent5>
        <a:accent6>
          <a:srgbClr val="4A627C"/>
        </a:accent6>
        <a:hlink>
          <a:srgbClr val="943C35"/>
        </a:hlink>
        <a:folHlink>
          <a:srgbClr val="63406A"/>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FF9900"/>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DEF6F1"/>
        </a:lt1>
        <a:dk2>
          <a:srgbClr val="000000"/>
        </a:dk2>
        <a:lt2>
          <a:srgbClr val="969696"/>
        </a:lt2>
        <a:accent1>
          <a:srgbClr val="E1EAED"/>
        </a:accent1>
        <a:accent2>
          <a:srgbClr val="8DC6FF"/>
        </a:accent2>
        <a:accent3>
          <a:srgbClr val="ECFAF7"/>
        </a:accent3>
        <a:accent4>
          <a:srgbClr val="000000"/>
        </a:accent4>
        <a:accent5>
          <a:srgbClr val="EEF3F4"/>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85B400"/>
        </a:folHlink>
      </a:clrScheme>
      <a:clrMap bg1="lt1" tx1="dk1" bg2="lt2" tx2="dk2" accent1="accent1" accent2="accent2" accent3="accent3" accent4="accent4" accent5="accent5" accent6="accent6" hlink="hlink" folHlink="folHlink"/>
    </a:extraClrScheme>
    <a:extraClrScheme>
      <a:clrScheme name="Тема Office 7">
        <a:dk1>
          <a:srgbClr val="666666"/>
        </a:dk1>
        <a:lt1>
          <a:srgbClr val="FFFFFF"/>
        </a:lt1>
        <a:dk2>
          <a:srgbClr val="000000"/>
        </a:dk2>
        <a:lt2>
          <a:srgbClr val="333333"/>
        </a:lt2>
        <a:accent1>
          <a:srgbClr val="D7DCC8"/>
        </a:accent1>
        <a:accent2>
          <a:srgbClr val="8DC6FF"/>
        </a:accent2>
        <a:accent3>
          <a:srgbClr val="FFFFFF"/>
        </a:accent3>
        <a:accent4>
          <a:srgbClr val="565656"/>
        </a:accent4>
        <a:accent5>
          <a:srgbClr val="E8EBE0"/>
        </a:accent5>
        <a:accent6>
          <a:srgbClr val="7FB3E7"/>
        </a:accent6>
        <a:hlink>
          <a:srgbClr val="0066CC"/>
        </a:hlink>
        <a:folHlink>
          <a:srgbClr val="FF9933"/>
        </a:folHlink>
      </a:clrScheme>
      <a:clrMap bg1="lt1" tx1="dk1" bg2="lt2" tx2="dk2" accent1="accent1" accent2="accent2" accent3="accent3" accent4="accent4" accent5="accent5" accent6="accent6" hlink="hlink" folHlink="folHlink"/>
    </a:extraClrScheme>
    <a:extraClrScheme>
      <a:clrScheme name="Тема Office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
      <a:clrScheme name="Тема Office 9">
        <a:dk1>
          <a:srgbClr val="666633"/>
        </a:dk1>
        <a:lt1>
          <a:srgbClr val="008080"/>
        </a:lt1>
        <a:dk2>
          <a:srgbClr val="808000"/>
        </a:dk2>
        <a:lt2>
          <a:srgbClr val="005A58"/>
        </a:lt2>
        <a:accent1>
          <a:srgbClr val="B5C6B3"/>
        </a:accent1>
        <a:accent2>
          <a:srgbClr val="FFA962"/>
        </a:accent2>
        <a:accent3>
          <a:srgbClr val="AAC0C0"/>
        </a:accent3>
        <a:accent4>
          <a:srgbClr val="56562A"/>
        </a:accent4>
        <a:accent5>
          <a:srgbClr val="D7DFD6"/>
        </a:accent5>
        <a:accent6>
          <a:srgbClr val="E79958"/>
        </a:accent6>
        <a:hlink>
          <a:srgbClr val="FFEFCE"/>
        </a:hlink>
        <a:folHlink>
          <a:srgbClr val="A74101"/>
        </a:folHlink>
      </a:clrScheme>
      <a:clrMap bg1="lt1" tx1="dk1" bg2="lt2" tx2="dk2" accent1="accent1" accent2="accent2" accent3="accent3" accent4="accent4" accent5="accent5" accent6="accent6" hlink="hlink" folHlink="folHlink"/>
    </a:extraClrScheme>
    <a:extraClrScheme>
      <a:clrScheme name="Тема Office 10">
        <a:dk1>
          <a:srgbClr val="003366"/>
        </a:dk1>
        <a:lt1>
          <a:srgbClr val="A28E73"/>
        </a:lt1>
        <a:dk2>
          <a:srgbClr val="000099"/>
        </a:dk2>
        <a:lt2>
          <a:srgbClr val="D2C368"/>
        </a:lt2>
        <a:accent1>
          <a:srgbClr val="D1EBEA"/>
        </a:accent1>
        <a:accent2>
          <a:srgbClr val="CEC975"/>
        </a:accent2>
        <a:accent3>
          <a:srgbClr val="AAAACA"/>
        </a:accent3>
        <a:accent4>
          <a:srgbClr val="8A7861"/>
        </a:accent4>
        <a:accent5>
          <a:srgbClr val="E5F3F3"/>
        </a:accent5>
        <a:accent6>
          <a:srgbClr val="BAB669"/>
        </a:accent6>
        <a:hlink>
          <a:srgbClr val="7EBA93"/>
        </a:hlink>
        <a:folHlink>
          <a:srgbClr val="F09D3D"/>
        </a:folHlink>
      </a:clrScheme>
      <a:clrMap bg1="dk2" tx1="lt1" bg2="dk1" tx2="lt2" accent1="accent1" accent2="accent2" accent3="accent3" accent4="accent4" accent5="accent5" accent6="accent6" hlink="hlink" folHlink="folHlink"/>
    </a:extraClrScheme>
    <a:extraClrScheme>
      <a:clrScheme name="Тема Office 11">
        <a:dk1>
          <a:srgbClr val="336699"/>
        </a:dk1>
        <a:lt1>
          <a:srgbClr val="969696"/>
        </a:lt1>
        <a:dk2>
          <a:srgbClr val="000000"/>
        </a:dk2>
        <a:lt2>
          <a:srgbClr val="517FA1"/>
        </a:lt2>
        <a:accent1>
          <a:srgbClr val="F3F5DD"/>
        </a:accent1>
        <a:accent2>
          <a:srgbClr val="CB4B0A"/>
        </a:accent2>
        <a:accent3>
          <a:srgbClr val="AAAAAA"/>
        </a:accent3>
        <a:accent4>
          <a:srgbClr val="7F7F7F"/>
        </a:accent4>
        <a:accent5>
          <a:srgbClr val="F8F9EB"/>
        </a:accent5>
        <a:accent6>
          <a:srgbClr val="B84308"/>
        </a:accent6>
        <a:hlink>
          <a:srgbClr val="D4B224"/>
        </a:hlink>
        <a:folHlink>
          <a:srgbClr val="D58E56"/>
        </a:folHlink>
      </a:clrScheme>
      <a:clrMap bg1="dk2" tx1="lt1" bg2="dk1" tx2="lt2" accent1="accent1" accent2="accent2" accent3="accent3" accent4="accent4" accent5="accent5" accent6="accent6" hlink="hlink" folHlink="folHlink"/>
    </a:extraClrScheme>
    <a:extraClrScheme>
      <a:clrScheme name="Тема Office 12">
        <a:dk1>
          <a:srgbClr val="5C1F00"/>
        </a:dk1>
        <a:lt1>
          <a:srgbClr val="8FA418"/>
        </a:lt1>
        <a:dk2>
          <a:srgbClr val="800000"/>
        </a:dk2>
        <a:lt2>
          <a:srgbClr val="A89546"/>
        </a:lt2>
        <a:accent1>
          <a:srgbClr val="EDF6BE"/>
        </a:accent1>
        <a:accent2>
          <a:srgbClr val="ADBC00"/>
        </a:accent2>
        <a:accent3>
          <a:srgbClr val="C0AAAA"/>
        </a:accent3>
        <a:accent4>
          <a:srgbClr val="798B13"/>
        </a:accent4>
        <a:accent5>
          <a:srgbClr val="F4FADB"/>
        </a:accent5>
        <a:accent6>
          <a:srgbClr val="9CAA00"/>
        </a:accent6>
        <a:hlink>
          <a:srgbClr val="FF7500"/>
        </a:hlink>
        <a:folHlink>
          <a:srgbClr val="3E5E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3095</TotalTime>
  <Words>1660</Words>
  <Application>Microsoft Office PowerPoint</Application>
  <PresentationFormat>Экран (4:3)</PresentationFormat>
  <Paragraphs>258</Paragraphs>
  <Slides>30</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30</vt:i4>
      </vt:variant>
    </vt:vector>
  </HeadingPairs>
  <TitlesOfParts>
    <vt:vector size="32" baseType="lpstr">
      <vt:lpstr>Аспект</vt:lpstr>
      <vt:lpstr>Technology at work design template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Ситуация 1.</vt:lpstr>
      <vt:lpstr>Ситуация 2.</vt:lpstr>
      <vt:lpstr>Ситуация 3.</vt:lpstr>
      <vt:lpstr>Ситуация 4.</vt:lpstr>
      <vt:lpstr>Ситуация 5.</vt:lpstr>
      <vt:lpstr>Ситуация 6.</vt:lpstr>
      <vt:lpstr>Ситуация 7.</vt:lpstr>
      <vt:lpstr>Ситуация 8.</vt:lpstr>
      <vt:lpstr>Ситуация 9.</vt:lpstr>
      <vt:lpstr>Слайд 29</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Сергей Бабушкин</dc:creator>
  <cp:lastModifiedBy>Tata</cp:lastModifiedBy>
  <cp:revision>220</cp:revision>
  <dcterms:created xsi:type="dcterms:W3CDTF">2011-01-20T09:28:21Z</dcterms:created>
  <dcterms:modified xsi:type="dcterms:W3CDTF">2013-02-19T10:18:33Z</dcterms:modified>
</cp:coreProperties>
</file>