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116D"/>
    <a:srgbClr val="1F0B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4496B-231D-4D3C-BBF1-21F969EEA6F3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53CEA-74E0-42E2-BA4B-4F8FD5003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21A6D-6DCA-4C88-93DE-7484D13E4150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54EC7-2713-4907-9D89-5F5AD3EB0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FC225-1E32-4B97-91E7-75049DA64DDD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1118D-36B4-470D-9336-CC2F8DF29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83468-519E-4E85-8514-FF8038FB7DF6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D484F-69DA-4D62-8C39-CD8A576AF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1907E-7FC8-48ED-9A1B-0481F911EA9C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BCE68-85C8-4AC1-9D6A-BB60B33BD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F664F-521D-44D2-8024-300E06B8CF43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037BA-FE77-485B-B76C-D9F778DC3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3A2F6-07EB-43F1-AA2D-3DE6BA9F1FEE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812DC-5014-43B9-8740-B2D16ECEE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6492F-B257-4927-8B79-F309516636BA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4AC6B-F267-4C97-B2F4-C6416ACE1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5ED8E-220E-4A57-A725-6236617C7052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3FB6E-75B1-44CA-AA2C-6B4842C2B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0BFE5-6689-4929-A57A-3897C3BBC64F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A3096-D4E9-480B-9E3F-2FAEE3F0F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ECA34-BD77-4C74-A57B-E9FDEED59A33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B5D05-538C-4D47-9270-6E81F1E19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38E713-F536-4384-BDE2-494A064F2034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3D15E0-4117-4E27-BBC3-C90FF77DE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5" r:id="rId4"/>
    <p:sldLayoutId id="2147483699" r:id="rId5"/>
    <p:sldLayoutId id="2147483694" r:id="rId6"/>
    <p:sldLayoutId id="2147483700" r:id="rId7"/>
    <p:sldLayoutId id="2147483701" r:id="rId8"/>
    <p:sldLayoutId id="2147483702" r:id="rId9"/>
    <p:sldLayoutId id="2147483693" r:id="rId10"/>
    <p:sldLayoutId id="214748370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&#1042;&#1086;&#1083;&#1077;&#1081;&#1073;&#1086;&#1083;.pp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42;&#1086;&#1083;&#1077;&#1081;&#1073;&#1086;&#1083;.ppt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&#1042;&#1086;&#1083;&#1077;&#1081;&#1073;&#1086;&#1083;.pp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4876800" y="5486400"/>
            <a:ext cx="3962400" cy="8382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000" b="1" cap="none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Подготовили: 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Шпиро Елена Борисовна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Шпиро Владимир Валентинович</a:t>
            </a:r>
            <a:endParaRPr lang="ru-RU" sz="2000" b="1" cap="none" dirty="0" smtClean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524000"/>
            <a:ext cx="8458200" cy="1828800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ru-RU" sz="4000" b="1" i="1" u="sng" smtClean="0">
                <a:solidFill>
                  <a:srgbClr val="443329"/>
                </a:solidFill>
                <a:latin typeface="Times New Roman" pitchFamily="18" charset="0"/>
              </a:rPr>
              <a:t>Изучение основных приёмов и передач мяча в волейболе.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828800" y="0"/>
            <a:ext cx="4876800" cy="838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75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Кронштадт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850" y="188912"/>
            <a:ext cx="8686800" cy="838201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/>
              <a:t>Техника выполнения верхней прямой подачи</a:t>
            </a:r>
            <a:endParaRPr lang="ru-RU" dirty="0"/>
          </a:p>
        </p:txBody>
      </p:sp>
      <p:sp>
        <p:nvSpPr>
          <p:cNvPr id="22531" name="Прямоугольник 4"/>
          <p:cNvSpPr>
            <a:spLocks noChangeArrowheads="1"/>
          </p:cNvSpPr>
          <p:nvPr/>
        </p:nvSpPr>
        <p:spPr bwMode="auto">
          <a:xfrm>
            <a:off x="457200" y="1371600"/>
            <a:ext cx="62484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3538"/>
            <a:r>
              <a:rPr lang="ru-RU" sz="2400" i="1"/>
              <a:t>И.п. – лицом к сетке, левая нога впереди. </a:t>
            </a:r>
          </a:p>
          <a:p>
            <a:pPr indent="363538"/>
            <a:r>
              <a:rPr lang="ru-RU" sz="2400" i="1"/>
              <a:t>Мяч подбрасывается левой рукой вверх у правого плеча. Туловище отклонятся назад (замах).</a:t>
            </a:r>
          </a:p>
          <a:p>
            <a:pPr indent="363538"/>
            <a:r>
              <a:rPr lang="ru-RU" sz="2400" i="1"/>
              <a:t>Подбросив мяч последовательным разгибанием сзади стоящей ноги, с движением туловища вперед и кистью руки вперед – вверх, производится удар по мячу.</a:t>
            </a: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2895600"/>
            <a:ext cx="1935163" cy="3200400"/>
          </a:xfrm>
          <a:prstGeom prst="rect">
            <a:avLst/>
          </a:prstGeom>
          <a:solidFill>
            <a:schemeClr val="bg2">
              <a:alpha val="30000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990600" y="2133600"/>
            <a:ext cx="7162800" cy="24606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СПАСИБО ЗА ВНИМАНИЕ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4000" b="1" i="1" cap="none" smtClean="0">
                <a:solidFill>
                  <a:srgbClr val="25116D"/>
                </a:solidFill>
                <a:effectLst/>
                <a:latin typeface="Times New Roman" pitchFamily="18" charset="0"/>
              </a:rPr>
              <a:t>Задачи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  <a:t>1. Разучить приёму и передачи мяча двумя способами :</a:t>
            </a:r>
          </a:p>
          <a:p>
            <a:pPr>
              <a:buFont typeface="Wingdings 2" pitchFamily="18" charset="2"/>
              <a:buNone/>
            </a:pP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  <a:t>а) верхний приём и передача мяча.</a:t>
            </a:r>
          </a:p>
          <a:p>
            <a:pPr>
              <a:buFont typeface="Wingdings 2" pitchFamily="18" charset="2"/>
              <a:buNone/>
            </a:pP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  <a:t>б) нижний приём и передача мяча</a:t>
            </a:r>
          </a:p>
          <a:p>
            <a:pPr>
              <a:buFont typeface="Wingdings 2" pitchFamily="18" charset="2"/>
              <a:buNone/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  <a:t>2. Совершенствование правильного исполнения приёма мяча в игре.</a:t>
            </a:r>
          </a:p>
          <a:p>
            <a:pPr>
              <a:buFont typeface="Wingdings 2" pitchFamily="18" charset="2"/>
              <a:buNone/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  <a:t>3. Развитие чувства коллективизма и интереса к данному виду спорта.</a:t>
            </a:r>
          </a:p>
          <a:p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013325"/>
          </a:xfrm>
        </p:spPr>
        <p:txBody>
          <a:bodyPr/>
          <a:lstStyle/>
          <a:p>
            <a:pPr marL="0" indent="722313" algn="just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Волейбол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 спорта, командная спортивная игра, в процессе которой две команды соревнуются на специальной площадке, разделённой сеткой, стремясь направить мяч на сторону соперника таким образом, чтобы он приземлился на площадке противника (</a:t>
            </a:r>
            <a:r>
              <a:rPr lang="ru-RU" sz="24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добить до пола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либо игрок защищающейся команды допустил ошибку. При этом для организации атаки игрокам одной команды разрешается не более трёх касаний мяча подряд (в дополнение к касанию на блоке).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8382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волейбольная стойка.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990600"/>
            <a:ext cx="8001000" cy="47085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r>
              <a:rPr lang="ru-RU" sz="2000" b="1" i="1" dirty="0">
                <a:solidFill>
                  <a:srgbClr val="C00000"/>
                </a:solidFill>
                <a:cs typeface="Times New Roman" pitchFamily="18" charset="0"/>
              </a:rPr>
              <a:t>Стойки различают на:</a:t>
            </a:r>
            <a:endParaRPr lang="ru-RU" sz="2000" b="1" dirty="0">
              <a:solidFill>
                <a:srgbClr val="C00000"/>
              </a:solidFill>
              <a:cs typeface="Times New Roman" pitchFamily="18" charset="0"/>
            </a:endParaRP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smtClean="0">
                <a:cs typeface="Times New Roman" pitchFamily="18" charset="0"/>
              </a:rPr>
              <a:t>	Устойчивую</a:t>
            </a:r>
            <a:r>
              <a:rPr lang="ru-RU" sz="2000" i="1" dirty="0" smtClean="0">
                <a:cs typeface="Times New Roman" pitchFamily="18" charset="0"/>
              </a:rPr>
              <a:t> - </a:t>
            </a:r>
            <a:r>
              <a:rPr lang="ru-RU" sz="2000" dirty="0" smtClean="0">
                <a:cs typeface="Times New Roman" pitchFamily="18" charset="0"/>
              </a:rPr>
              <a:t>нога </a:t>
            </a:r>
            <a:r>
              <a:rPr lang="ru-RU" sz="2000" dirty="0">
                <a:cs typeface="Times New Roman" pitchFamily="18" charset="0"/>
              </a:rPr>
              <a:t>впереди.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r>
              <a:rPr lang="ru-RU" sz="2000" b="1" dirty="0" smtClean="0">
                <a:cs typeface="Times New Roman" pitchFamily="18" charset="0"/>
              </a:rPr>
              <a:t>	 </a:t>
            </a:r>
            <a:r>
              <a:rPr lang="ru-RU" sz="2000" b="1" dirty="0">
                <a:cs typeface="Times New Roman" pitchFamily="18" charset="0"/>
              </a:rPr>
              <a:t>Основную</a:t>
            </a:r>
            <a:r>
              <a:rPr lang="ru-RU" sz="2000" dirty="0">
                <a:cs typeface="Times New Roman" pitchFamily="18" charset="0"/>
              </a:rPr>
              <a:t> - ноги параллельно.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r>
              <a:rPr lang="ru-RU" sz="2000" b="1" dirty="0" smtClean="0">
                <a:cs typeface="Times New Roman" pitchFamily="18" charset="0"/>
              </a:rPr>
              <a:t>	Неустойчивую</a:t>
            </a:r>
            <a:r>
              <a:rPr lang="ru-RU" sz="2000" dirty="0" smtClean="0">
                <a:cs typeface="Times New Roman" pitchFamily="18" charset="0"/>
              </a:rPr>
              <a:t> </a:t>
            </a:r>
            <a:r>
              <a:rPr lang="ru-RU" sz="2000" dirty="0">
                <a:cs typeface="Times New Roman" pitchFamily="18" charset="0"/>
              </a:rPr>
              <a:t>- О ЦТ одна нона передней трети стопы.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r>
              <a:rPr lang="ru-RU" sz="2000" b="1" dirty="0" smtClean="0">
                <a:cs typeface="Times New Roman" pitchFamily="18" charset="0"/>
              </a:rPr>
              <a:t>	Статичную</a:t>
            </a:r>
            <a:r>
              <a:rPr lang="ru-RU" sz="2000" dirty="0" smtClean="0">
                <a:cs typeface="Times New Roman" pitchFamily="18" charset="0"/>
              </a:rPr>
              <a:t> </a:t>
            </a:r>
            <a:r>
              <a:rPr lang="ru-RU" sz="2000" dirty="0">
                <a:cs typeface="Times New Roman" pitchFamily="18" charset="0"/>
              </a:rPr>
              <a:t>- неподвижность игрока.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r>
              <a:rPr lang="ru-RU" sz="2000" b="1" dirty="0" smtClean="0">
                <a:cs typeface="Times New Roman" pitchFamily="18" charset="0"/>
              </a:rPr>
              <a:t>	Динамичную</a:t>
            </a:r>
            <a:r>
              <a:rPr lang="ru-RU" sz="2000" dirty="0" smtClean="0">
                <a:cs typeface="Times New Roman" pitchFamily="18" charset="0"/>
              </a:rPr>
              <a:t> </a:t>
            </a:r>
            <a:r>
              <a:rPr lang="ru-RU" sz="2000" dirty="0">
                <a:cs typeface="Times New Roman" pitchFamily="18" charset="0"/>
              </a:rPr>
              <a:t>- переминание с ноги на ногу.</a:t>
            </a:r>
          </a:p>
          <a:p>
            <a:pPr indent="354013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endParaRPr lang="ru-RU" sz="2000" dirty="0">
              <a:cs typeface="Times New Roman" pitchFamily="18" charset="0"/>
            </a:endParaRPr>
          </a:p>
          <a:p>
            <a:pPr indent="354013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r>
              <a:rPr lang="ru-RU" sz="2000" dirty="0">
                <a:cs typeface="Times New Roman" pitchFamily="18" charset="0"/>
              </a:rPr>
              <a:t>В положении стойки руки находятся на уровне пояса, </a:t>
            </a:r>
          </a:p>
          <a:p>
            <a:pPr indent="354013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r>
              <a:rPr lang="ru-RU" sz="2000" dirty="0">
                <a:cs typeface="Times New Roman" pitchFamily="18" charset="0"/>
              </a:rPr>
              <a:t>кисти обращены ладонями друг к другу, туловище </a:t>
            </a:r>
          </a:p>
          <a:p>
            <a:pPr indent="354013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1625" algn="l"/>
              </a:tabLst>
              <a:defRPr/>
            </a:pPr>
            <a:r>
              <a:rPr lang="ru-RU" sz="2000" dirty="0">
                <a:cs typeface="Times New Roman" pitchFamily="18" charset="0"/>
              </a:rPr>
              <a:t>несколько наклонено вперед, тело сво­бодно, ненапряженно.</a:t>
            </a:r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066800"/>
            <a:ext cx="1171575" cy="2400300"/>
          </a:xfrm>
          <a:prstGeom prst="rect">
            <a:avLst/>
          </a:prstGeom>
          <a:noFill/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066800"/>
            <a:ext cx="958850" cy="2362200"/>
          </a:xfrm>
          <a:prstGeom prst="rect">
            <a:avLst/>
          </a:prstGeom>
          <a:noFill/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3429000"/>
            <a:ext cx="1800225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382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Положение рук.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0" descr="вол11">
            <a:hlinkClick r:id="rId2" action="ppaction://hlinkpres?slideindex=21&amp;slidetitle=Прием мяча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524000"/>
            <a:ext cx="8066088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775" y="204787"/>
            <a:ext cx="8686800" cy="8382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Прием и передача мяча двумя руками снизу.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1066800"/>
            <a:ext cx="8382000" cy="46942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92500" indent="363538" algn="just"/>
            <a:r>
              <a:rPr lang="ru-RU" sz="2000">
                <a:cs typeface="Times New Roman" pitchFamily="18" charset="0"/>
              </a:rPr>
              <a:t>Туловище слегка наклонено вперед, прямые руки опущены вперед - вниз, локти сближены, кисти вместе. Мяч принимается на внутреннюю часть сближенных предплечий, ближе к кистям рук. В момент приема руки не должны сгибаться в локтях. </a:t>
            </a:r>
          </a:p>
          <a:p>
            <a:pPr marL="3492500" indent="363538" algn="just"/>
            <a:endParaRPr lang="ru-RU" sz="2000">
              <a:cs typeface="Times New Roman" pitchFamily="18" charset="0"/>
            </a:endParaRPr>
          </a:p>
          <a:p>
            <a:pPr marL="3492500" indent="363538" algn="just"/>
            <a:r>
              <a:rPr lang="ru-RU" sz="2000">
                <a:cs typeface="Times New Roman" pitchFamily="18" charset="0"/>
              </a:rPr>
              <a:t>Прямые руки небыстрым движением в плечевых суставах поднимаются навстречу мячу, ноги в момент приема выпрямляются. Чем выше скорость полета мяча, тем меньше должно быть встречное движение рук</a:t>
            </a:r>
            <a:r>
              <a:rPr lang="ru-RU" sz="2400">
                <a:cs typeface="Times New Roman" pitchFamily="18" charset="0"/>
              </a:rPr>
              <a:t>. </a:t>
            </a:r>
            <a:r>
              <a:rPr lang="ru-RU">
                <a:latin typeface="Franklin Gothic Book"/>
              </a:rPr>
              <a:t/>
            </a:r>
            <a:br>
              <a:rPr lang="ru-RU">
                <a:latin typeface="Franklin Gothic Book"/>
              </a:rPr>
            </a:br>
            <a:endParaRPr lang="ru-RU">
              <a:latin typeface="Franklin Gothic Book"/>
            </a:endParaRPr>
          </a:p>
        </p:txBody>
      </p:sp>
      <p:pic>
        <p:nvPicPr>
          <p:cNvPr id="9" name="Picture 13" descr="вол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990600"/>
            <a:ext cx="1616075" cy="2362200"/>
          </a:xfrm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819400"/>
            <a:ext cx="1849438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188912"/>
            <a:ext cx="8686800" cy="838201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/>
              <a:t>Техника выполнения передачи мяча сверху двумя руками</a:t>
            </a:r>
            <a:endParaRPr lang="ru-RU" dirty="0"/>
          </a:p>
        </p:txBody>
      </p:sp>
      <p:pic>
        <p:nvPicPr>
          <p:cNvPr id="5" name="Picture 7" descr="волейб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1447800"/>
            <a:ext cx="2303463" cy="2262188"/>
          </a:xfrm>
        </p:spPr>
      </p:pic>
      <p:pic>
        <p:nvPicPr>
          <p:cNvPr id="6" name="Picture 8" descr="волейб">
            <a:hlinkClick r:id="rId3" action="ppaction://hlinkpres?slideindex=10&amp;slidetitle=Передача мяча сверху двумя руками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3886200"/>
            <a:ext cx="2306638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Прямоугольник 6"/>
          <p:cNvSpPr>
            <a:spLocks noChangeArrowheads="1"/>
          </p:cNvSpPr>
          <p:nvPr/>
        </p:nvSpPr>
        <p:spPr bwMode="auto">
          <a:xfrm>
            <a:off x="3657600" y="1600200"/>
            <a:ext cx="5334000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ru-RU" sz="2400"/>
              <a:t>При выполнении передачи нужно успеть занять устойчивое исходное положение, затем, разгибая ноги и руки, отрывистыми касанием кончиков пальцев рук мячу придается нужное направление.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09600" y="4419600"/>
            <a:ext cx="449580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ru-RU" sz="2400"/>
              <a:t>Встреча рук с мячом происходит над лицом несколько впереди, нельзя мяч отбивать ладонями, это нарушение правил игры.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850" y="188912"/>
            <a:ext cx="8686800" cy="838201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/>
              <a:t>Техника выполнения передачи мяча двумя руками снизу</a:t>
            </a:r>
            <a:endParaRPr lang="ru-RU" dirty="0"/>
          </a:p>
        </p:txBody>
      </p:sp>
      <p:pic>
        <p:nvPicPr>
          <p:cNvPr id="4" name="Picture 7" descr="5">
            <a:hlinkClick r:id="rId2" action="ppaction://hlinkpres?slideindex=10&amp;slidetitle=Передача мяча сверху двумя руками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10000" y="3724275"/>
            <a:ext cx="5514975" cy="3133725"/>
          </a:xfrm>
        </p:spPr>
      </p:pic>
      <p:sp>
        <p:nvSpPr>
          <p:cNvPr id="20483" name="Прямоугольник 4"/>
          <p:cNvSpPr>
            <a:spLocks noChangeArrowheads="1"/>
          </p:cNvSpPr>
          <p:nvPr/>
        </p:nvSpPr>
        <p:spPr bwMode="auto">
          <a:xfrm>
            <a:off x="381000" y="1524000"/>
            <a:ext cx="8077200" cy="385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ru-RU" sz="2800" dirty="0"/>
              <a:t>При передаче следует выполнять некоторое сопровождение мяча руками. Руки должны занимать одинаковое,  постоянное положение. Малейшее повышение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ru-RU" sz="2800" dirty="0"/>
              <a:t> одного предплечья над 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ru-RU" sz="2800" dirty="0"/>
              <a:t>другим изменит 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ru-RU" sz="2800" dirty="0"/>
              <a:t>направление отскока 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ru-RU" sz="2800" dirty="0"/>
              <a:t>мяча.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850" y="188912"/>
            <a:ext cx="8686800" cy="838201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/>
              <a:t>Техника выполнения нижней прямой подачи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ru-RU" sz="2400" i="1" smtClean="0">
                <a:solidFill>
                  <a:schemeClr val="tx1"/>
                </a:solidFill>
                <a:latin typeface="Times New Roman" pitchFamily="18" charset="0"/>
              </a:rPr>
              <a:t>1. И.п. – стоя лицом к сетки, ноги согнуты в коленях, левая нога впереди, туловище наклонено вперед.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ru-RU" sz="2400" i="1" smtClean="0">
                <a:solidFill>
                  <a:schemeClr val="tx1"/>
                </a:solidFill>
                <a:latin typeface="Times New Roman" pitchFamily="18" charset="0"/>
              </a:rPr>
              <a:t>2. Левая рука, согнутая в локтевом суставе, удерживает мяч на уровне пояса.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ru-RU" sz="2400" i="1" smtClean="0">
                <a:solidFill>
                  <a:schemeClr val="tx1"/>
                </a:solidFill>
                <a:latin typeface="Times New Roman" pitchFamily="18" charset="0"/>
              </a:rPr>
              <a:t>3. Правая (бьющая) рука отведена назад в положении замаха.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ru-RU" sz="2400" i="1" smtClean="0">
                <a:solidFill>
                  <a:schemeClr val="tx1"/>
                </a:solidFill>
                <a:latin typeface="Times New Roman" pitchFamily="18" charset="0"/>
              </a:rPr>
              <a:t>4. Подбросит мяч на высоту 20-30 см вверх и выполнить удар напряженной кистью по опускающемуся мячу на уровне плеч.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ru-RU" sz="2400" i="1" smtClean="0">
                <a:solidFill>
                  <a:schemeClr val="tx1"/>
                </a:solidFill>
                <a:latin typeface="Times New Roman" pitchFamily="18" charset="0"/>
              </a:rPr>
              <a:t>5. Бьющая рука направляет мяч вперед-вверх.</a:t>
            </a:r>
          </a:p>
          <a:p>
            <a:pPr marL="609600" indent="-609600">
              <a:lnSpc>
                <a:spcPct val="90000"/>
              </a:lnSpc>
              <a:buFont typeface="Wingdings 2" pitchFamily="18" charset="2"/>
              <a:buNone/>
            </a:pPr>
            <a:endParaRPr lang="ru-RU" sz="3000" smtClean="0">
              <a:solidFill>
                <a:schemeClr val="tx1"/>
              </a:solidFill>
            </a:endParaRPr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6781800" y="4114800"/>
            <a:ext cx="14668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96</TotalTime>
  <Words>459</Words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Подготовили:  Шпиро Елена Борисовна Шпиро Владимир Валентинович</vt:lpstr>
      <vt:lpstr>Задачи</vt:lpstr>
      <vt:lpstr>Слайд 3</vt:lpstr>
      <vt:lpstr>волейбольная стойка.</vt:lpstr>
      <vt:lpstr>Положение рук.</vt:lpstr>
      <vt:lpstr>Прием и передача мяча двумя руками снизу.</vt:lpstr>
      <vt:lpstr>Техника выполнения передачи мяча сверху двумя руками</vt:lpstr>
      <vt:lpstr>Техника выполнения передачи мяча двумя руками снизу</vt:lpstr>
      <vt:lpstr>Техника выполнения нижней прямой подачи</vt:lpstr>
      <vt:lpstr>Техника выполнения верхней прямой подачи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Натали</dc:creator>
  <cp:lastModifiedBy>user</cp:lastModifiedBy>
  <cp:revision>11</cp:revision>
  <dcterms:created xsi:type="dcterms:W3CDTF">2012-03-04T19:30:16Z</dcterms:created>
  <dcterms:modified xsi:type="dcterms:W3CDTF">2012-11-27T08:49:01Z</dcterms:modified>
</cp:coreProperties>
</file>