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62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21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Овал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0B125EC-1BBF-4B88-ACB5-574EB8021D09}" type="datetimeFigureOut">
              <a:rPr lang="ru-RU"/>
              <a:pPr>
                <a:defRPr/>
              </a:pPr>
              <a:t>06.02.2013</a:t>
            </a:fld>
            <a:endParaRPr lang="ru-RU"/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AB4384C-42AB-4E37-AC58-763AC43214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56ABD8-FFAF-42D8-AE33-F738D94A8A34}" type="datetimeFigureOut">
              <a:rPr lang="ru-RU"/>
              <a:pPr>
                <a:defRPr/>
              </a:pPr>
              <a:t>06.02.2013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8ACC0C-03A1-4EF3-ACCB-B4BBEDF4C7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3FF15-DD9F-4046-A991-FA62CCDC257E}" type="datetimeFigureOut">
              <a:rPr lang="ru-RU"/>
              <a:pPr>
                <a:defRPr/>
              </a:pPr>
              <a:t>06.02.2013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5BE2D1-2F18-46E1-9F6B-4EA81BA63E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59B50-05D9-4CEA-9434-DECFEAB8B911}" type="datetimeFigureOut">
              <a:rPr lang="ru-RU"/>
              <a:pPr>
                <a:defRPr/>
              </a:pPr>
              <a:t>06.02.2013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356C70-3649-4C4B-A207-345787E755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Овал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Овал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D70D2B7-19C0-424B-BFAB-043EFCC8E601}" type="datetimeFigureOut">
              <a:rPr lang="ru-RU"/>
              <a:pPr>
                <a:defRPr/>
              </a:pPr>
              <a:t>06.02.2013</a:t>
            </a:fld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1244C49-B1C8-485B-AD5E-9E1FFE4576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C0DB6B-B732-4F45-A6C5-D162B727AA68}" type="datetimeFigureOut">
              <a:rPr lang="ru-RU"/>
              <a:pPr>
                <a:defRPr/>
              </a:pPr>
              <a:t>06.02.2013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FC2972-03EF-4434-BE69-AC65D3902A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EC61862-58A4-42AE-9405-456D7942331B}" type="datetimeFigureOut">
              <a:rPr lang="ru-RU"/>
              <a:pPr>
                <a:defRPr/>
              </a:pPr>
              <a:t>06.02.2013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3B8132A-44C9-4EB3-9979-44F4503C58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36075B-BFF2-4FEC-AF87-BB66A082CA66}" type="datetimeFigureOut">
              <a:rPr lang="ru-RU"/>
              <a:pPr>
                <a:defRPr/>
              </a:pPr>
              <a:t>06.02.2013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D6C690-6848-4D95-8F82-2A8244162D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Прямоугольник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AE61817-5ECB-47AD-8A69-B0678AE1862D}" type="datetimeFigureOut">
              <a:rPr lang="ru-RU"/>
              <a:pPr>
                <a:defRPr/>
              </a:pPr>
              <a:t>06.02.2013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E2D5F76-B645-4331-82DB-62BCDEA8CB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E29CB6-ED33-45D5-8103-C1A9C3E7D14A}" type="datetimeFigureOut">
              <a:rPr lang="ru-RU"/>
              <a:pPr>
                <a:defRPr/>
              </a:pPr>
              <a:t>06.02.2013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4F01EFB-23F9-4893-97AC-B40AAEB826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 fontAlgn="auto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</a:endParaRPr>
          </a:p>
        </p:txBody>
      </p:sp>
      <p:sp>
        <p:nvSpPr>
          <p:cNvPr id="6" name="Блок-схема: процесс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Блок-схема: процесс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19FCABF-7583-4735-B716-33CAC8D00C27}" type="datetimeFigureOut">
              <a:rPr lang="ru-RU"/>
              <a:pPr>
                <a:defRPr/>
              </a:pPr>
              <a:t>06.02.2013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5C8A326-40BE-4999-9327-C5719DF430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F486B234-11D4-4E85-87FB-A124EAB3288C}" type="datetimeFigureOut">
              <a:rPr lang="ru-RU"/>
              <a:pPr>
                <a:defRPr/>
              </a:pPr>
              <a:t>06.02.2013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</a:defRPr>
            </a:lvl1pPr>
            <a:extLst/>
          </a:lstStyle>
          <a:p>
            <a:pPr>
              <a:defRPr/>
            </a:pPr>
            <a:fld id="{FA7CEAFC-0E60-4243-9930-6ADB7ED46B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87" r:id="rId2"/>
    <p:sldLayoutId id="2147483793" r:id="rId3"/>
    <p:sldLayoutId id="2147483788" r:id="rId4"/>
    <p:sldLayoutId id="2147483794" r:id="rId5"/>
    <p:sldLayoutId id="2147483789" r:id="rId6"/>
    <p:sldLayoutId id="2147483795" r:id="rId7"/>
    <p:sldLayoutId id="2147483796" r:id="rId8"/>
    <p:sldLayoutId id="2147483797" r:id="rId9"/>
    <p:sldLayoutId id="2147483790" r:id="rId10"/>
    <p:sldLayoutId id="214748379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28875" y="500063"/>
            <a:ext cx="6181725" cy="1357312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Проектирование деятельности</a:t>
            </a:r>
            <a:b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(создание «Маршрутного листа»)</a:t>
            </a:r>
            <a:b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5" name="Текст 2"/>
          <p:cNvSpPr>
            <a:spLocks noGrp="1"/>
          </p:cNvSpPr>
          <p:nvPr>
            <p:ph type="body" idx="1"/>
          </p:nvPr>
        </p:nvSpPr>
        <p:spPr>
          <a:xfrm>
            <a:off x="2643188" y="3786188"/>
            <a:ext cx="6215062" cy="1500187"/>
          </a:xfrm>
        </p:spPr>
        <p:txBody>
          <a:bodyPr/>
          <a:lstStyle/>
          <a:p>
            <a:pPr marL="17463" algn="ctr" eaLnBrk="1" hangingPunct="1">
              <a:spcBef>
                <a:spcPct val="0"/>
              </a:spcBef>
            </a:pPr>
            <a:r>
              <a:rPr lang="ru-RU" sz="32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Спроектируй свою деятельность на смену</a:t>
            </a: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8429625" y="6072188"/>
            <a:ext cx="614363" cy="642937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100" y="1928813"/>
            <a:ext cx="6400800" cy="287813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 планировании «Маршрутного листа» строго отвечать по порядку нумерации вопросов – 1, 2, 3….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Для работы с кроссвордом кликать ПКМ на синий прямоугольник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 заполнении сводной таблицы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кликаем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пкм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на слайд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100" y="642938"/>
            <a:ext cx="6400800" cy="928687"/>
          </a:xfrm>
        </p:spPr>
        <p:txBody>
          <a:bodyPr/>
          <a:lstStyle/>
          <a:p>
            <a:pPr algn="ctr">
              <a:defRPr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Необходимо знать и помнить:</a:t>
            </a:r>
            <a:endParaRPr lang="ru-RU" sz="3600" dirty="0"/>
          </a:p>
        </p:txBody>
      </p:sp>
      <p:sp>
        <p:nvSpPr>
          <p:cNvPr id="4" name="4-конечная звезда 3"/>
          <p:cNvSpPr/>
          <p:nvPr/>
        </p:nvSpPr>
        <p:spPr>
          <a:xfrm>
            <a:off x="2071688" y="2214563"/>
            <a:ext cx="414337" cy="414337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4-конечная звезда 4"/>
          <p:cNvSpPr/>
          <p:nvPr/>
        </p:nvSpPr>
        <p:spPr>
          <a:xfrm>
            <a:off x="2071688" y="3929063"/>
            <a:ext cx="414337" cy="414337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8358188" y="6072188"/>
            <a:ext cx="614362" cy="61436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4-конечная звезда 7"/>
          <p:cNvSpPr/>
          <p:nvPr/>
        </p:nvSpPr>
        <p:spPr>
          <a:xfrm>
            <a:off x="2071688" y="5072063"/>
            <a:ext cx="485775" cy="485775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Куб 40"/>
          <p:cNvSpPr/>
          <p:nvPr/>
        </p:nvSpPr>
        <p:spPr>
          <a:xfrm>
            <a:off x="1428750" y="5072063"/>
            <a:ext cx="501650" cy="430212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0" name="Куб 39"/>
          <p:cNvSpPr/>
          <p:nvPr/>
        </p:nvSpPr>
        <p:spPr>
          <a:xfrm>
            <a:off x="1428750" y="4643438"/>
            <a:ext cx="500063" cy="50165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9" name="Куб 38"/>
          <p:cNvSpPr/>
          <p:nvPr/>
        </p:nvSpPr>
        <p:spPr>
          <a:xfrm>
            <a:off x="1428750" y="4357688"/>
            <a:ext cx="500063" cy="430212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4" name="Куб 43"/>
          <p:cNvSpPr/>
          <p:nvPr/>
        </p:nvSpPr>
        <p:spPr>
          <a:xfrm>
            <a:off x="1428750" y="3857625"/>
            <a:ext cx="501650" cy="5715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8" name="Куб 37"/>
          <p:cNvSpPr/>
          <p:nvPr/>
        </p:nvSpPr>
        <p:spPr>
          <a:xfrm>
            <a:off x="1428750" y="3500438"/>
            <a:ext cx="501650" cy="5715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3" name="Куб 42"/>
          <p:cNvSpPr/>
          <p:nvPr/>
        </p:nvSpPr>
        <p:spPr>
          <a:xfrm>
            <a:off x="1428750" y="3143250"/>
            <a:ext cx="501650" cy="50165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2" name="Куб 41"/>
          <p:cNvSpPr/>
          <p:nvPr/>
        </p:nvSpPr>
        <p:spPr>
          <a:xfrm>
            <a:off x="1428750" y="2786063"/>
            <a:ext cx="501650" cy="50165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7" name="Куб 36"/>
          <p:cNvSpPr/>
          <p:nvPr/>
        </p:nvSpPr>
        <p:spPr>
          <a:xfrm>
            <a:off x="2357438" y="3071813"/>
            <a:ext cx="501650" cy="5715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3" name="Куб 32"/>
          <p:cNvSpPr/>
          <p:nvPr/>
        </p:nvSpPr>
        <p:spPr>
          <a:xfrm>
            <a:off x="2357438" y="2714625"/>
            <a:ext cx="501650" cy="50165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1" name="Куб 20"/>
          <p:cNvSpPr/>
          <p:nvPr/>
        </p:nvSpPr>
        <p:spPr>
          <a:xfrm>
            <a:off x="4071938" y="4071938"/>
            <a:ext cx="501650" cy="5715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2" name="Куб 21"/>
          <p:cNvSpPr/>
          <p:nvPr/>
        </p:nvSpPr>
        <p:spPr>
          <a:xfrm>
            <a:off x="4071938" y="3786188"/>
            <a:ext cx="501650" cy="50165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" name="Куб 17"/>
          <p:cNvSpPr/>
          <p:nvPr/>
        </p:nvSpPr>
        <p:spPr>
          <a:xfrm>
            <a:off x="4071938" y="3429000"/>
            <a:ext cx="501650" cy="50165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" name="Куб 16"/>
          <p:cNvSpPr/>
          <p:nvPr/>
        </p:nvSpPr>
        <p:spPr>
          <a:xfrm>
            <a:off x="4071938" y="3071813"/>
            <a:ext cx="501650" cy="500062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" name="Куб 18"/>
          <p:cNvSpPr/>
          <p:nvPr/>
        </p:nvSpPr>
        <p:spPr>
          <a:xfrm>
            <a:off x="4071938" y="2714625"/>
            <a:ext cx="500062" cy="500063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" name="Куб 1"/>
          <p:cNvSpPr/>
          <p:nvPr/>
        </p:nvSpPr>
        <p:spPr>
          <a:xfrm>
            <a:off x="1071563" y="2357438"/>
            <a:ext cx="500062" cy="500062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" name="Куб 2"/>
          <p:cNvSpPr/>
          <p:nvPr/>
        </p:nvSpPr>
        <p:spPr>
          <a:xfrm>
            <a:off x="1500188" y="2357438"/>
            <a:ext cx="500062" cy="500062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" name="Куб 3"/>
          <p:cNvSpPr/>
          <p:nvPr/>
        </p:nvSpPr>
        <p:spPr>
          <a:xfrm>
            <a:off x="1928813" y="2357438"/>
            <a:ext cx="501650" cy="500062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Куб 4"/>
          <p:cNvSpPr/>
          <p:nvPr/>
        </p:nvSpPr>
        <p:spPr>
          <a:xfrm>
            <a:off x="2357438" y="2357438"/>
            <a:ext cx="501650" cy="500062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Куб 5"/>
          <p:cNvSpPr/>
          <p:nvPr/>
        </p:nvSpPr>
        <p:spPr>
          <a:xfrm>
            <a:off x="2786063" y="2357438"/>
            <a:ext cx="500062" cy="500062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Куб 6"/>
          <p:cNvSpPr/>
          <p:nvPr/>
        </p:nvSpPr>
        <p:spPr>
          <a:xfrm>
            <a:off x="3214688" y="2357438"/>
            <a:ext cx="501650" cy="500062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Куб 7"/>
          <p:cNvSpPr/>
          <p:nvPr/>
        </p:nvSpPr>
        <p:spPr>
          <a:xfrm>
            <a:off x="3643313" y="2357438"/>
            <a:ext cx="501650" cy="500062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Куб 8"/>
          <p:cNvSpPr/>
          <p:nvPr/>
        </p:nvSpPr>
        <p:spPr>
          <a:xfrm>
            <a:off x="4071938" y="2357438"/>
            <a:ext cx="501650" cy="500062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Куб 10"/>
          <p:cNvSpPr/>
          <p:nvPr/>
        </p:nvSpPr>
        <p:spPr>
          <a:xfrm>
            <a:off x="4500563" y="2357438"/>
            <a:ext cx="501650" cy="500062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Куб 12"/>
          <p:cNvSpPr/>
          <p:nvPr/>
        </p:nvSpPr>
        <p:spPr>
          <a:xfrm>
            <a:off x="4929188" y="2357438"/>
            <a:ext cx="501650" cy="500062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Куб 13"/>
          <p:cNvSpPr/>
          <p:nvPr/>
        </p:nvSpPr>
        <p:spPr>
          <a:xfrm>
            <a:off x="4071938" y="1857375"/>
            <a:ext cx="571500" cy="573088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" name="Куб 15"/>
          <p:cNvSpPr/>
          <p:nvPr/>
        </p:nvSpPr>
        <p:spPr>
          <a:xfrm>
            <a:off x="4071938" y="1500188"/>
            <a:ext cx="501650" cy="50165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" name="Куб 14"/>
          <p:cNvSpPr/>
          <p:nvPr/>
        </p:nvSpPr>
        <p:spPr>
          <a:xfrm>
            <a:off x="4071938" y="1143000"/>
            <a:ext cx="501650" cy="50165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Куб 11"/>
          <p:cNvSpPr/>
          <p:nvPr/>
        </p:nvSpPr>
        <p:spPr>
          <a:xfrm>
            <a:off x="5357813" y="2357438"/>
            <a:ext cx="501650" cy="500062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5" name="Куб 24"/>
          <p:cNvSpPr/>
          <p:nvPr/>
        </p:nvSpPr>
        <p:spPr>
          <a:xfrm>
            <a:off x="4429125" y="3429000"/>
            <a:ext cx="573088" cy="500063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7" name="Куб 26"/>
          <p:cNvSpPr/>
          <p:nvPr/>
        </p:nvSpPr>
        <p:spPr>
          <a:xfrm>
            <a:off x="4857750" y="3429000"/>
            <a:ext cx="501650" cy="50165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4" name="Куб 23"/>
          <p:cNvSpPr/>
          <p:nvPr/>
        </p:nvSpPr>
        <p:spPr>
          <a:xfrm>
            <a:off x="5214938" y="3429000"/>
            <a:ext cx="501650" cy="500063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6" name="Куб 25"/>
          <p:cNvSpPr/>
          <p:nvPr/>
        </p:nvSpPr>
        <p:spPr>
          <a:xfrm>
            <a:off x="5572125" y="3429000"/>
            <a:ext cx="501650" cy="500063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3" name="Куб 22"/>
          <p:cNvSpPr/>
          <p:nvPr/>
        </p:nvSpPr>
        <p:spPr>
          <a:xfrm>
            <a:off x="5929313" y="3429000"/>
            <a:ext cx="501650" cy="50165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9" name="Куб 28"/>
          <p:cNvSpPr/>
          <p:nvPr/>
        </p:nvSpPr>
        <p:spPr>
          <a:xfrm>
            <a:off x="4429125" y="1928813"/>
            <a:ext cx="571500" cy="500062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2" name="Куб 31"/>
          <p:cNvSpPr/>
          <p:nvPr/>
        </p:nvSpPr>
        <p:spPr>
          <a:xfrm>
            <a:off x="4857750" y="1928813"/>
            <a:ext cx="573088" cy="50165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1" name="Куб 30"/>
          <p:cNvSpPr/>
          <p:nvPr/>
        </p:nvSpPr>
        <p:spPr>
          <a:xfrm>
            <a:off x="5286375" y="1928813"/>
            <a:ext cx="573088" cy="50165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0" name="Куб 29"/>
          <p:cNvSpPr/>
          <p:nvPr/>
        </p:nvSpPr>
        <p:spPr>
          <a:xfrm>
            <a:off x="5715000" y="1928813"/>
            <a:ext cx="573088" cy="50165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6" name="Куб 35"/>
          <p:cNvSpPr/>
          <p:nvPr/>
        </p:nvSpPr>
        <p:spPr>
          <a:xfrm>
            <a:off x="2357438" y="2000250"/>
            <a:ext cx="501650" cy="50165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5" name="Куб 34"/>
          <p:cNvSpPr/>
          <p:nvPr/>
        </p:nvSpPr>
        <p:spPr>
          <a:xfrm>
            <a:off x="2357438" y="1714500"/>
            <a:ext cx="501650" cy="50165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4" name="Куб 33"/>
          <p:cNvSpPr/>
          <p:nvPr/>
        </p:nvSpPr>
        <p:spPr>
          <a:xfrm>
            <a:off x="2357438" y="1285875"/>
            <a:ext cx="500062" cy="500063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5" name="7-конечная звезда 44"/>
          <p:cNvSpPr/>
          <p:nvPr/>
        </p:nvSpPr>
        <p:spPr>
          <a:xfrm>
            <a:off x="2286000" y="571500"/>
            <a:ext cx="700088" cy="485775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46" name="7-конечная звезда 45"/>
          <p:cNvSpPr/>
          <p:nvPr/>
        </p:nvSpPr>
        <p:spPr>
          <a:xfrm>
            <a:off x="3500438" y="1857375"/>
            <a:ext cx="557212" cy="557213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47" name="7-конечная звезда 46"/>
          <p:cNvSpPr/>
          <p:nvPr/>
        </p:nvSpPr>
        <p:spPr>
          <a:xfrm>
            <a:off x="4071938" y="500063"/>
            <a:ext cx="628650" cy="557212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48" name="7-конечная звезда 47"/>
          <p:cNvSpPr/>
          <p:nvPr/>
        </p:nvSpPr>
        <p:spPr>
          <a:xfrm>
            <a:off x="428625" y="2286000"/>
            <a:ext cx="557213" cy="557213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49" name="7-конечная звезда 48"/>
          <p:cNvSpPr/>
          <p:nvPr/>
        </p:nvSpPr>
        <p:spPr>
          <a:xfrm>
            <a:off x="1428750" y="1785938"/>
            <a:ext cx="628650" cy="485775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50" name="7-конечная звезда 49"/>
          <p:cNvSpPr/>
          <p:nvPr/>
        </p:nvSpPr>
        <p:spPr>
          <a:xfrm>
            <a:off x="3286125" y="3500438"/>
            <a:ext cx="628650" cy="485775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2357438" y="1357313"/>
            <a:ext cx="3714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</a:t>
            </a:r>
          </a:p>
        </p:txBody>
      </p:sp>
      <p:sp>
        <p:nvSpPr>
          <p:cNvPr id="52" name="TextBox 51"/>
          <p:cNvSpPr txBox="1">
            <a:spLocks noChangeArrowheads="1"/>
          </p:cNvSpPr>
          <p:nvPr/>
        </p:nvSpPr>
        <p:spPr bwMode="auto">
          <a:xfrm>
            <a:off x="2357438" y="1785938"/>
            <a:ext cx="355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</a:t>
            </a:r>
          </a:p>
        </p:txBody>
      </p:sp>
      <p:sp>
        <p:nvSpPr>
          <p:cNvPr id="53" name="TextBox 52"/>
          <p:cNvSpPr txBox="1">
            <a:spLocks noChangeArrowheads="1"/>
          </p:cNvSpPr>
          <p:nvPr/>
        </p:nvSpPr>
        <p:spPr bwMode="auto">
          <a:xfrm>
            <a:off x="2357438" y="2143125"/>
            <a:ext cx="3413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</a:t>
            </a:r>
          </a:p>
        </p:txBody>
      </p:sp>
      <p:sp>
        <p:nvSpPr>
          <p:cNvPr id="54" name="TextBox 53"/>
          <p:cNvSpPr txBox="1">
            <a:spLocks noChangeArrowheads="1"/>
          </p:cNvSpPr>
          <p:nvPr/>
        </p:nvSpPr>
        <p:spPr bwMode="auto">
          <a:xfrm>
            <a:off x="2357438" y="2428875"/>
            <a:ext cx="355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</a:t>
            </a:r>
          </a:p>
        </p:txBody>
      </p:sp>
      <p:sp>
        <p:nvSpPr>
          <p:cNvPr id="55" name="TextBox 54"/>
          <p:cNvSpPr txBox="1">
            <a:spLocks noChangeArrowheads="1"/>
          </p:cNvSpPr>
          <p:nvPr/>
        </p:nvSpPr>
        <p:spPr bwMode="auto">
          <a:xfrm>
            <a:off x="2357438" y="2857500"/>
            <a:ext cx="355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</a:t>
            </a:r>
          </a:p>
        </p:txBody>
      </p:sp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2357438" y="3214688"/>
            <a:ext cx="4381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</a:t>
            </a:r>
          </a:p>
        </p:txBody>
      </p:sp>
      <p:sp>
        <p:nvSpPr>
          <p:cNvPr id="57" name="TextBox 56"/>
          <p:cNvSpPr txBox="1">
            <a:spLocks noChangeArrowheads="1"/>
          </p:cNvSpPr>
          <p:nvPr/>
        </p:nvSpPr>
        <p:spPr bwMode="auto">
          <a:xfrm>
            <a:off x="4071938" y="2000250"/>
            <a:ext cx="3413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</a:t>
            </a:r>
          </a:p>
        </p:txBody>
      </p:sp>
      <p:sp>
        <p:nvSpPr>
          <p:cNvPr id="58" name="TextBox 57"/>
          <p:cNvSpPr txBox="1">
            <a:spLocks noChangeArrowheads="1"/>
          </p:cNvSpPr>
          <p:nvPr/>
        </p:nvSpPr>
        <p:spPr bwMode="auto">
          <a:xfrm>
            <a:off x="4500563" y="2000250"/>
            <a:ext cx="355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</a:t>
            </a:r>
          </a:p>
        </p:txBody>
      </p:sp>
      <p:sp>
        <p:nvSpPr>
          <p:cNvPr id="59" name="TextBox 58"/>
          <p:cNvSpPr txBox="1">
            <a:spLocks noChangeArrowheads="1"/>
          </p:cNvSpPr>
          <p:nvPr/>
        </p:nvSpPr>
        <p:spPr bwMode="auto">
          <a:xfrm>
            <a:off x="4929188" y="2000250"/>
            <a:ext cx="3190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</a:t>
            </a:r>
          </a:p>
        </p:txBody>
      </p:sp>
      <p:sp>
        <p:nvSpPr>
          <p:cNvPr id="60" name="TextBox 59"/>
          <p:cNvSpPr txBox="1">
            <a:spLocks noChangeArrowheads="1"/>
          </p:cNvSpPr>
          <p:nvPr/>
        </p:nvSpPr>
        <p:spPr bwMode="auto">
          <a:xfrm>
            <a:off x="5286375" y="2000250"/>
            <a:ext cx="3698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</a:t>
            </a:r>
          </a:p>
        </p:txBody>
      </p:sp>
      <p:sp>
        <p:nvSpPr>
          <p:cNvPr id="61" name="TextBox 60"/>
          <p:cNvSpPr txBox="1">
            <a:spLocks noChangeArrowheads="1"/>
          </p:cNvSpPr>
          <p:nvPr/>
        </p:nvSpPr>
        <p:spPr bwMode="auto">
          <a:xfrm>
            <a:off x="5786438" y="2000250"/>
            <a:ext cx="3698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</a:t>
            </a:r>
          </a:p>
        </p:txBody>
      </p:sp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4071938" y="1214438"/>
            <a:ext cx="3841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</a:t>
            </a:r>
          </a:p>
        </p:txBody>
      </p:sp>
      <p:sp>
        <p:nvSpPr>
          <p:cNvPr id="63" name="TextBox 62"/>
          <p:cNvSpPr txBox="1">
            <a:spLocks noChangeArrowheads="1"/>
          </p:cNvSpPr>
          <p:nvPr/>
        </p:nvSpPr>
        <p:spPr bwMode="auto">
          <a:xfrm>
            <a:off x="4071938" y="1643063"/>
            <a:ext cx="3540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</a:t>
            </a:r>
          </a:p>
        </p:txBody>
      </p:sp>
      <p:sp>
        <p:nvSpPr>
          <p:cNvPr id="64" name="TextBox 63"/>
          <p:cNvSpPr txBox="1">
            <a:spLocks noChangeArrowheads="1"/>
          </p:cNvSpPr>
          <p:nvPr/>
        </p:nvSpPr>
        <p:spPr bwMode="auto">
          <a:xfrm>
            <a:off x="4071938" y="2428875"/>
            <a:ext cx="3698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</a:t>
            </a:r>
          </a:p>
        </p:txBody>
      </p:sp>
      <p:sp>
        <p:nvSpPr>
          <p:cNvPr id="65" name="TextBox 64"/>
          <p:cNvSpPr txBox="1">
            <a:spLocks noChangeArrowheads="1"/>
          </p:cNvSpPr>
          <p:nvPr/>
        </p:nvSpPr>
        <p:spPr bwMode="auto">
          <a:xfrm>
            <a:off x="4071938" y="2857500"/>
            <a:ext cx="3540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</a:t>
            </a:r>
          </a:p>
        </p:txBody>
      </p:sp>
      <p:sp>
        <p:nvSpPr>
          <p:cNvPr id="66" name="TextBox 65"/>
          <p:cNvSpPr txBox="1">
            <a:spLocks noChangeArrowheads="1"/>
          </p:cNvSpPr>
          <p:nvPr/>
        </p:nvSpPr>
        <p:spPr bwMode="auto">
          <a:xfrm>
            <a:off x="4071938" y="3214688"/>
            <a:ext cx="3841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</a:t>
            </a:r>
          </a:p>
        </p:txBody>
      </p:sp>
      <p:sp>
        <p:nvSpPr>
          <p:cNvPr id="67" name="TextBox 66"/>
          <p:cNvSpPr txBox="1">
            <a:spLocks noChangeArrowheads="1"/>
          </p:cNvSpPr>
          <p:nvPr/>
        </p:nvSpPr>
        <p:spPr bwMode="auto">
          <a:xfrm>
            <a:off x="4071938" y="3571875"/>
            <a:ext cx="355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</a:t>
            </a:r>
          </a:p>
        </p:txBody>
      </p:sp>
      <p:sp>
        <p:nvSpPr>
          <p:cNvPr id="68" name="TextBox 67"/>
          <p:cNvSpPr txBox="1">
            <a:spLocks noChangeArrowheads="1"/>
          </p:cNvSpPr>
          <p:nvPr/>
        </p:nvSpPr>
        <p:spPr bwMode="auto">
          <a:xfrm>
            <a:off x="4071938" y="3929063"/>
            <a:ext cx="3698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</a:t>
            </a:r>
          </a:p>
        </p:txBody>
      </p:sp>
      <p:sp>
        <p:nvSpPr>
          <p:cNvPr id="69" name="TextBox 68"/>
          <p:cNvSpPr txBox="1">
            <a:spLocks noChangeArrowheads="1"/>
          </p:cNvSpPr>
          <p:nvPr/>
        </p:nvSpPr>
        <p:spPr bwMode="auto">
          <a:xfrm>
            <a:off x="4071938" y="4286250"/>
            <a:ext cx="3698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</a:t>
            </a:r>
          </a:p>
        </p:txBody>
      </p:sp>
      <p:sp>
        <p:nvSpPr>
          <p:cNvPr id="70" name="TextBox 69"/>
          <p:cNvSpPr txBox="1">
            <a:spLocks noChangeArrowheads="1"/>
          </p:cNvSpPr>
          <p:nvPr/>
        </p:nvSpPr>
        <p:spPr bwMode="auto">
          <a:xfrm>
            <a:off x="4429125" y="3571875"/>
            <a:ext cx="4730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Ю</a:t>
            </a:r>
          </a:p>
        </p:txBody>
      </p:sp>
      <p:sp>
        <p:nvSpPr>
          <p:cNvPr id="71" name="TextBox 70"/>
          <p:cNvSpPr txBox="1">
            <a:spLocks noChangeArrowheads="1"/>
          </p:cNvSpPr>
          <p:nvPr/>
        </p:nvSpPr>
        <p:spPr bwMode="auto">
          <a:xfrm>
            <a:off x="4857750" y="3571875"/>
            <a:ext cx="3841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</a:t>
            </a:r>
          </a:p>
        </p:txBody>
      </p:sp>
      <p:sp>
        <p:nvSpPr>
          <p:cNvPr id="72" name="TextBox 71"/>
          <p:cNvSpPr txBox="1">
            <a:spLocks noChangeArrowheads="1"/>
          </p:cNvSpPr>
          <p:nvPr/>
        </p:nvSpPr>
        <p:spPr bwMode="auto">
          <a:xfrm>
            <a:off x="5214938" y="3571875"/>
            <a:ext cx="3841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</a:t>
            </a:r>
          </a:p>
        </p:txBody>
      </p:sp>
      <p:sp>
        <p:nvSpPr>
          <p:cNvPr id="73" name="TextBox 72"/>
          <p:cNvSpPr txBox="1">
            <a:spLocks noChangeArrowheads="1"/>
          </p:cNvSpPr>
          <p:nvPr/>
        </p:nvSpPr>
        <p:spPr bwMode="auto">
          <a:xfrm>
            <a:off x="5572125" y="3571875"/>
            <a:ext cx="3841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</a:t>
            </a:r>
          </a:p>
        </p:txBody>
      </p:sp>
      <p:sp>
        <p:nvSpPr>
          <p:cNvPr id="74" name="TextBox 73"/>
          <p:cNvSpPr txBox="1">
            <a:spLocks noChangeArrowheads="1"/>
          </p:cNvSpPr>
          <p:nvPr/>
        </p:nvSpPr>
        <p:spPr bwMode="auto">
          <a:xfrm>
            <a:off x="5929313" y="3571875"/>
            <a:ext cx="3476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</a:t>
            </a:r>
          </a:p>
        </p:txBody>
      </p:sp>
      <p:sp>
        <p:nvSpPr>
          <p:cNvPr id="75" name="TextBox 74"/>
          <p:cNvSpPr txBox="1">
            <a:spLocks noChangeArrowheads="1"/>
          </p:cNvSpPr>
          <p:nvPr/>
        </p:nvSpPr>
        <p:spPr bwMode="auto">
          <a:xfrm>
            <a:off x="1000125" y="2428875"/>
            <a:ext cx="4667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Ш</a:t>
            </a:r>
          </a:p>
        </p:txBody>
      </p:sp>
      <p:sp>
        <p:nvSpPr>
          <p:cNvPr id="76" name="TextBox 75"/>
          <p:cNvSpPr txBox="1">
            <a:spLocks noChangeArrowheads="1"/>
          </p:cNvSpPr>
          <p:nvPr/>
        </p:nvSpPr>
        <p:spPr bwMode="auto">
          <a:xfrm>
            <a:off x="1500188" y="2428875"/>
            <a:ext cx="3841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</a:t>
            </a:r>
          </a:p>
        </p:txBody>
      </p:sp>
      <p:sp>
        <p:nvSpPr>
          <p:cNvPr id="77" name="TextBox 76"/>
          <p:cNvSpPr txBox="1">
            <a:spLocks noChangeArrowheads="1"/>
          </p:cNvSpPr>
          <p:nvPr/>
        </p:nvSpPr>
        <p:spPr bwMode="auto">
          <a:xfrm>
            <a:off x="1928813" y="2428875"/>
            <a:ext cx="3698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</a:t>
            </a:r>
          </a:p>
        </p:txBody>
      </p:sp>
      <p:sp>
        <p:nvSpPr>
          <p:cNvPr id="78" name="TextBox 77"/>
          <p:cNvSpPr txBox="1">
            <a:spLocks noChangeArrowheads="1"/>
          </p:cNvSpPr>
          <p:nvPr/>
        </p:nvSpPr>
        <p:spPr bwMode="auto">
          <a:xfrm>
            <a:off x="2786063" y="2428875"/>
            <a:ext cx="3746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Л</a:t>
            </a:r>
          </a:p>
        </p:txBody>
      </p:sp>
      <p:sp>
        <p:nvSpPr>
          <p:cNvPr id="79" name="TextBox 78"/>
          <p:cNvSpPr txBox="1">
            <a:spLocks noChangeArrowheads="1"/>
          </p:cNvSpPr>
          <p:nvPr/>
        </p:nvSpPr>
        <p:spPr bwMode="auto">
          <a:xfrm>
            <a:off x="3214688" y="2428875"/>
            <a:ext cx="355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</a:t>
            </a:r>
          </a:p>
        </p:txBody>
      </p:sp>
      <p:sp>
        <p:nvSpPr>
          <p:cNvPr id="80" name="TextBox 79"/>
          <p:cNvSpPr txBox="1">
            <a:spLocks noChangeArrowheads="1"/>
          </p:cNvSpPr>
          <p:nvPr/>
        </p:nvSpPr>
        <p:spPr bwMode="auto">
          <a:xfrm>
            <a:off x="3643313" y="2428875"/>
            <a:ext cx="355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</a:t>
            </a:r>
          </a:p>
        </p:txBody>
      </p:sp>
      <p:sp>
        <p:nvSpPr>
          <p:cNvPr id="81" name="TextBox 80"/>
          <p:cNvSpPr txBox="1">
            <a:spLocks noChangeArrowheads="1"/>
          </p:cNvSpPr>
          <p:nvPr/>
        </p:nvSpPr>
        <p:spPr bwMode="auto">
          <a:xfrm>
            <a:off x="4500563" y="2428875"/>
            <a:ext cx="3841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</a:t>
            </a:r>
          </a:p>
        </p:txBody>
      </p:sp>
      <p:sp>
        <p:nvSpPr>
          <p:cNvPr id="82" name="TextBox 81"/>
          <p:cNvSpPr txBox="1">
            <a:spLocks noChangeArrowheads="1"/>
          </p:cNvSpPr>
          <p:nvPr/>
        </p:nvSpPr>
        <p:spPr bwMode="auto">
          <a:xfrm>
            <a:off x="4929188" y="2428875"/>
            <a:ext cx="3841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</a:t>
            </a:r>
          </a:p>
        </p:txBody>
      </p:sp>
      <p:sp>
        <p:nvSpPr>
          <p:cNvPr id="83" name="TextBox 82"/>
          <p:cNvSpPr txBox="1">
            <a:spLocks noChangeArrowheads="1"/>
          </p:cNvSpPr>
          <p:nvPr/>
        </p:nvSpPr>
        <p:spPr bwMode="auto">
          <a:xfrm>
            <a:off x="5357813" y="2428875"/>
            <a:ext cx="355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</a:t>
            </a:r>
          </a:p>
        </p:txBody>
      </p:sp>
      <p:sp>
        <p:nvSpPr>
          <p:cNvPr id="84" name="TextBox 83"/>
          <p:cNvSpPr txBox="1">
            <a:spLocks noChangeArrowheads="1"/>
          </p:cNvSpPr>
          <p:nvPr/>
        </p:nvSpPr>
        <p:spPr bwMode="auto">
          <a:xfrm>
            <a:off x="1428750" y="2857500"/>
            <a:ext cx="3841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</a:t>
            </a:r>
          </a:p>
        </p:txBody>
      </p:sp>
      <p:sp>
        <p:nvSpPr>
          <p:cNvPr id="85" name="TextBox 84"/>
          <p:cNvSpPr txBox="1">
            <a:spLocks noChangeArrowheads="1"/>
          </p:cNvSpPr>
          <p:nvPr/>
        </p:nvSpPr>
        <p:spPr bwMode="auto">
          <a:xfrm>
            <a:off x="1428750" y="3214688"/>
            <a:ext cx="3698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</a:t>
            </a:r>
          </a:p>
        </p:txBody>
      </p:sp>
      <p:sp>
        <p:nvSpPr>
          <p:cNvPr id="86" name="TextBox 85"/>
          <p:cNvSpPr txBox="1">
            <a:spLocks noChangeArrowheads="1"/>
          </p:cNvSpPr>
          <p:nvPr/>
        </p:nvSpPr>
        <p:spPr bwMode="auto">
          <a:xfrm>
            <a:off x="1428750" y="3643313"/>
            <a:ext cx="3413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</a:t>
            </a:r>
          </a:p>
        </p:txBody>
      </p:sp>
      <p:sp>
        <p:nvSpPr>
          <p:cNvPr id="87" name="TextBox 86"/>
          <p:cNvSpPr txBox="1">
            <a:spLocks noChangeArrowheads="1"/>
          </p:cNvSpPr>
          <p:nvPr/>
        </p:nvSpPr>
        <p:spPr bwMode="auto">
          <a:xfrm>
            <a:off x="1428750" y="4071938"/>
            <a:ext cx="3698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</a:t>
            </a:r>
          </a:p>
        </p:txBody>
      </p:sp>
      <p:sp>
        <p:nvSpPr>
          <p:cNvPr id="88" name="TextBox 87"/>
          <p:cNvSpPr txBox="1">
            <a:spLocks noChangeArrowheads="1"/>
          </p:cNvSpPr>
          <p:nvPr/>
        </p:nvSpPr>
        <p:spPr bwMode="auto">
          <a:xfrm>
            <a:off x="1428750" y="4429125"/>
            <a:ext cx="3698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</a:t>
            </a:r>
          </a:p>
        </p:txBody>
      </p:sp>
      <p:sp>
        <p:nvSpPr>
          <p:cNvPr id="89" name="TextBox 88"/>
          <p:cNvSpPr txBox="1">
            <a:spLocks noChangeArrowheads="1"/>
          </p:cNvSpPr>
          <p:nvPr/>
        </p:nvSpPr>
        <p:spPr bwMode="auto">
          <a:xfrm>
            <a:off x="1428750" y="4786313"/>
            <a:ext cx="3698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</a:t>
            </a:r>
          </a:p>
        </p:txBody>
      </p:sp>
      <p:sp>
        <p:nvSpPr>
          <p:cNvPr id="90" name="TextBox 89"/>
          <p:cNvSpPr txBox="1">
            <a:spLocks noChangeArrowheads="1"/>
          </p:cNvSpPr>
          <p:nvPr/>
        </p:nvSpPr>
        <p:spPr bwMode="auto">
          <a:xfrm>
            <a:off x="1428750" y="5143500"/>
            <a:ext cx="3698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</a:t>
            </a:r>
          </a:p>
        </p:txBody>
      </p:sp>
      <p:sp>
        <p:nvSpPr>
          <p:cNvPr id="93" name="Скругленный прямоугольник 92"/>
          <p:cNvSpPr/>
          <p:nvPr/>
        </p:nvSpPr>
        <p:spPr>
          <a:xfrm>
            <a:off x="4429125" y="5715000"/>
            <a:ext cx="4357688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Рисунок на бумаге с использованием линейки </a:t>
            </a:r>
          </a:p>
        </p:txBody>
      </p:sp>
      <p:sp>
        <p:nvSpPr>
          <p:cNvPr id="97" name="TextBox 96"/>
          <p:cNvSpPr txBox="1">
            <a:spLocks noChangeArrowheads="1"/>
          </p:cNvSpPr>
          <p:nvPr/>
        </p:nvSpPr>
        <p:spPr bwMode="auto">
          <a:xfrm>
            <a:off x="4714875" y="6858000"/>
            <a:ext cx="39862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Times New Roman" pitchFamily="18" charset="0"/>
                <a:cs typeface="Times New Roman" pitchFamily="18" charset="0"/>
              </a:rPr>
              <a:t>Работа с брусом заготовкой</a:t>
            </a:r>
          </a:p>
        </p:txBody>
      </p:sp>
      <p:sp>
        <p:nvSpPr>
          <p:cNvPr id="98" name="TextBox 97"/>
          <p:cNvSpPr txBox="1">
            <a:spLocks noChangeArrowheads="1"/>
          </p:cNvSpPr>
          <p:nvPr/>
        </p:nvSpPr>
        <p:spPr bwMode="auto">
          <a:xfrm>
            <a:off x="4179888" y="7143750"/>
            <a:ext cx="49641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Times New Roman" pitchFamily="18" charset="0"/>
                <a:cs typeface="Times New Roman" pitchFamily="18" charset="0"/>
              </a:rPr>
              <a:t>Использование наждачной бумаги</a:t>
            </a:r>
          </a:p>
        </p:txBody>
      </p:sp>
      <p:sp>
        <p:nvSpPr>
          <p:cNvPr id="99" name="TextBox 98"/>
          <p:cNvSpPr txBox="1">
            <a:spLocks noChangeArrowheads="1"/>
          </p:cNvSpPr>
          <p:nvPr/>
        </p:nvSpPr>
        <p:spPr bwMode="auto">
          <a:xfrm>
            <a:off x="4606925" y="7572375"/>
            <a:ext cx="45370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Times New Roman" pitchFamily="18" charset="0"/>
                <a:cs typeface="Times New Roman" pitchFamily="18" charset="0"/>
              </a:rPr>
              <a:t>Обработка модели шпатлевкой</a:t>
            </a:r>
          </a:p>
        </p:txBody>
      </p:sp>
      <p:sp>
        <p:nvSpPr>
          <p:cNvPr id="100" name="TextBox 99"/>
          <p:cNvSpPr txBox="1">
            <a:spLocks noChangeArrowheads="1"/>
          </p:cNvSpPr>
          <p:nvPr/>
        </p:nvSpPr>
        <p:spPr bwMode="auto">
          <a:xfrm>
            <a:off x="4286250" y="7858125"/>
            <a:ext cx="46339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Times New Roman" pitchFamily="18" charset="0"/>
                <a:cs typeface="Times New Roman" pitchFamily="18" charset="0"/>
              </a:rPr>
              <a:t>Применение красящих веществ</a:t>
            </a:r>
          </a:p>
        </p:txBody>
      </p:sp>
      <p:sp>
        <p:nvSpPr>
          <p:cNvPr id="95" name="TextBox 94"/>
          <p:cNvSpPr txBox="1">
            <a:spLocks noChangeArrowheads="1"/>
          </p:cNvSpPr>
          <p:nvPr/>
        </p:nvSpPr>
        <p:spPr bwMode="auto">
          <a:xfrm>
            <a:off x="4857750" y="8143875"/>
            <a:ext cx="40894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latin typeface="Times New Roman" pitchFamily="18" charset="0"/>
                <a:cs typeface="Times New Roman" pitchFamily="18" charset="0"/>
              </a:rPr>
              <a:t>Декорирование изделий</a:t>
            </a:r>
          </a:p>
          <a:p>
            <a:r>
              <a:rPr lang="ru-RU" sz="2800" b="1">
                <a:latin typeface="Times New Roman" pitchFamily="18" charset="0"/>
                <a:cs typeface="Times New Roman" pitchFamily="18" charset="0"/>
              </a:rPr>
              <a:t>УМНИЦА</a:t>
            </a:r>
          </a:p>
        </p:txBody>
      </p:sp>
      <p:sp>
        <p:nvSpPr>
          <p:cNvPr id="10334" name="TextBox 100"/>
          <p:cNvSpPr txBox="1">
            <a:spLocks noChangeArrowheads="1"/>
          </p:cNvSpPr>
          <p:nvPr/>
        </p:nvSpPr>
        <p:spPr bwMode="auto">
          <a:xfrm>
            <a:off x="4786313" y="285750"/>
            <a:ext cx="25098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>
                <a:latin typeface="Times New Roman" pitchFamily="18" charset="0"/>
                <a:cs typeface="Times New Roman" pitchFamily="18" charset="0"/>
              </a:rPr>
              <a:t>Ответь на вопросы: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69 0.2197 L 0.00069 -0.16559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534 0.13621 L -0.02534 -0.19681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17 0.07377 L -0.0217 -0.25925 " pathEditMode="relative" rAng="0" ptsTypes="AA">
                                      <p:cBhvr>
                                        <p:cTn id="91" dur="2000" fill="hold"/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00"/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500"/>
                            </p:stCondLst>
                            <p:childTnLst>
                              <p:par>
                                <p:cTn id="12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02  E" pathEditMode="relative" ptsTypes="">
                                      <p:cBhvr>
                                        <p:cTn id="130" dur="2000" fill="hold"/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00"/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00"/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00"/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4" dur="500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00"/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0" dur="500"/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500"/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6" dur="500"/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500"/>
                            </p:stCondLst>
                            <p:childTnLst>
                              <p:par>
                                <p:cTn id="15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02  E" pathEditMode="relative" ptsTypes="">
                                      <p:cBhvr>
                                        <p:cTn id="163" dur="2000" fill="hold"/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8" dur="500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1" dur="500"/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4" dur="500"/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7" dur="500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0" dur="500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3" dur="500"/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500"/>
                            </p:stCondLst>
                            <p:childTnLst>
                              <p:par>
                                <p:cTn id="18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500"/>
                            </p:stCondLst>
                            <p:childTnLst>
                              <p:par>
                                <p:cTn id="18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164 -0.06545 L -0.01164 -0.39848 " pathEditMode="relative" rAng="0" ptsTypes="AA">
                                      <p:cBhvr>
                                        <p:cTn id="189" dur="2000" fill="hold"/>
                                        <p:tgtEl>
                                          <p:spTgt spid="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65405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800" dirty="0" smtClean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Результаты исследований. Заполнение сводной таблицы</a:t>
            </a:r>
            <a:endParaRPr lang="ru-RU" sz="2800" dirty="0">
              <a:solidFill>
                <a:schemeClr val="tx2">
                  <a:satMod val="13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000125" y="1214438"/>
          <a:ext cx="8001057" cy="51759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00266"/>
                <a:gridCol w="3037438"/>
                <a:gridCol w="2963353"/>
              </a:tblGrid>
              <a:tr h="58811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Изопинк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Пенопласт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40916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Клей «ПВА»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40916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Клей «Момент»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44749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Шпатлевка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8061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Наждачная бумага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8061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Канцелярский нож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3357563" y="7072313"/>
            <a:ext cx="27860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Ровный слой на поверхности материала</a:t>
            </a:r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6072188" y="6858000"/>
            <a:ext cx="3071812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Ровный слой на поверхности материала</a:t>
            </a:r>
          </a:p>
          <a:p>
            <a:pPr algn="ctr"/>
            <a:r>
              <a:rPr lang="ru-RU" b="1">
                <a:latin typeface="Times New Roman" pitchFamily="18" charset="0"/>
                <a:cs typeface="Times New Roman" pitchFamily="18" charset="0"/>
              </a:rPr>
              <a:t>Глубоко прожигает поверхность материала</a:t>
            </a:r>
          </a:p>
          <a:p>
            <a:pPr algn="ctr"/>
            <a:endParaRPr lang="ru-RU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3214688" y="7072313"/>
            <a:ext cx="28575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Глубоко прожигает поверхность материала</a:t>
            </a: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3602038" y="6858000"/>
            <a:ext cx="2286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Ровный слой на поверхности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6429375" y="7929563"/>
            <a:ext cx="23780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Поверхность материала крошится</a:t>
            </a:r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3214688" y="7613650"/>
            <a:ext cx="27146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Обрабатывается легко, поверхность остается ровной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6286500" y="6858000"/>
            <a:ext cx="28575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Плохо поддается обработке. Поверхность крошится</a:t>
            </a:r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3286125" y="6858000"/>
            <a:ext cx="27146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Срез ровный. Структура материала плотная, литая</a:t>
            </a:r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6156325" y="6858000"/>
            <a:ext cx="29876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Срез рваный. Структура материала зернистая</a:t>
            </a:r>
          </a:p>
        </p:txBody>
      </p:sp>
      <p:sp>
        <p:nvSpPr>
          <p:cNvPr id="16" name="Управляющая кнопка: далее 15">
            <a:hlinkClick r:id="" action="ppaction://hlinkshowjump?jump=nextslide" highlightClick="1"/>
          </p:cNvPr>
          <p:cNvSpPr/>
          <p:nvPr/>
        </p:nvSpPr>
        <p:spPr>
          <a:xfrm>
            <a:off x="8643938" y="6429375"/>
            <a:ext cx="500062" cy="42862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-0.45431 L 0.00104 -0.7871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86 -0.32817 L 0.00486 -0.6611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47 -0.41235 L 0.00347 -0.7453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181 -0.3722 L 0.00347 -0.6997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" y="-1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25 -0.18159 L -0.00625 -0.51469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43 -0.3486 L -0.00243 -0.6713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361 -0.21027 L 0.02361 -0.49873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5 -0.27851 L -0.00035 -0.37752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86 0.13139 L 0.00486 -0.20171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81 0.14435 L -0.00903 -0.19199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1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63" y="2428875"/>
            <a:ext cx="7862887" cy="2143125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Вывод:</a:t>
            </a:r>
            <a:br>
              <a:rPr lang="ru-RU" sz="3600" b="1" dirty="0" smtClean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ru-RU" sz="3600" b="1" i="1" dirty="0" smtClean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Для работы в мастерской «Юный техник» рекомендуется использовать материал </a:t>
            </a:r>
            <a:r>
              <a:rPr lang="ru-RU" sz="3600" b="1" i="1" dirty="0" err="1" smtClean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изопинк</a:t>
            </a:r>
            <a:r>
              <a:rPr lang="ru-RU" sz="3600" b="1" i="1" dirty="0" smtClean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а клей «Момент» и пенопласт использовать не рекомендуется.</a:t>
            </a:r>
            <a:r>
              <a:rPr lang="ru-RU" sz="3600" dirty="0" smtClean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sz="3600" dirty="0" smtClean="0">
                <a:solidFill>
                  <a:schemeClr val="tx2">
                    <a:satMod val="130000"/>
                  </a:schemeClr>
                </a:solidFill>
              </a:rPr>
            </a:br>
            <a:endParaRPr lang="ru-RU" sz="3600" b="1" dirty="0">
              <a:solidFill>
                <a:schemeClr val="tx2">
                  <a:satMod val="13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Управляющая кнопка: домой 2">
            <a:hlinkClick r:id="" action="ppaction://hlinkshowjump?jump=firstslide" highlightClick="1"/>
          </p:cNvPr>
          <p:cNvSpPr/>
          <p:nvPr/>
        </p:nvSpPr>
        <p:spPr>
          <a:xfrm>
            <a:off x="8358188" y="6215063"/>
            <a:ext cx="614362" cy="47148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559</TotalTime>
  <Words>177</Words>
  <Application>Microsoft Office PowerPoint</Application>
  <PresentationFormat>Экран (4:3)</PresentationFormat>
  <Paragraphs>77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3" baseType="lpstr">
      <vt:lpstr>Arial</vt:lpstr>
      <vt:lpstr>Corbel</vt:lpstr>
      <vt:lpstr>Wingdings 2</vt:lpstr>
      <vt:lpstr>Verdana</vt:lpstr>
      <vt:lpstr>Calibri</vt:lpstr>
      <vt:lpstr>Gill Sans MT</vt:lpstr>
      <vt:lpstr>Times New Roman</vt:lpstr>
      <vt:lpstr>Солнцестояние</vt:lpstr>
      <vt:lpstr>Проектирование деятельности (создание «Маршрутного листа») </vt:lpstr>
      <vt:lpstr>при планировании «Маршрутного листа» строго отвечать по порядку нумерации вопросов – 1, 2, 3…. Для работы с кроссвордом кликать ПКМ на синий прямоугольник при заполнении сводной таблицы кликаем пкм  на слайд</vt:lpstr>
      <vt:lpstr>Слайд 3</vt:lpstr>
      <vt:lpstr>Результаты исследований. Заполнение сводной таблицы</vt:lpstr>
      <vt:lpstr>Вывод:  Для работы в мастерской «Юный техник» рекомендуется использовать материал изопинк, а клей «Момент» и пенопласт использовать не рекомендуется.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revaz</cp:lastModifiedBy>
  <cp:revision>69</cp:revision>
  <dcterms:modified xsi:type="dcterms:W3CDTF">2013-02-06T16:07:46Z</dcterms:modified>
</cp:coreProperties>
</file>