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5"/>
  </p:handoutMasterIdLst>
  <p:sldIdLst>
    <p:sldId id="256" r:id="rId2"/>
    <p:sldId id="322" r:id="rId3"/>
    <p:sldId id="323" r:id="rId4"/>
    <p:sldId id="327" r:id="rId5"/>
    <p:sldId id="328" r:id="rId6"/>
    <p:sldId id="329" r:id="rId7"/>
    <p:sldId id="330" r:id="rId8"/>
    <p:sldId id="297" r:id="rId9"/>
    <p:sldId id="278" r:id="rId10"/>
    <p:sldId id="304" r:id="rId11"/>
    <p:sldId id="331" r:id="rId12"/>
    <p:sldId id="287" r:id="rId13"/>
    <p:sldId id="333" r:id="rId14"/>
    <p:sldId id="305" r:id="rId15"/>
    <p:sldId id="335" r:id="rId16"/>
    <p:sldId id="316" r:id="rId17"/>
    <p:sldId id="332" r:id="rId18"/>
    <p:sldId id="317" r:id="rId19"/>
    <p:sldId id="334" r:id="rId20"/>
    <p:sldId id="318" r:id="rId21"/>
    <p:sldId id="336" r:id="rId22"/>
    <p:sldId id="295" r:id="rId23"/>
    <p:sldId id="337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2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2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14.wmf"/><Relationship Id="rId7" Type="http://schemas.openxmlformats.org/officeDocument/2006/relationships/image" Target="../media/image9.wmf"/><Relationship Id="rId2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8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18.wmf"/><Relationship Id="rId7" Type="http://schemas.openxmlformats.org/officeDocument/2006/relationships/image" Target="../media/image6.wmf"/><Relationship Id="rId2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20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F7FFB2-52C1-4292-99D6-BA8DCEA320D3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2DFDAA-22A1-48FD-B701-61CE08E2C5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56FF46E-0742-4798-92DD-A0C3DA1FB04E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A311672-787E-4F53-A2A3-B784E3445D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91CCC-7102-4590-8366-3534F17AD48E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89191-8B88-4A80-8243-78BF491B15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79C2A6-990C-4A15-A248-40BA2223DC53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614F691-D592-40F9-A767-A44F6D31D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8B484-1B2C-40D1-8572-8A42CF1EAC13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B7BDC-5F22-4610-AD74-794F5E02C6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1FB7E1E-3BD2-4258-BED5-BFD91F3B7A12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311A54-2306-42F8-B186-875DCE737E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E0BE8-06A4-4A9B-B015-A6894F73EDD4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696E4-5F9D-4785-9888-393E0717C7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ED13B-5448-48B0-9C63-99C63EEF0750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5483C-C658-4B36-80C5-E850588129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CD97D-8061-44FD-97A1-51CD8C3FDF9A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D5125-D39C-4A22-9477-33BFABFA00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E89F7-F3A0-476F-82EB-47962F7230C7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422B8-8266-43EA-AF74-BB876C4401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207BD-B704-4123-8C15-E16808CF6814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EF3ED-E3A6-4675-85CF-F83D5E98CB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227B63-8E88-4BE5-BFF9-4BDA6BB77D15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57F752-39AD-496B-869C-921A4A3BD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ED5C00B-E9CE-4A1C-8B44-E481C279C9C4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32272AD-EF74-45CF-8ED9-611ABEAA5C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700" r:id="rId9"/>
    <p:sldLayoutId id="2147483697" r:id="rId10"/>
    <p:sldLayoutId id="21474837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45.bin"/><Relationship Id="rId4" Type="http://schemas.openxmlformats.org/officeDocument/2006/relationships/oleObject" Target="../embeddings/oleObject4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0"/>
            <a:ext cx="6429388" cy="592935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Решение тригонометрических уравнений с ограничениями на значение тригонометрических функций действительного аргумента</a:t>
            </a:r>
            <a:endParaRPr lang="ru-RU" dirty="0"/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72313" y="6143625"/>
            <a:ext cx="1685925" cy="428625"/>
          </a:xfrm>
        </p:spPr>
        <p:txBody>
          <a:bodyPr/>
          <a:lstStyle/>
          <a:p>
            <a:pPr eaLnBrk="1" hangingPunct="1"/>
            <a:r>
              <a:rPr lang="ru-RU" smtClean="0"/>
              <a:t>ЕГЭ-2011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338" y="247650"/>
            <a:ext cx="763905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82629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85750"/>
            <a:ext cx="8024813" cy="553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8143875" cy="671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8143875" cy="543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714375"/>
            <a:ext cx="7929563" cy="493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338" y="247650"/>
            <a:ext cx="763905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2786050" y="5929330"/>
            <a:ext cx="4929222" cy="678601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0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Оценка эксперта</a:t>
            </a:r>
            <a:r>
              <a:rPr lang="ru-RU" sz="3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: 2 балла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82629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2643174" y="5286388"/>
            <a:ext cx="5715040" cy="678601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Оценка эксперта</a:t>
            </a:r>
            <a:r>
              <a:rPr lang="ru-RU" sz="3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: 0 баллов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85750"/>
            <a:ext cx="8024813" cy="553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3214678" y="5929330"/>
            <a:ext cx="4643470" cy="678601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0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Оценка эксперта</a:t>
            </a:r>
            <a:r>
              <a:rPr lang="ru-RU" sz="3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: 1 балл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8143875" cy="671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2643174" y="1714488"/>
            <a:ext cx="5500726" cy="678601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Оценка эксперта: </a:t>
            </a:r>
            <a:r>
              <a:rPr lang="ru-RU" sz="3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2 балла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290" y="320040"/>
            <a:ext cx="6338910" cy="146588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i="1" dirty="0">
                <a:solidFill>
                  <a:srgbClr val="800080"/>
                </a:solidFill>
                <a:latin typeface="Georgia" pitchFamily="18" charset="0"/>
              </a:rPr>
              <a:t>Решение  какого  уравнения  показано  на  тригонометрической  окружности?</a:t>
            </a:r>
          </a:p>
        </p:txBody>
      </p:sp>
      <p:graphicFrame>
        <p:nvGraphicFramePr>
          <p:cNvPr id="280579" name="Object 2"/>
          <p:cNvGraphicFramePr>
            <a:graphicFrameLocks noChangeAspect="1"/>
          </p:cNvGraphicFramePr>
          <p:nvPr/>
        </p:nvGraphicFramePr>
        <p:xfrm>
          <a:off x="500063" y="2286000"/>
          <a:ext cx="4024312" cy="4038600"/>
        </p:xfrm>
        <a:graphic>
          <a:graphicData uri="http://schemas.openxmlformats.org/presentationml/2006/ole">
            <p:oleObj spid="_x0000_s7171" name="GraphC" r:id="rId3" imgW="3276600" imgH="3286125" progId="">
              <p:embed/>
            </p:oleObj>
          </a:graphicData>
        </a:graphic>
      </p:graphicFrame>
      <p:sp>
        <p:nvSpPr>
          <p:cNvPr id="280580" name="Oval 4"/>
          <p:cNvSpPr>
            <a:spLocks noChangeArrowheads="1"/>
          </p:cNvSpPr>
          <p:nvPr/>
        </p:nvSpPr>
        <p:spPr bwMode="auto">
          <a:xfrm>
            <a:off x="1000125" y="3500438"/>
            <a:ext cx="144463" cy="1222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0581" name="Oval 5"/>
          <p:cNvSpPr>
            <a:spLocks noChangeArrowheads="1"/>
          </p:cNvSpPr>
          <p:nvPr/>
        </p:nvSpPr>
        <p:spPr bwMode="auto">
          <a:xfrm>
            <a:off x="3714750" y="3500438"/>
            <a:ext cx="144463" cy="12223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0582" name="Freeform 6"/>
          <p:cNvSpPr>
            <a:spLocks/>
          </p:cNvSpPr>
          <p:nvPr/>
        </p:nvSpPr>
        <p:spPr bwMode="auto">
          <a:xfrm>
            <a:off x="1000125" y="3571875"/>
            <a:ext cx="2803525" cy="15875"/>
          </a:xfrm>
          <a:custGeom>
            <a:avLst/>
            <a:gdLst>
              <a:gd name="T0" fmla="*/ 2803525 w 1766"/>
              <a:gd name="T1" fmla="*/ 0 h 10"/>
              <a:gd name="T2" fmla="*/ 0 w 1766"/>
              <a:gd name="T3" fmla="*/ 15875 h 10"/>
              <a:gd name="T4" fmla="*/ 0 60000 65536"/>
              <a:gd name="T5" fmla="*/ 0 60000 65536"/>
              <a:gd name="T6" fmla="*/ 0 w 1766"/>
              <a:gd name="T7" fmla="*/ 0 h 10"/>
              <a:gd name="T8" fmla="*/ 1766 w 1766"/>
              <a:gd name="T9" fmla="*/ 10 h 1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66" h="10">
                <a:moveTo>
                  <a:pt x="1766" y="0"/>
                </a:moveTo>
                <a:lnTo>
                  <a:pt x="0" y="10"/>
                </a:lnTo>
              </a:path>
            </a:pathLst>
          </a:custGeom>
          <a:noFill/>
          <a:ln w="28575" cap="flat">
            <a:solidFill>
              <a:srgbClr val="009900"/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80583" name="Object 3"/>
          <p:cNvGraphicFramePr>
            <a:graphicFrameLocks noChangeAspect="1"/>
          </p:cNvGraphicFramePr>
          <p:nvPr/>
        </p:nvGraphicFramePr>
        <p:xfrm>
          <a:off x="2051050" y="2708275"/>
          <a:ext cx="355600" cy="917575"/>
        </p:xfrm>
        <a:graphic>
          <a:graphicData uri="http://schemas.openxmlformats.org/presentationml/2006/ole">
            <p:oleObj spid="_x0000_s7175" name="Формула" r:id="rId4" imgW="152334" imgH="393529" progId="Equation.3">
              <p:embed/>
            </p:oleObj>
          </a:graphicData>
        </a:graphic>
      </p:graphicFrame>
      <p:sp>
        <p:nvSpPr>
          <p:cNvPr id="280584" name="Rectangle 8"/>
          <p:cNvSpPr>
            <a:spLocks noChangeArrowheads="1"/>
          </p:cNvSpPr>
          <p:nvPr/>
        </p:nvSpPr>
        <p:spPr bwMode="auto">
          <a:xfrm>
            <a:off x="5364163" y="2276475"/>
            <a:ext cx="23764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latin typeface="Times New Roman" pitchFamily="18" charset="0"/>
              </a:rPr>
              <a:t>sin x = </a:t>
            </a:r>
            <a:r>
              <a:rPr lang="ru-RU" sz="2800" b="1" i="1">
                <a:latin typeface="Times New Roman" pitchFamily="18" charset="0"/>
              </a:rPr>
              <a:t>1/2</a:t>
            </a:r>
            <a:r>
              <a:rPr lang="en-US" sz="2800" b="1" i="1">
                <a:latin typeface="Times New Roman" pitchFamily="18" charset="0"/>
              </a:rPr>
              <a:t> 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280586" name="Object 4"/>
          <p:cNvGraphicFramePr>
            <a:graphicFrameLocks noChangeAspect="1"/>
          </p:cNvGraphicFramePr>
          <p:nvPr/>
        </p:nvGraphicFramePr>
        <p:xfrm>
          <a:off x="4786313" y="3286125"/>
          <a:ext cx="3384550" cy="1085850"/>
        </p:xfrm>
        <a:graphic>
          <a:graphicData uri="http://schemas.openxmlformats.org/presentationml/2006/ole">
            <p:oleObj spid="_x0000_s7178" name="Формула" r:id="rId5" imgW="1218671" imgH="393529" progId="Equation.3">
              <p:embed/>
            </p:oleObj>
          </a:graphicData>
        </a:graphic>
      </p:graphicFrame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280588" name="Object 5"/>
          <p:cNvGraphicFramePr>
            <a:graphicFrameLocks noChangeAspect="1"/>
          </p:cNvGraphicFramePr>
          <p:nvPr/>
        </p:nvGraphicFramePr>
        <p:xfrm>
          <a:off x="4643438" y="4643438"/>
          <a:ext cx="3527425" cy="1062037"/>
        </p:xfrm>
        <a:graphic>
          <a:graphicData uri="http://schemas.openxmlformats.org/presentationml/2006/ole">
            <p:oleObj spid="_x0000_s7180" name="Формула" r:id="rId6" imgW="1295400" imgH="393700" progId="Equation.3">
              <p:embed/>
            </p:oleObj>
          </a:graphicData>
        </a:graphic>
      </p:graphicFrame>
      <p:sp>
        <p:nvSpPr>
          <p:cNvPr id="280589" name="Oval 13"/>
          <p:cNvSpPr>
            <a:spLocks noChangeArrowheads="1"/>
          </p:cNvSpPr>
          <p:nvPr/>
        </p:nvSpPr>
        <p:spPr bwMode="auto">
          <a:xfrm>
            <a:off x="179388" y="260350"/>
            <a:ext cx="576262" cy="627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i="1">
                <a:latin typeface="Times New Roman" pitchFamily="18" charset="0"/>
              </a:rPr>
              <a:t>1.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280591" name="Object 6"/>
          <p:cNvGraphicFramePr>
            <a:graphicFrameLocks noChangeAspect="1"/>
          </p:cNvGraphicFramePr>
          <p:nvPr/>
        </p:nvGraphicFramePr>
        <p:xfrm>
          <a:off x="4000500" y="2571750"/>
          <a:ext cx="468313" cy="1131888"/>
        </p:xfrm>
        <a:graphic>
          <a:graphicData uri="http://schemas.openxmlformats.org/presentationml/2006/ole">
            <p:oleObj spid="_x0000_s7183" name="Формула" r:id="rId7" imgW="164957" imgH="393359" progId="Equation.3">
              <p:embed/>
            </p:oleObj>
          </a:graphicData>
        </a:graphic>
      </p:graphicFrame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280593" name="Object 7"/>
          <p:cNvGraphicFramePr>
            <a:graphicFrameLocks noChangeAspect="1"/>
          </p:cNvGraphicFramePr>
          <p:nvPr/>
        </p:nvGraphicFramePr>
        <p:xfrm>
          <a:off x="285750" y="2571750"/>
          <a:ext cx="627063" cy="1038225"/>
        </p:xfrm>
        <a:graphic>
          <a:graphicData uri="http://schemas.openxmlformats.org/presentationml/2006/ole">
            <p:oleObj spid="_x0000_s7185" name="Формула" r:id="rId8" imgW="241195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0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0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0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280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8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280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0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0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 animBg="1"/>
      <p:bldP spid="280581" grpId="0" animBg="1"/>
      <p:bldP spid="280582" grpId="0" animBg="1"/>
      <p:bldP spid="280584" grpId="0" animBg="1"/>
      <p:bldP spid="28058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8143875" cy="543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2571736" y="5929330"/>
            <a:ext cx="5214974" cy="678601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0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Оценка эксперта</a:t>
            </a:r>
            <a:r>
              <a:rPr lang="ru-RU" sz="3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: 0 баллов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714375"/>
            <a:ext cx="7929563" cy="493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500166" y="5857892"/>
            <a:ext cx="6500858" cy="785818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Оценка эксперта: 1 балл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4375" y="2214563"/>
            <a:ext cx="2786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rebuchet MS" pitchFamily="34" charset="0"/>
              </a:rPr>
              <a:t> Решите уравнение:</a:t>
            </a:r>
            <a:r>
              <a:rPr lang="en-US">
                <a:latin typeface="Trebuchet MS" pitchFamily="34" charset="0"/>
              </a:rPr>
              <a:t> </a:t>
            </a:r>
            <a:endParaRPr lang="ru-RU">
              <a:latin typeface="Trebuchet MS" pitchFamily="34" charset="0"/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3929063" y="1714500"/>
          <a:ext cx="3748087" cy="1214438"/>
        </p:xfrm>
        <a:graphic>
          <a:graphicData uri="http://schemas.openxmlformats.org/presentationml/2006/ole">
            <p:oleObj spid="_x0000_s27651" name="Формула" r:id="rId3" imgW="1371600" imgH="444500" progId="Equation.3">
              <p:embed/>
            </p:oleObj>
          </a:graphicData>
        </a:graphic>
      </p:graphicFrame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071563" y="4786313"/>
            <a:ext cx="1285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rebuchet MS" pitchFamily="34" charset="0"/>
              </a:rPr>
              <a:t>Ответ:</a:t>
            </a:r>
            <a:endParaRPr lang="ru-RU">
              <a:latin typeface="Trebuchet MS" pitchFamily="34" charset="0"/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3143250" y="4357688"/>
          <a:ext cx="4618038" cy="857250"/>
        </p:xfrm>
        <a:graphic>
          <a:graphicData uri="http://schemas.openxmlformats.org/presentationml/2006/ole">
            <p:oleObj spid="_x0000_s27653" name="Формула" r:id="rId4" imgW="2120900" imgH="393700" progId="Equation.3">
              <p:embed/>
            </p:oleObj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1428728" y="500042"/>
            <a:ext cx="4929222" cy="678601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Задание на дом: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593725" y="3327400"/>
          <a:ext cx="4492625" cy="887413"/>
        </p:xfrm>
        <a:graphic>
          <a:graphicData uri="http://schemas.openxmlformats.org/presentationml/2006/ole">
            <p:oleObj spid="_x0000_s27655" name="Формула" r:id="rId5" imgW="1028254" imgH="203112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8351838" cy="2178050"/>
            <a:chOff x="2496" y="1872"/>
            <a:chExt cx="3446" cy="964"/>
          </a:xfrm>
        </p:grpSpPr>
        <p:graphicFrame>
          <p:nvGraphicFramePr>
            <p:cNvPr id="28677" name="Object 2"/>
            <p:cNvGraphicFramePr>
              <a:graphicFrameLocks noChangeAspect="1"/>
            </p:cNvGraphicFramePr>
            <p:nvPr/>
          </p:nvGraphicFramePr>
          <p:xfrm>
            <a:off x="3418" y="2261"/>
            <a:ext cx="2524" cy="325"/>
          </p:xfrm>
          <a:graphic>
            <a:graphicData uri="http://schemas.openxmlformats.org/presentationml/2006/ole">
              <p:oleObj spid="_x0000_s28677" name="Формула" r:id="rId3" imgW="1497950" imgH="177723" progId="Equation.3">
                <p:embed/>
              </p:oleObj>
            </a:graphicData>
          </a:graphic>
        </p:graphicFrame>
        <p:pic>
          <p:nvPicPr>
            <p:cNvPr id="28678" name="Picture 6" descr="AN02479_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496" y="1872"/>
              <a:ext cx="1077" cy="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714500"/>
            <a:ext cx="7929562" cy="5143500"/>
          </a:xfrm>
        </p:spPr>
        <p:txBody>
          <a:bodyPr>
            <a:normAutofit fontScale="70000" lnSpcReduction="20000"/>
          </a:bodyPr>
          <a:lstStyle/>
          <a:p>
            <a:pPr marL="609600" indent="-609600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400" b="1" dirty="0" smtClean="0">
              <a:solidFill>
                <a:schemeClr val="folHlink"/>
              </a:solidFill>
            </a:endParaRPr>
          </a:p>
          <a:p>
            <a:pPr marL="609600" indent="-609600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800" b="1" dirty="0" smtClean="0">
              <a:solidFill>
                <a:schemeClr val="folHlink"/>
              </a:solidFill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3100" b="1" dirty="0" smtClean="0"/>
              <a:t>Результатом своей личной работы считаю, что я … 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en-US" sz="3100" b="1" dirty="0" smtClean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000" b="1" dirty="0" smtClean="0"/>
              <a:t>      </a:t>
            </a:r>
            <a:r>
              <a:rPr lang="ru-RU" sz="2000" b="1" dirty="0" smtClean="0"/>
              <a:t> </a:t>
            </a:r>
            <a:r>
              <a:rPr lang="ru-RU" sz="2200" b="1" dirty="0" smtClean="0">
                <a:solidFill>
                  <a:schemeClr val="folHlink"/>
                </a:solidFill>
              </a:rPr>
              <a:t>А</a:t>
            </a:r>
            <a:r>
              <a:rPr lang="ru-RU" sz="2200" b="1" dirty="0" smtClean="0"/>
              <a:t>. Разобрался в теории.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200" b="1" dirty="0" smtClean="0">
                <a:solidFill>
                  <a:schemeClr val="folHlink"/>
                </a:solidFill>
              </a:rPr>
              <a:t>            </a:t>
            </a:r>
            <a:r>
              <a:rPr lang="en-US" sz="2200" b="1" dirty="0" smtClean="0">
                <a:solidFill>
                  <a:schemeClr val="folHlink"/>
                </a:solidFill>
              </a:rPr>
              <a:t>                 </a:t>
            </a:r>
            <a:r>
              <a:rPr lang="ru-RU" sz="2200" b="1" dirty="0" smtClean="0">
                <a:solidFill>
                  <a:schemeClr val="folHlink"/>
                </a:solidFill>
              </a:rPr>
              <a:t> Б</a:t>
            </a:r>
            <a:r>
              <a:rPr lang="ru-RU" sz="2200" b="1" dirty="0" smtClean="0"/>
              <a:t>. Научился решать задачи</a:t>
            </a:r>
            <a:endParaRPr lang="en-US" sz="2200" b="1" dirty="0" smtClean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200" b="1" dirty="0" smtClean="0">
                <a:solidFill>
                  <a:schemeClr val="folHlink"/>
                </a:solidFill>
              </a:rPr>
              <a:t>                                                      </a:t>
            </a:r>
            <a:r>
              <a:rPr lang="ru-RU" sz="2200" b="1" dirty="0" smtClean="0">
                <a:solidFill>
                  <a:schemeClr val="folHlink"/>
                </a:solidFill>
              </a:rPr>
              <a:t>В</a:t>
            </a:r>
            <a:r>
              <a:rPr lang="ru-RU" sz="2200" b="1" dirty="0" smtClean="0"/>
              <a:t>. Повторил весь ранее изученный материал.</a:t>
            </a:r>
            <a:endParaRPr lang="en-US" sz="2200" b="1" dirty="0" smtClean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200" b="1" dirty="0" smtClean="0">
                <a:solidFill>
                  <a:schemeClr val="folHlink"/>
                </a:solidFill>
              </a:rPr>
              <a:t>                                                                           Г</a:t>
            </a:r>
            <a:r>
              <a:rPr lang="ru-RU" sz="2200" b="1" dirty="0" smtClean="0"/>
              <a:t>. Не узнал ничего нового.</a:t>
            </a:r>
            <a:endParaRPr lang="en-US" sz="2200" b="1" dirty="0" smtClean="0"/>
          </a:p>
          <a:p>
            <a:pPr marL="609600" indent="-609600" algn="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200" b="1" dirty="0" smtClean="0"/>
          </a:p>
          <a:p>
            <a:pPr marL="609600" indent="-609600" algn="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600" b="1" dirty="0" smtClean="0"/>
          </a:p>
          <a:p>
            <a:pPr marL="609600" indent="-609600" algn="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600" b="1" dirty="0" smtClean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 startAt="2"/>
              <a:defRPr/>
            </a:pPr>
            <a:r>
              <a:rPr lang="ru-RU" sz="3100" b="1" dirty="0" smtClean="0"/>
              <a:t>Чего мне не хватало на уроке при решении задач?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3100" b="1" dirty="0" smtClean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200" b="1" dirty="0" smtClean="0">
                <a:solidFill>
                  <a:schemeClr val="folHlink"/>
                </a:solidFill>
              </a:rPr>
              <a:t>        А</a:t>
            </a:r>
            <a:r>
              <a:rPr lang="ru-RU" sz="2200" b="1" dirty="0" smtClean="0"/>
              <a:t>. Знаний.   </a:t>
            </a:r>
            <a:r>
              <a:rPr lang="en-US" sz="2200" b="1" dirty="0" smtClean="0"/>
              <a:t>      </a:t>
            </a:r>
            <a:r>
              <a:rPr lang="ru-RU" sz="2200" b="1" dirty="0" smtClean="0">
                <a:solidFill>
                  <a:schemeClr val="folHlink"/>
                </a:solidFill>
              </a:rPr>
              <a:t> Б.</a:t>
            </a:r>
            <a:r>
              <a:rPr lang="ru-RU" sz="2200" b="1" dirty="0" smtClean="0"/>
              <a:t> Времени.   </a:t>
            </a:r>
            <a:r>
              <a:rPr lang="en-US" sz="2200" b="1" dirty="0" smtClean="0"/>
              <a:t>      </a:t>
            </a:r>
            <a:r>
              <a:rPr lang="ru-RU" sz="2200" b="1" dirty="0" smtClean="0">
                <a:solidFill>
                  <a:schemeClr val="folHlink"/>
                </a:solidFill>
              </a:rPr>
              <a:t>В</a:t>
            </a:r>
            <a:r>
              <a:rPr lang="ru-RU" sz="2200" b="1" dirty="0" smtClean="0"/>
              <a:t>. Желания.          </a:t>
            </a:r>
            <a:r>
              <a:rPr lang="ru-RU" sz="2200" b="1" dirty="0" smtClean="0">
                <a:solidFill>
                  <a:schemeClr val="folHlink"/>
                </a:solidFill>
              </a:rPr>
              <a:t>Г</a:t>
            </a:r>
            <a:r>
              <a:rPr lang="ru-RU" sz="2200" b="1" dirty="0" smtClean="0"/>
              <a:t>. Решал нормально.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600" b="1" dirty="0" smtClean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3100" b="1" dirty="0" smtClean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 startAt="3"/>
              <a:defRPr/>
            </a:pPr>
            <a:r>
              <a:rPr lang="ru-RU" sz="3100" b="1" dirty="0" smtClean="0"/>
              <a:t>Кто оказал мне наиболее существенную помощь  в преодолении трудностей на уроке?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 startAt="3"/>
              <a:defRPr/>
            </a:pPr>
            <a:endParaRPr lang="ru-RU" sz="3100" b="1" dirty="0" smtClean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000" b="1" dirty="0" smtClean="0">
                <a:solidFill>
                  <a:schemeClr val="folHlink"/>
                </a:solidFill>
              </a:rPr>
              <a:t>        </a:t>
            </a:r>
            <a:r>
              <a:rPr lang="ru-RU" sz="2200" b="1" dirty="0" smtClean="0">
                <a:solidFill>
                  <a:schemeClr val="folHlink"/>
                </a:solidFill>
              </a:rPr>
              <a:t>А</a:t>
            </a:r>
            <a:r>
              <a:rPr lang="ru-RU" sz="2200" b="1" dirty="0" smtClean="0"/>
              <a:t>. Одноклассники.   </a:t>
            </a:r>
            <a:r>
              <a:rPr lang="en-US" sz="2200" b="1" dirty="0" smtClean="0"/>
              <a:t>  </a:t>
            </a:r>
            <a:r>
              <a:rPr lang="ru-RU" sz="2200" b="1" dirty="0" smtClean="0">
                <a:solidFill>
                  <a:schemeClr val="folHlink"/>
                </a:solidFill>
              </a:rPr>
              <a:t>  Б.</a:t>
            </a:r>
            <a:r>
              <a:rPr lang="ru-RU" sz="2200" b="1" dirty="0" smtClean="0"/>
              <a:t> Учитель.   </a:t>
            </a:r>
            <a:r>
              <a:rPr lang="ru-RU" sz="2200" b="1" dirty="0" smtClean="0">
                <a:solidFill>
                  <a:schemeClr val="folHlink"/>
                </a:solidFill>
              </a:rPr>
              <a:t>   В</a:t>
            </a:r>
            <a:r>
              <a:rPr lang="ru-RU" sz="2200" b="1" dirty="0" smtClean="0"/>
              <a:t>. Слайды презентации.   </a:t>
            </a:r>
            <a:r>
              <a:rPr lang="ru-RU" sz="2200" b="1" dirty="0" smtClean="0">
                <a:solidFill>
                  <a:schemeClr val="folHlink"/>
                </a:solidFill>
              </a:rPr>
              <a:t>  Г</a:t>
            </a:r>
            <a:r>
              <a:rPr lang="ru-RU" sz="2200" b="1" dirty="0" smtClean="0"/>
              <a:t>. Никто. </a:t>
            </a:r>
          </a:p>
          <a:p>
            <a:pPr marL="609600" indent="-609600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800" b="1" dirty="0" smtClean="0"/>
              <a:t>         </a:t>
            </a:r>
          </a:p>
          <a:p>
            <a:pPr marL="609600" indent="-609600" algn="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320040"/>
            <a:ext cx="6267472" cy="132301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i="1" dirty="0">
                <a:solidFill>
                  <a:srgbClr val="800080"/>
                </a:solidFill>
                <a:latin typeface="Georgia" pitchFamily="18" charset="0"/>
              </a:rPr>
              <a:t>Решение  какого  уравнения  показано  на  тригонометрической  окружности?</a:t>
            </a:r>
          </a:p>
        </p:txBody>
      </p:sp>
      <p:graphicFrame>
        <p:nvGraphicFramePr>
          <p:cNvPr id="281603" name="Object 2"/>
          <p:cNvGraphicFramePr>
            <a:graphicFrameLocks noChangeAspect="1"/>
          </p:cNvGraphicFramePr>
          <p:nvPr/>
        </p:nvGraphicFramePr>
        <p:xfrm>
          <a:off x="500063" y="2286000"/>
          <a:ext cx="4024312" cy="4038600"/>
        </p:xfrm>
        <a:graphic>
          <a:graphicData uri="http://schemas.openxmlformats.org/presentationml/2006/ole">
            <p:oleObj spid="_x0000_s8195" name="GraphC" r:id="rId3" imgW="3276600" imgH="3286125" progId="">
              <p:embed/>
            </p:oleObj>
          </a:graphicData>
        </a:graphic>
      </p:graphicFrame>
      <p:sp>
        <p:nvSpPr>
          <p:cNvPr id="281604" name="Oval 4"/>
          <p:cNvSpPr>
            <a:spLocks noChangeArrowheads="1"/>
          </p:cNvSpPr>
          <p:nvPr/>
        </p:nvSpPr>
        <p:spPr bwMode="auto">
          <a:xfrm>
            <a:off x="1500188" y="5715000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1605" name="Oval 5"/>
          <p:cNvSpPr>
            <a:spLocks noChangeArrowheads="1"/>
          </p:cNvSpPr>
          <p:nvPr/>
        </p:nvSpPr>
        <p:spPr bwMode="auto">
          <a:xfrm>
            <a:off x="1500188" y="3000375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1606" name="Freeform 6"/>
          <p:cNvSpPr>
            <a:spLocks/>
          </p:cNvSpPr>
          <p:nvPr/>
        </p:nvSpPr>
        <p:spPr bwMode="auto">
          <a:xfrm>
            <a:off x="1541463" y="3071813"/>
            <a:ext cx="46037" cy="2714625"/>
          </a:xfrm>
          <a:custGeom>
            <a:avLst/>
            <a:gdLst>
              <a:gd name="T0" fmla="*/ 0 w 10"/>
              <a:gd name="T1" fmla="*/ 0 h 1372"/>
              <a:gd name="T2" fmla="*/ 46037 w 10"/>
              <a:gd name="T3" fmla="*/ 2714625 h 1372"/>
              <a:gd name="T4" fmla="*/ 0 60000 65536"/>
              <a:gd name="T5" fmla="*/ 0 60000 65536"/>
              <a:gd name="T6" fmla="*/ 0 w 10"/>
              <a:gd name="T7" fmla="*/ 0 h 1372"/>
              <a:gd name="T8" fmla="*/ 10 w 10"/>
              <a:gd name="T9" fmla="*/ 1372 h 13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" h="1372">
                <a:moveTo>
                  <a:pt x="0" y="0"/>
                </a:moveTo>
                <a:lnTo>
                  <a:pt x="10" y="1372"/>
                </a:lnTo>
              </a:path>
            </a:pathLst>
          </a:custGeom>
          <a:noFill/>
          <a:ln w="28575" cap="flat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1608" name="Rectangle 8"/>
          <p:cNvSpPr>
            <a:spLocks noChangeArrowheads="1"/>
          </p:cNvSpPr>
          <p:nvPr/>
        </p:nvSpPr>
        <p:spPr bwMode="auto">
          <a:xfrm>
            <a:off x="5364163" y="2276475"/>
            <a:ext cx="23764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latin typeface="Times New Roman" pitchFamily="18" charset="0"/>
              </a:rPr>
              <a:t>cos x =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2800" b="1" i="1">
                <a:latin typeface="Times New Roman" pitchFamily="18" charset="0"/>
              </a:rPr>
              <a:t>/2</a:t>
            </a:r>
            <a:r>
              <a:rPr lang="en-US" sz="2800" b="1" i="1">
                <a:latin typeface="Times New Roman" pitchFamily="18" charset="0"/>
              </a:rPr>
              <a:t> 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8200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8201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1613" name="Oval 13"/>
          <p:cNvSpPr>
            <a:spLocks noChangeArrowheads="1"/>
          </p:cNvSpPr>
          <p:nvPr/>
        </p:nvSpPr>
        <p:spPr bwMode="auto">
          <a:xfrm>
            <a:off x="179388" y="260350"/>
            <a:ext cx="576262" cy="627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i="1">
                <a:latin typeface="Times New Roman" pitchFamily="18" charset="0"/>
              </a:rPr>
              <a:t>2.</a:t>
            </a:r>
          </a:p>
        </p:txBody>
      </p:sp>
      <p:sp>
        <p:nvSpPr>
          <p:cNvPr id="8203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8204" name="Rectangle 1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18" name="Object 8"/>
          <p:cNvGraphicFramePr>
            <a:graphicFrameLocks noChangeAspect="1"/>
          </p:cNvGraphicFramePr>
          <p:nvPr/>
        </p:nvGraphicFramePr>
        <p:xfrm>
          <a:off x="714375" y="2143125"/>
          <a:ext cx="682625" cy="1057275"/>
        </p:xfrm>
        <a:graphic>
          <a:graphicData uri="http://schemas.openxmlformats.org/presentationml/2006/ole">
            <p:oleObj spid="_x0000_s8205" name="Формула" r:id="rId4" imgW="253890" imgH="393529" progId="Equation.3">
              <p:embed/>
            </p:oleObj>
          </a:graphicData>
        </a:graphic>
      </p:graphicFrame>
      <p:graphicFrame>
        <p:nvGraphicFramePr>
          <p:cNvPr id="19" name="Object 9"/>
          <p:cNvGraphicFramePr>
            <a:graphicFrameLocks noChangeAspect="1"/>
          </p:cNvGraphicFramePr>
          <p:nvPr/>
        </p:nvGraphicFramePr>
        <p:xfrm>
          <a:off x="428625" y="5462588"/>
          <a:ext cx="1001713" cy="1109662"/>
        </p:xfrm>
        <a:graphic>
          <a:graphicData uri="http://schemas.openxmlformats.org/presentationml/2006/ole">
            <p:oleObj spid="_x0000_s8206" name="Формула" r:id="rId5" imgW="355292" imgH="393359" progId="Equation.3">
              <p:embed/>
            </p:oleObj>
          </a:graphicData>
        </a:graphic>
      </p:graphicFrame>
      <p:graphicFrame>
        <p:nvGraphicFramePr>
          <p:cNvPr id="2053" name="Object 10"/>
          <p:cNvGraphicFramePr>
            <a:graphicFrameLocks noChangeAspect="1"/>
          </p:cNvGraphicFramePr>
          <p:nvPr/>
        </p:nvGraphicFramePr>
        <p:xfrm>
          <a:off x="1643063" y="3714750"/>
          <a:ext cx="571500" cy="885825"/>
        </p:xfrm>
        <a:graphic>
          <a:graphicData uri="http://schemas.openxmlformats.org/presentationml/2006/ole">
            <p:oleObj spid="_x0000_s8207" name="Формула" r:id="rId6" imgW="253890" imgH="393529" progId="Equation.3">
              <p:embed/>
            </p:oleObj>
          </a:graphicData>
        </a:graphic>
      </p:graphicFrame>
      <p:graphicFrame>
        <p:nvGraphicFramePr>
          <p:cNvPr id="21" name="Object 11"/>
          <p:cNvGraphicFramePr>
            <a:graphicFrameLocks noChangeAspect="1"/>
          </p:cNvGraphicFramePr>
          <p:nvPr/>
        </p:nvGraphicFramePr>
        <p:xfrm>
          <a:off x="4500563" y="3214688"/>
          <a:ext cx="3521075" cy="1125537"/>
        </p:xfrm>
        <a:graphic>
          <a:graphicData uri="http://schemas.openxmlformats.org/presentationml/2006/ole">
            <p:oleObj spid="_x0000_s8208" name="Формула" r:id="rId7" imgW="1231366" imgH="393529" progId="Equation.3">
              <p:embed/>
            </p:oleObj>
          </a:graphicData>
        </a:graphic>
      </p:graphicFrame>
      <p:graphicFrame>
        <p:nvGraphicFramePr>
          <p:cNvPr id="22" name="Object 12"/>
          <p:cNvGraphicFramePr>
            <a:graphicFrameLocks noChangeAspect="1"/>
          </p:cNvGraphicFramePr>
          <p:nvPr/>
        </p:nvGraphicFramePr>
        <p:xfrm>
          <a:off x="4429125" y="4572000"/>
          <a:ext cx="3629025" cy="1071563"/>
        </p:xfrm>
        <a:graphic>
          <a:graphicData uri="http://schemas.openxmlformats.org/presentationml/2006/ole">
            <p:oleObj spid="_x0000_s8209" name="Формула" r:id="rId8" imgW="13335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1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28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81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 animBg="1"/>
      <p:bldP spid="281605" grpId="0" animBg="1"/>
      <p:bldP spid="281606" grpId="0" animBg="1"/>
      <p:bldP spid="281608" grpId="0" animBg="1"/>
      <p:bldP spid="2816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290" y="320040"/>
            <a:ext cx="6338910" cy="146588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i="1" dirty="0">
                <a:solidFill>
                  <a:srgbClr val="800080"/>
                </a:solidFill>
                <a:latin typeface="Georgia" pitchFamily="18" charset="0"/>
              </a:rPr>
              <a:t>Решение  какого  </a:t>
            </a:r>
            <a:r>
              <a:rPr lang="ru-RU" sz="2800" i="1" dirty="0" smtClean="0">
                <a:solidFill>
                  <a:srgbClr val="800080"/>
                </a:solidFill>
                <a:latin typeface="Georgia" pitchFamily="18" charset="0"/>
              </a:rPr>
              <a:t>неравенства  </a:t>
            </a:r>
            <a:r>
              <a:rPr lang="ru-RU" sz="2800" i="1" dirty="0">
                <a:solidFill>
                  <a:srgbClr val="800080"/>
                </a:solidFill>
                <a:latin typeface="Georgia" pitchFamily="18" charset="0"/>
              </a:rPr>
              <a:t>показано  на  тригонометрической  окружности?</a:t>
            </a:r>
          </a:p>
        </p:txBody>
      </p:sp>
      <p:graphicFrame>
        <p:nvGraphicFramePr>
          <p:cNvPr id="280579" name="Object 2"/>
          <p:cNvGraphicFramePr>
            <a:graphicFrameLocks noChangeAspect="1"/>
          </p:cNvGraphicFramePr>
          <p:nvPr/>
        </p:nvGraphicFramePr>
        <p:xfrm>
          <a:off x="571500" y="1928813"/>
          <a:ext cx="4024313" cy="4038600"/>
        </p:xfrm>
        <a:graphic>
          <a:graphicData uri="http://schemas.openxmlformats.org/presentationml/2006/ole">
            <p:oleObj spid="_x0000_s9219" name="GraphC" r:id="rId3" imgW="3276600" imgH="3286125" progId="">
              <p:embed/>
            </p:oleObj>
          </a:graphicData>
        </a:graphic>
      </p:graphicFrame>
      <p:sp>
        <p:nvSpPr>
          <p:cNvPr id="280580" name="Oval 4"/>
          <p:cNvSpPr>
            <a:spLocks noChangeArrowheads="1"/>
          </p:cNvSpPr>
          <p:nvPr/>
        </p:nvSpPr>
        <p:spPr bwMode="auto">
          <a:xfrm>
            <a:off x="785813" y="4000500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0581" name="Oval 5"/>
          <p:cNvSpPr>
            <a:spLocks noChangeArrowheads="1"/>
          </p:cNvSpPr>
          <p:nvPr/>
        </p:nvSpPr>
        <p:spPr bwMode="auto">
          <a:xfrm>
            <a:off x="4000500" y="4000500"/>
            <a:ext cx="144463" cy="1222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0582" name="Freeform 6"/>
          <p:cNvSpPr>
            <a:spLocks/>
          </p:cNvSpPr>
          <p:nvPr/>
        </p:nvSpPr>
        <p:spPr bwMode="auto">
          <a:xfrm>
            <a:off x="928688" y="4071938"/>
            <a:ext cx="3143250" cy="46037"/>
          </a:xfrm>
          <a:custGeom>
            <a:avLst/>
            <a:gdLst>
              <a:gd name="T0" fmla="*/ 3143250 w 1766"/>
              <a:gd name="T1" fmla="*/ 0 h 10"/>
              <a:gd name="T2" fmla="*/ 0 w 1766"/>
              <a:gd name="T3" fmla="*/ 46037 h 10"/>
              <a:gd name="T4" fmla="*/ 0 60000 65536"/>
              <a:gd name="T5" fmla="*/ 0 60000 65536"/>
              <a:gd name="T6" fmla="*/ 0 w 1766"/>
              <a:gd name="T7" fmla="*/ 0 h 10"/>
              <a:gd name="T8" fmla="*/ 1766 w 1766"/>
              <a:gd name="T9" fmla="*/ 10 h 1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66" h="10">
                <a:moveTo>
                  <a:pt x="1766" y="0"/>
                </a:moveTo>
                <a:lnTo>
                  <a:pt x="0" y="10"/>
                </a:lnTo>
              </a:path>
            </a:pathLst>
          </a:custGeom>
          <a:noFill/>
          <a:ln w="28575" cap="flat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0584" name="Rectangle 8"/>
          <p:cNvSpPr>
            <a:spLocks noChangeArrowheads="1"/>
          </p:cNvSpPr>
          <p:nvPr/>
        </p:nvSpPr>
        <p:spPr bwMode="auto">
          <a:xfrm>
            <a:off x="5364163" y="2276475"/>
            <a:ext cx="23764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latin typeface="Times New Roman" pitchFamily="18" charset="0"/>
              </a:rPr>
              <a:t>sin x  </a:t>
            </a:r>
            <a:r>
              <a:rPr lang="ru-RU" sz="2800" b="1" i="1">
                <a:latin typeface="Times New Roman" pitchFamily="18" charset="0"/>
              </a:rPr>
              <a:t>   0</a:t>
            </a:r>
            <a:r>
              <a:rPr lang="en-US" sz="2800" b="1" i="1">
                <a:latin typeface="Times New Roman" pitchFamily="18" charset="0"/>
              </a:rPr>
              <a:t> 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9224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9225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280588" name="Object 5"/>
          <p:cNvGraphicFramePr>
            <a:graphicFrameLocks noChangeAspect="1"/>
          </p:cNvGraphicFramePr>
          <p:nvPr/>
        </p:nvGraphicFramePr>
        <p:xfrm>
          <a:off x="1571625" y="6072188"/>
          <a:ext cx="5048250" cy="547687"/>
        </p:xfrm>
        <a:graphic>
          <a:graphicData uri="http://schemas.openxmlformats.org/presentationml/2006/ole">
            <p:oleObj spid="_x0000_s9226" name="Формула" r:id="rId4" imgW="1854000" imgH="203040" progId="Equation.3">
              <p:embed/>
            </p:oleObj>
          </a:graphicData>
        </a:graphic>
      </p:graphicFrame>
      <p:sp>
        <p:nvSpPr>
          <p:cNvPr id="280589" name="Oval 13"/>
          <p:cNvSpPr>
            <a:spLocks noChangeArrowheads="1"/>
          </p:cNvSpPr>
          <p:nvPr/>
        </p:nvSpPr>
        <p:spPr bwMode="auto">
          <a:xfrm>
            <a:off x="179388" y="260350"/>
            <a:ext cx="576262" cy="627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latin typeface="Times New Roman" pitchFamily="18" charset="0"/>
              </a:rPr>
              <a:t>3</a:t>
            </a:r>
            <a:r>
              <a:rPr lang="ru-RU" sz="2800" b="1" i="1">
                <a:latin typeface="Times New Roman" pitchFamily="18" charset="0"/>
              </a:rPr>
              <a:t>.</a:t>
            </a:r>
          </a:p>
        </p:txBody>
      </p:sp>
      <p:sp>
        <p:nvSpPr>
          <p:cNvPr id="9228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280591" name="Object 6"/>
          <p:cNvGraphicFramePr>
            <a:graphicFrameLocks noChangeAspect="1"/>
          </p:cNvGraphicFramePr>
          <p:nvPr/>
        </p:nvGraphicFramePr>
        <p:xfrm>
          <a:off x="4143375" y="4071938"/>
          <a:ext cx="649288" cy="511175"/>
        </p:xfrm>
        <a:graphic>
          <a:graphicData uri="http://schemas.openxmlformats.org/presentationml/2006/ole">
            <p:oleObj spid="_x0000_s9229" name="Формула" r:id="rId5" imgW="228402" imgH="177646" progId="Equation.3">
              <p:embed/>
            </p:oleObj>
          </a:graphicData>
        </a:graphic>
      </p:graphicFrame>
      <p:sp>
        <p:nvSpPr>
          <p:cNvPr id="9230" name="Rectangle 1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280593" name="Object 7"/>
          <p:cNvGraphicFramePr>
            <a:graphicFrameLocks noChangeAspect="1"/>
          </p:cNvGraphicFramePr>
          <p:nvPr/>
        </p:nvGraphicFramePr>
        <p:xfrm>
          <a:off x="285750" y="4214813"/>
          <a:ext cx="363538" cy="368300"/>
        </p:xfrm>
        <a:graphic>
          <a:graphicData uri="http://schemas.openxmlformats.org/presentationml/2006/ole">
            <p:oleObj spid="_x0000_s9231" name="Формула" r:id="rId6" imgW="139700" imgH="139700" progId="Equation.3">
              <p:embed/>
            </p:oleObj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/>
        </p:nvGraphicFramePr>
        <p:xfrm>
          <a:off x="6572250" y="2357438"/>
          <a:ext cx="357188" cy="366712"/>
        </p:xfrm>
        <a:graphic>
          <a:graphicData uri="http://schemas.openxmlformats.org/presentationml/2006/ole">
            <p:oleObj spid="_x0000_s9232" name="Формула" r:id="rId7" imgW="126835" imgH="152202" progId="Equation.3">
              <p:embed/>
            </p:oleObj>
          </a:graphicData>
        </a:graphic>
      </p:graphicFrame>
      <p:sp>
        <p:nvSpPr>
          <p:cNvPr id="19" name="Дуга 18"/>
          <p:cNvSpPr/>
          <p:nvPr/>
        </p:nvSpPr>
        <p:spPr>
          <a:xfrm>
            <a:off x="857250" y="2357438"/>
            <a:ext cx="3214688" cy="3357562"/>
          </a:xfrm>
          <a:prstGeom prst="arc">
            <a:avLst>
              <a:gd name="adj1" fmla="val 93632"/>
              <a:gd name="adj2" fmla="val 10747056"/>
            </a:avLst>
          </a:prstGeom>
          <a:ln w="57150"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1535907" y="5036344"/>
            <a:ext cx="192881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2428875" y="4000500"/>
            <a:ext cx="144463" cy="1222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0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0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0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280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280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0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0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 animBg="1"/>
      <p:bldP spid="280581" grpId="0" animBg="1"/>
      <p:bldP spid="280582" grpId="0" animBg="1"/>
      <p:bldP spid="280584" grpId="0" animBg="1"/>
      <p:bldP spid="280589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42" y="142852"/>
            <a:ext cx="6267472" cy="1608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i="1" dirty="0">
                <a:solidFill>
                  <a:srgbClr val="800080"/>
                </a:solidFill>
                <a:latin typeface="Georgia" pitchFamily="18" charset="0"/>
              </a:rPr>
              <a:t>Решение  </a:t>
            </a:r>
            <a:r>
              <a:rPr lang="ru-RU" sz="2800" i="1" dirty="0" smtClean="0">
                <a:solidFill>
                  <a:srgbClr val="800080"/>
                </a:solidFill>
                <a:latin typeface="Georgia" pitchFamily="18" charset="0"/>
              </a:rPr>
              <a:t>какого</a:t>
            </a:r>
            <a:r>
              <a:rPr lang="en-US" sz="2800" i="1" dirty="0" smtClean="0">
                <a:solidFill>
                  <a:srgbClr val="800080"/>
                </a:solidFill>
                <a:latin typeface="Georgia" pitchFamily="18" charset="0"/>
              </a:rPr>
              <a:t> </a:t>
            </a:r>
            <a:r>
              <a:rPr lang="ru-RU" sz="2800" i="1" dirty="0" smtClean="0">
                <a:solidFill>
                  <a:srgbClr val="800080"/>
                </a:solidFill>
                <a:latin typeface="Georgia" pitchFamily="18" charset="0"/>
              </a:rPr>
              <a:t>неравенства  </a:t>
            </a:r>
            <a:r>
              <a:rPr lang="ru-RU" sz="2800" i="1" dirty="0">
                <a:solidFill>
                  <a:srgbClr val="800080"/>
                </a:solidFill>
                <a:latin typeface="Georgia" pitchFamily="18" charset="0"/>
              </a:rPr>
              <a:t>показано  на  тригонометрической  окружности?</a:t>
            </a:r>
          </a:p>
        </p:txBody>
      </p:sp>
      <p:graphicFrame>
        <p:nvGraphicFramePr>
          <p:cNvPr id="281603" name="Object 2"/>
          <p:cNvGraphicFramePr>
            <a:graphicFrameLocks noChangeAspect="1"/>
          </p:cNvGraphicFramePr>
          <p:nvPr/>
        </p:nvGraphicFramePr>
        <p:xfrm>
          <a:off x="500063" y="1928813"/>
          <a:ext cx="4024312" cy="4038600"/>
        </p:xfrm>
        <a:graphic>
          <a:graphicData uri="http://schemas.openxmlformats.org/presentationml/2006/ole">
            <p:oleObj spid="_x0000_s10243" name="GraphC" r:id="rId3" imgW="3276600" imgH="3286125" progId="">
              <p:embed/>
            </p:oleObj>
          </a:graphicData>
        </a:graphic>
      </p:graphicFrame>
      <p:sp>
        <p:nvSpPr>
          <p:cNvPr id="281604" name="Oval 4"/>
          <p:cNvSpPr>
            <a:spLocks noChangeArrowheads="1"/>
          </p:cNvSpPr>
          <p:nvPr/>
        </p:nvSpPr>
        <p:spPr bwMode="auto">
          <a:xfrm>
            <a:off x="2357438" y="5572125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1605" name="Oval 5"/>
          <p:cNvSpPr>
            <a:spLocks noChangeArrowheads="1"/>
          </p:cNvSpPr>
          <p:nvPr/>
        </p:nvSpPr>
        <p:spPr bwMode="auto">
          <a:xfrm>
            <a:off x="2357438" y="2428875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1606" name="Freeform 6"/>
          <p:cNvSpPr>
            <a:spLocks/>
          </p:cNvSpPr>
          <p:nvPr/>
        </p:nvSpPr>
        <p:spPr bwMode="auto">
          <a:xfrm>
            <a:off x="2357438" y="2500313"/>
            <a:ext cx="46037" cy="3214687"/>
          </a:xfrm>
          <a:custGeom>
            <a:avLst/>
            <a:gdLst>
              <a:gd name="T0" fmla="*/ 0 w 10"/>
              <a:gd name="T1" fmla="*/ 0 h 1372"/>
              <a:gd name="T2" fmla="*/ 46037 w 10"/>
              <a:gd name="T3" fmla="*/ 3214687 h 1372"/>
              <a:gd name="T4" fmla="*/ 0 60000 65536"/>
              <a:gd name="T5" fmla="*/ 0 60000 65536"/>
              <a:gd name="T6" fmla="*/ 0 w 10"/>
              <a:gd name="T7" fmla="*/ 0 h 1372"/>
              <a:gd name="T8" fmla="*/ 10 w 10"/>
              <a:gd name="T9" fmla="*/ 1372 h 13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" h="1372">
                <a:moveTo>
                  <a:pt x="0" y="0"/>
                </a:moveTo>
                <a:lnTo>
                  <a:pt x="10" y="1372"/>
                </a:lnTo>
              </a:path>
            </a:pathLst>
          </a:custGeom>
          <a:noFill/>
          <a:ln w="28575" cap="flat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1608" name="Rectangle 8"/>
          <p:cNvSpPr>
            <a:spLocks noChangeArrowheads="1"/>
          </p:cNvSpPr>
          <p:nvPr/>
        </p:nvSpPr>
        <p:spPr bwMode="auto">
          <a:xfrm>
            <a:off x="5364163" y="2276475"/>
            <a:ext cx="23764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latin typeface="Times New Roman" pitchFamily="18" charset="0"/>
              </a:rPr>
              <a:t>cos x      0 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10248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0249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1613" name="Oval 13"/>
          <p:cNvSpPr>
            <a:spLocks noChangeArrowheads="1"/>
          </p:cNvSpPr>
          <p:nvPr/>
        </p:nvSpPr>
        <p:spPr bwMode="auto">
          <a:xfrm>
            <a:off x="179388" y="260350"/>
            <a:ext cx="576262" cy="627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i="1">
                <a:latin typeface="Times New Roman" pitchFamily="18" charset="0"/>
              </a:rPr>
              <a:t>4.</a:t>
            </a:r>
          </a:p>
        </p:txBody>
      </p:sp>
      <p:sp>
        <p:nvSpPr>
          <p:cNvPr id="10251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0252" name="Rectangle 1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18" name="Object 3"/>
          <p:cNvGraphicFramePr>
            <a:graphicFrameLocks noChangeAspect="1"/>
          </p:cNvGraphicFramePr>
          <p:nvPr/>
        </p:nvGraphicFramePr>
        <p:xfrm>
          <a:off x="1785938" y="1857375"/>
          <a:ext cx="442912" cy="1057275"/>
        </p:xfrm>
        <a:graphic>
          <a:graphicData uri="http://schemas.openxmlformats.org/presentationml/2006/ole">
            <p:oleObj spid="_x0000_s10253" name="Формула" r:id="rId4" imgW="164957" imgH="393359" progId="Equation.3">
              <p:embed/>
            </p:oleObj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1643063" y="5143500"/>
          <a:ext cx="681037" cy="1109663"/>
        </p:xfrm>
        <a:graphic>
          <a:graphicData uri="http://schemas.openxmlformats.org/presentationml/2006/ole">
            <p:oleObj spid="_x0000_s10254" name="Формула" r:id="rId5" imgW="241195" imgH="393529" progId="Equation.3">
              <p:embed/>
            </p:oleObj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/>
        </p:nvGraphicFramePr>
        <p:xfrm>
          <a:off x="3071813" y="5786438"/>
          <a:ext cx="5049837" cy="1071562"/>
        </p:xfrm>
        <a:graphic>
          <a:graphicData uri="http://schemas.openxmlformats.org/presentationml/2006/ole">
            <p:oleObj spid="_x0000_s10255" name="Формула" r:id="rId6" imgW="1854200" imgH="393700" progId="Equation.3">
              <p:embed/>
            </p:oleObj>
          </a:graphicData>
        </a:graphic>
      </p:graphicFrame>
      <p:sp>
        <p:nvSpPr>
          <p:cNvPr id="23" name="Дуга 22"/>
          <p:cNvSpPr/>
          <p:nvPr/>
        </p:nvSpPr>
        <p:spPr>
          <a:xfrm rot="5400000">
            <a:off x="678657" y="2607469"/>
            <a:ext cx="3143250" cy="2928937"/>
          </a:xfrm>
          <a:prstGeom prst="arc">
            <a:avLst>
              <a:gd name="adj1" fmla="val 21233001"/>
              <a:gd name="adj2" fmla="val 11129895"/>
            </a:avLst>
          </a:prstGeom>
          <a:ln w="57150"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/>
        </p:nvGraphicFramePr>
        <p:xfrm>
          <a:off x="6572250" y="2286000"/>
          <a:ext cx="420688" cy="504825"/>
        </p:xfrm>
        <a:graphic>
          <a:graphicData uri="http://schemas.openxmlformats.org/presentationml/2006/ole">
            <p:oleObj spid="_x0000_s10257" name="Формула" r:id="rId7" imgW="126835" imgH="152202" progId="Equation.3">
              <p:embed/>
            </p:oleObj>
          </a:graphicData>
        </a:graphic>
      </p:graphicFrame>
      <p:cxnSp>
        <p:nvCxnSpPr>
          <p:cNvPr id="26" name="Прямая соединительная линия 25"/>
          <p:cNvCxnSpPr/>
          <p:nvPr/>
        </p:nvCxnSpPr>
        <p:spPr>
          <a:xfrm>
            <a:off x="500063" y="4071938"/>
            <a:ext cx="192881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2357438" y="4000500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1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500"/>
                                        <p:tgtEl>
                                          <p:spTgt spid="28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281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 animBg="1"/>
      <p:bldP spid="281605" grpId="0" animBg="1"/>
      <p:bldP spid="281606" grpId="0" animBg="1"/>
      <p:bldP spid="281608" grpId="0" animBg="1"/>
      <p:bldP spid="281613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290" y="320040"/>
            <a:ext cx="6338910" cy="146588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i="1" dirty="0">
                <a:solidFill>
                  <a:srgbClr val="800080"/>
                </a:solidFill>
                <a:latin typeface="Georgia" pitchFamily="18" charset="0"/>
              </a:rPr>
              <a:t>Решение  </a:t>
            </a:r>
            <a:r>
              <a:rPr lang="ru-RU" sz="2800" i="1" dirty="0" smtClean="0">
                <a:solidFill>
                  <a:srgbClr val="800080"/>
                </a:solidFill>
                <a:latin typeface="Georgia" pitchFamily="18" charset="0"/>
              </a:rPr>
              <a:t>каких уравнения и  неравенства  </a:t>
            </a:r>
            <a:r>
              <a:rPr lang="ru-RU" sz="2800" i="1" dirty="0">
                <a:solidFill>
                  <a:srgbClr val="800080"/>
                </a:solidFill>
                <a:latin typeface="Georgia" pitchFamily="18" charset="0"/>
              </a:rPr>
              <a:t>показано  на  тригонометрической  окружности?</a:t>
            </a:r>
          </a:p>
        </p:txBody>
      </p:sp>
      <p:graphicFrame>
        <p:nvGraphicFramePr>
          <p:cNvPr id="280579" name="Object 2"/>
          <p:cNvGraphicFramePr>
            <a:graphicFrameLocks noChangeAspect="1"/>
          </p:cNvGraphicFramePr>
          <p:nvPr/>
        </p:nvGraphicFramePr>
        <p:xfrm>
          <a:off x="571500" y="1928813"/>
          <a:ext cx="4024313" cy="4038600"/>
        </p:xfrm>
        <a:graphic>
          <a:graphicData uri="http://schemas.openxmlformats.org/presentationml/2006/ole">
            <p:oleObj spid="_x0000_s11267" name="GraphC" r:id="rId3" imgW="3276600" imgH="3286125" progId="">
              <p:embed/>
            </p:oleObj>
          </a:graphicData>
        </a:graphic>
      </p:graphicFrame>
      <p:sp>
        <p:nvSpPr>
          <p:cNvPr id="280580" name="Oval 4"/>
          <p:cNvSpPr>
            <a:spLocks noChangeArrowheads="1"/>
          </p:cNvSpPr>
          <p:nvPr/>
        </p:nvSpPr>
        <p:spPr bwMode="auto">
          <a:xfrm>
            <a:off x="785813" y="4000500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0581" name="Oval 5"/>
          <p:cNvSpPr>
            <a:spLocks noChangeArrowheads="1"/>
          </p:cNvSpPr>
          <p:nvPr/>
        </p:nvSpPr>
        <p:spPr bwMode="auto">
          <a:xfrm>
            <a:off x="4000500" y="4000500"/>
            <a:ext cx="144463" cy="1222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0582" name="Freeform 6"/>
          <p:cNvSpPr>
            <a:spLocks/>
          </p:cNvSpPr>
          <p:nvPr/>
        </p:nvSpPr>
        <p:spPr bwMode="auto">
          <a:xfrm>
            <a:off x="928688" y="4071938"/>
            <a:ext cx="3143250" cy="46037"/>
          </a:xfrm>
          <a:custGeom>
            <a:avLst/>
            <a:gdLst>
              <a:gd name="T0" fmla="*/ 3143250 w 1766"/>
              <a:gd name="T1" fmla="*/ 0 h 10"/>
              <a:gd name="T2" fmla="*/ 0 w 1766"/>
              <a:gd name="T3" fmla="*/ 46037 h 10"/>
              <a:gd name="T4" fmla="*/ 0 60000 65536"/>
              <a:gd name="T5" fmla="*/ 0 60000 65536"/>
              <a:gd name="T6" fmla="*/ 0 w 1766"/>
              <a:gd name="T7" fmla="*/ 0 h 10"/>
              <a:gd name="T8" fmla="*/ 1766 w 1766"/>
              <a:gd name="T9" fmla="*/ 10 h 1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66" h="10">
                <a:moveTo>
                  <a:pt x="1766" y="0"/>
                </a:moveTo>
                <a:lnTo>
                  <a:pt x="0" y="10"/>
                </a:lnTo>
              </a:path>
            </a:pathLst>
          </a:custGeom>
          <a:noFill/>
          <a:ln w="28575" cap="flat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80583" name="Object 3"/>
          <p:cNvGraphicFramePr>
            <a:graphicFrameLocks noChangeAspect="1"/>
          </p:cNvGraphicFramePr>
          <p:nvPr/>
        </p:nvGraphicFramePr>
        <p:xfrm>
          <a:off x="1681163" y="3021013"/>
          <a:ext cx="747712" cy="1122362"/>
        </p:xfrm>
        <a:graphic>
          <a:graphicData uri="http://schemas.openxmlformats.org/presentationml/2006/ole">
            <p:oleObj spid="_x0000_s11271" name="Формула" r:id="rId4" imgW="253800" imgH="393480" progId="Equation.3">
              <p:embed/>
            </p:oleObj>
          </a:graphicData>
        </a:graphic>
      </p:graphicFrame>
      <p:sp>
        <p:nvSpPr>
          <p:cNvPr id="280584" name="Rectangle 8"/>
          <p:cNvSpPr>
            <a:spLocks noChangeArrowheads="1"/>
          </p:cNvSpPr>
          <p:nvPr/>
        </p:nvSpPr>
        <p:spPr bwMode="auto">
          <a:xfrm>
            <a:off x="5364163" y="2276475"/>
            <a:ext cx="23764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latin typeface="Times New Roman" pitchFamily="18" charset="0"/>
              </a:rPr>
              <a:t>sin x  </a:t>
            </a:r>
            <a:r>
              <a:rPr lang="ru-RU" sz="2800" b="1" i="1">
                <a:latin typeface="Times New Roman" pitchFamily="18" charset="0"/>
              </a:rPr>
              <a:t>   0</a:t>
            </a:r>
            <a:r>
              <a:rPr lang="en-US" sz="2800" b="1" i="1">
                <a:latin typeface="Times New Roman" pitchFamily="18" charset="0"/>
              </a:rPr>
              <a:t> 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1274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0589" name="Oval 13"/>
          <p:cNvSpPr>
            <a:spLocks noChangeArrowheads="1"/>
          </p:cNvSpPr>
          <p:nvPr/>
        </p:nvSpPr>
        <p:spPr bwMode="auto">
          <a:xfrm>
            <a:off x="179388" y="260350"/>
            <a:ext cx="576262" cy="627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i="1">
                <a:latin typeface="Times New Roman" pitchFamily="18" charset="0"/>
              </a:rPr>
              <a:t>5.</a:t>
            </a:r>
          </a:p>
        </p:txBody>
      </p:sp>
      <p:sp>
        <p:nvSpPr>
          <p:cNvPr id="11276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280591" name="Object 5"/>
          <p:cNvGraphicFramePr>
            <a:graphicFrameLocks noChangeAspect="1"/>
          </p:cNvGraphicFramePr>
          <p:nvPr/>
        </p:nvGraphicFramePr>
        <p:xfrm>
          <a:off x="4143375" y="4071938"/>
          <a:ext cx="649288" cy="511175"/>
        </p:xfrm>
        <a:graphic>
          <a:graphicData uri="http://schemas.openxmlformats.org/presentationml/2006/ole">
            <p:oleObj spid="_x0000_s11277" name="Формула" r:id="rId5" imgW="228402" imgH="177646" progId="Equation.3">
              <p:embed/>
            </p:oleObj>
          </a:graphicData>
        </a:graphic>
      </p:graphicFrame>
      <p:sp>
        <p:nvSpPr>
          <p:cNvPr id="11278" name="Rectangle 1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280593" name="Object 6"/>
          <p:cNvGraphicFramePr>
            <a:graphicFrameLocks noChangeAspect="1"/>
          </p:cNvGraphicFramePr>
          <p:nvPr/>
        </p:nvGraphicFramePr>
        <p:xfrm>
          <a:off x="285750" y="4214813"/>
          <a:ext cx="363538" cy="368300"/>
        </p:xfrm>
        <a:graphic>
          <a:graphicData uri="http://schemas.openxmlformats.org/presentationml/2006/ole">
            <p:oleObj spid="_x0000_s11279" name="Формула" r:id="rId6" imgW="139700" imgH="139700" progId="Equation.3">
              <p:embed/>
            </p:oleObj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/>
        </p:nvGraphicFramePr>
        <p:xfrm>
          <a:off x="6572250" y="2357438"/>
          <a:ext cx="357188" cy="366712"/>
        </p:xfrm>
        <a:graphic>
          <a:graphicData uri="http://schemas.openxmlformats.org/presentationml/2006/ole">
            <p:oleObj spid="_x0000_s11280" name="Формула" r:id="rId7" imgW="126835" imgH="152202" progId="Equation.3">
              <p:embed/>
            </p:oleObj>
          </a:graphicData>
        </a:graphic>
      </p:graphicFrame>
      <p:sp>
        <p:nvSpPr>
          <p:cNvPr id="19" name="Дуга 18"/>
          <p:cNvSpPr/>
          <p:nvPr/>
        </p:nvSpPr>
        <p:spPr>
          <a:xfrm>
            <a:off x="857250" y="2428875"/>
            <a:ext cx="3214688" cy="3286125"/>
          </a:xfrm>
          <a:prstGeom prst="arc">
            <a:avLst>
              <a:gd name="adj1" fmla="val 21586028"/>
              <a:gd name="adj2" fmla="val 10783784"/>
            </a:avLst>
          </a:prstGeom>
          <a:ln w="57150"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1535907" y="5036344"/>
            <a:ext cx="192881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2428875" y="4000500"/>
            <a:ext cx="144463" cy="1222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3" name="Freeform 6"/>
          <p:cNvSpPr>
            <a:spLocks/>
          </p:cNvSpPr>
          <p:nvPr/>
        </p:nvSpPr>
        <p:spPr bwMode="auto">
          <a:xfrm>
            <a:off x="1571625" y="2786063"/>
            <a:ext cx="46038" cy="2714625"/>
          </a:xfrm>
          <a:custGeom>
            <a:avLst/>
            <a:gdLst>
              <a:gd name="T0" fmla="*/ 0 w 10"/>
              <a:gd name="T1" fmla="*/ 0 h 1372"/>
              <a:gd name="T2" fmla="*/ 46038 w 10"/>
              <a:gd name="T3" fmla="*/ 2714625 h 1372"/>
              <a:gd name="T4" fmla="*/ 0 60000 65536"/>
              <a:gd name="T5" fmla="*/ 0 60000 65536"/>
              <a:gd name="T6" fmla="*/ 0 w 10"/>
              <a:gd name="T7" fmla="*/ 0 h 1372"/>
              <a:gd name="T8" fmla="*/ 10 w 10"/>
              <a:gd name="T9" fmla="*/ 1372 h 13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" h="1372">
                <a:moveTo>
                  <a:pt x="0" y="0"/>
                </a:moveTo>
                <a:lnTo>
                  <a:pt x="10" y="1372"/>
                </a:lnTo>
              </a:path>
            </a:pathLst>
          </a:custGeom>
          <a:noFill/>
          <a:ln w="28575" cap="flat">
            <a:solidFill>
              <a:srgbClr val="00B050"/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57704" name="Object 8"/>
          <p:cNvGraphicFramePr>
            <a:graphicFrameLocks noChangeAspect="1"/>
          </p:cNvGraphicFramePr>
          <p:nvPr/>
        </p:nvGraphicFramePr>
        <p:xfrm>
          <a:off x="714375" y="2143125"/>
          <a:ext cx="682625" cy="1057275"/>
        </p:xfrm>
        <a:graphic>
          <a:graphicData uri="http://schemas.openxmlformats.org/presentationml/2006/ole">
            <p:oleObj spid="_x0000_s11285" name="Формула" r:id="rId8" imgW="253890" imgH="393529" progId="Equation.3">
              <p:embed/>
            </p:oleObj>
          </a:graphicData>
        </a:graphic>
      </p:graphicFrame>
      <p:graphicFrame>
        <p:nvGraphicFramePr>
          <p:cNvPr id="157705" name="Object 9"/>
          <p:cNvGraphicFramePr>
            <a:graphicFrameLocks noChangeAspect="1"/>
          </p:cNvGraphicFramePr>
          <p:nvPr/>
        </p:nvGraphicFramePr>
        <p:xfrm>
          <a:off x="428625" y="5286375"/>
          <a:ext cx="1001713" cy="1109663"/>
        </p:xfrm>
        <a:graphic>
          <a:graphicData uri="http://schemas.openxmlformats.org/presentationml/2006/ole">
            <p:oleObj spid="_x0000_s11286" name="Формула" r:id="rId9" imgW="355292" imgH="393359" progId="Equation.3">
              <p:embed/>
            </p:oleObj>
          </a:graphicData>
        </a:graphic>
      </p:graphicFrame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5357813" y="3000375"/>
            <a:ext cx="23764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latin typeface="Times New Roman" pitchFamily="18" charset="0"/>
              </a:rPr>
              <a:t>cos x =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2800" b="1" i="1">
                <a:latin typeface="Times New Roman" pitchFamily="18" charset="0"/>
              </a:rPr>
              <a:t>/2</a:t>
            </a:r>
            <a:r>
              <a:rPr lang="en-US" sz="2800" b="1" i="1">
                <a:latin typeface="Times New Roman" pitchFamily="18" charset="0"/>
              </a:rPr>
              <a:t> 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25" name="Левая фигурная скобка 24"/>
          <p:cNvSpPr/>
          <p:nvPr/>
        </p:nvSpPr>
        <p:spPr>
          <a:xfrm>
            <a:off x="4857750" y="2071688"/>
            <a:ext cx="285750" cy="171450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1500188" y="2714625"/>
            <a:ext cx="144462" cy="122238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" name="Oval 4"/>
          <p:cNvSpPr>
            <a:spLocks noChangeArrowheads="1"/>
          </p:cNvSpPr>
          <p:nvPr/>
        </p:nvSpPr>
        <p:spPr bwMode="auto">
          <a:xfrm>
            <a:off x="1571625" y="5429250"/>
            <a:ext cx="144463" cy="122238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157706" name="Object 10"/>
          <p:cNvGraphicFramePr>
            <a:graphicFrameLocks noChangeAspect="1"/>
          </p:cNvGraphicFramePr>
          <p:nvPr/>
        </p:nvGraphicFramePr>
        <p:xfrm>
          <a:off x="4429125" y="5500688"/>
          <a:ext cx="3629025" cy="1071562"/>
        </p:xfrm>
        <a:graphic>
          <a:graphicData uri="http://schemas.openxmlformats.org/presentationml/2006/ole">
            <p:oleObj spid="_x0000_s11291" name="Формула" r:id="rId10" imgW="13335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0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0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0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280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8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280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8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80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80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8" presetClass="entr" presetSubtype="3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20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 animBg="1"/>
      <p:bldP spid="280581" grpId="0" animBg="1"/>
      <p:bldP spid="280582" grpId="0" animBg="1"/>
      <p:bldP spid="280584" grpId="0" animBg="1"/>
      <p:bldP spid="280589" grpId="0" animBg="1"/>
      <p:bldP spid="23" grpId="0" animBg="1"/>
      <p:bldP spid="23" grpId="1" animBg="1"/>
      <p:bldP spid="24" grpId="0" animBg="1"/>
      <p:bldP spid="25" grpId="0" animBg="1"/>
      <p:bldP spid="27" grpId="0" animBg="1"/>
      <p:bldP spid="27" grpId="1" animBg="1"/>
      <p:bldP spid="28" grpId="0" animBg="1"/>
      <p:bldP spid="2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42" y="142852"/>
            <a:ext cx="6267472" cy="1608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i="1" dirty="0">
                <a:solidFill>
                  <a:srgbClr val="800080"/>
                </a:solidFill>
                <a:latin typeface="Georgia" pitchFamily="18" charset="0"/>
              </a:rPr>
              <a:t>Решение  </a:t>
            </a:r>
            <a:r>
              <a:rPr lang="ru-RU" sz="2800" i="1" dirty="0" smtClean="0">
                <a:solidFill>
                  <a:srgbClr val="800080"/>
                </a:solidFill>
                <a:latin typeface="Georgia" pitchFamily="18" charset="0"/>
              </a:rPr>
              <a:t>каких уравнения и</a:t>
            </a:r>
            <a:r>
              <a:rPr lang="en-US" sz="2800" i="1" dirty="0" smtClean="0">
                <a:solidFill>
                  <a:srgbClr val="800080"/>
                </a:solidFill>
                <a:latin typeface="Georgia" pitchFamily="18" charset="0"/>
              </a:rPr>
              <a:t> </a:t>
            </a:r>
            <a:r>
              <a:rPr lang="ru-RU" sz="2800" i="1" dirty="0" smtClean="0">
                <a:solidFill>
                  <a:srgbClr val="800080"/>
                </a:solidFill>
                <a:latin typeface="Georgia" pitchFamily="18" charset="0"/>
              </a:rPr>
              <a:t>неравенства  </a:t>
            </a:r>
            <a:r>
              <a:rPr lang="ru-RU" sz="2800" i="1" dirty="0">
                <a:solidFill>
                  <a:srgbClr val="800080"/>
                </a:solidFill>
                <a:latin typeface="Georgia" pitchFamily="18" charset="0"/>
              </a:rPr>
              <a:t>показано  на  тригонометрической  окружности?</a:t>
            </a:r>
          </a:p>
        </p:txBody>
      </p:sp>
      <p:graphicFrame>
        <p:nvGraphicFramePr>
          <p:cNvPr id="281603" name="Object 2"/>
          <p:cNvGraphicFramePr>
            <a:graphicFrameLocks noChangeAspect="1"/>
          </p:cNvGraphicFramePr>
          <p:nvPr/>
        </p:nvGraphicFramePr>
        <p:xfrm>
          <a:off x="500063" y="1928813"/>
          <a:ext cx="4024312" cy="4038600"/>
        </p:xfrm>
        <a:graphic>
          <a:graphicData uri="http://schemas.openxmlformats.org/presentationml/2006/ole">
            <p:oleObj spid="_x0000_s12291" name="GraphC" r:id="rId3" imgW="3276600" imgH="3286125" progId="">
              <p:embed/>
            </p:oleObj>
          </a:graphicData>
        </a:graphic>
      </p:graphicFrame>
      <p:sp>
        <p:nvSpPr>
          <p:cNvPr id="281604" name="Oval 4"/>
          <p:cNvSpPr>
            <a:spLocks noChangeArrowheads="1"/>
          </p:cNvSpPr>
          <p:nvPr/>
        </p:nvSpPr>
        <p:spPr bwMode="auto">
          <a:xfrm>
            <a:off x="2357438" y="5572125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1605" name="Oval 5"/>
          <p:cNvSpPr>
            <a:spLocks noChangeArrowheads="1"/>
          </p:cNvSpPr>
          <p:nvPr/>
        </p:nvSpPr>
        <p:spPr bwMode="auto">
          <a:xfrm>
            <a:off x="2357438" y="2428875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1606" name="Freeform 6"/>
          <p:cNvSpPr>
            <a:spLocks/>
          </p:cNvSpPr>
          <p:nvPr/>
        </p:nvSpPr>
        <p:spPr bwMode="auto">
          <a:xfrm>
            <a:off x="2357438" y="2500313"/>
            <a:ext cx="46037" cy="3214687"/>
          </a:xfrm>
          <a:custGeom>
            <a:avLst/>
            <a:gdLst>
              <a:gd name="T0" fmla="*/ 0 w 10"/>
              <a:gd name="T1" fmla="*/ 0 h 1372"/>
              <a:gd name="T2" fmla="*/ 46037 w 10"/>
              <a:gd name="T3" fmla="*/ 3214687 h 1372"/>
              <a:gd name="T4" fmla="*/ 0 60000 65536"/>
              <a:gd name="T5" fmla="*/ 0 60000 65536"/>
              <a:gd name="T6" fmla="*/ 0 w 10"/>
              <a:gd name="T7" fmla="*/ 0 h 1372"/>
              <a:gd name="T8" fmla="*/ 10 w 10"/>
              <a:gd name="T9" fmla="*/ 1372 h 13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" h="1372">
                <a:moveTo>
                  <a:pt x="0" y="0"/>
                </a:moveTo>
                <a:lnTo>
                  <a:pt x="10" y="1372"/>
                </a:lnTo>
              </a:path>
            </a:pathLst>
          </a:custGeom>
          <a:noFill/>
          <a:ln w="28575" cap="flat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1608" name="Rectangle 8"/>
          <p:cNvSpPr>
            <a:spLocks noChangeArrowheads="1"/>
          </p:cNvSpPr>
          <p:nvPr/>
        </p:nvSpPr>
        <p:spPr bwMode="auto">
          <a:xfrm>
            <a:off x="5357813" y="3071813"/>
            <a:ext cx="2376487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latin typeface="Times New Roman" pitchFamily="18" charset="0"/>
              </a:rPr>
              <a:t>cos x      0 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12296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297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1613" name="Oval 13"/>
          <p:cNvSpPr>
            <a:spLocks noChangeArrowheads="1"/>
          </p:cNvSpPr>
          <p:nvPr/>
        </p:nvSpPr>
        <p:spPr bwMode="auto">
          <a:xfrm>
            <a:off x="179388" y="260350"/>
            <a:ext cx="576262" cy="627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i="1">
                <a:latin typeface="Times New Roman" pitchFamily="18" charset="0"/>
              </a:rPr>
              <a:t>6.</a:t>
            </a:r>
          </a:p>
        </p:txBody>
      </p:sp>
      <p:sp>
        <p:nvSpPr>
          <p:cNvPr id="12299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300" name="Rectangle 1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18" name="Object 3"/>
          <p:cNvGraphicFramePr>
            <a:graphicFrameLocks noChangeAspect="1"/>
          </p:cNvGraphicFramePr>
          <p:nvPr/>
        </p:nvGraphicFramePr>
        <p:xfrm>
          <a:off x="1785938" y="1857375"/>
          <a:ext cx="442912" cy="1057275"/>
        </p:xfrm>
        <a:graphic>
          <a:graphicData uri="http://schemas.openxmlformats.org/presentationml/2006/ole">
            <p:oleObj spid="_x0000_s12301" name="Формула" r:id="rId4" imgW="164957" imgH="393359" progId="Equation.3">
              <p:embed/>
            </p:oleObj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1643063" y="5143500"/>
          <a:ext cx="681037" cy="1109663"/>
        </p:xfrm>
        <a:graphic>
          <a:graphicData uri="http://schemas.openxmlformats.org/presentationml/2006/ole">
            <p:oleObj spid="_x0000_s12302" name="Формула" r:id="rId5" imgW="241195" imgH="393529" progId="Equation.3">
              <p:embed/>
            </p:oleObj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2005013" y="2965450"/>
          <a:ext cx="342900" cy="885825"/>
        </p:xfrm>
        <a:graphic>
          <a:graphicData uri="http://schemas.openxmlformats.org/presentationml/2006/ole">
            <p:oleObj spid="_x0000_s12303" name="Формула" r:id="rId6" imgW="152280" imgH="393480" progId="Equation.3">
              <p:embed/>
            </p:oleObj>
          </a:graphicData>
        </a:graphic>
      </p:graphicFrame>
      <p:sp>
        <p:nvSpPr>
          <p:cNvPr id="23" name="Дуга 22"/>
          <p:cNvSpPr/>
          <p:nvPr/>
        </p:nvSpPr>
        <p:spPr>
          <a:xfrm rot="5400000">
            <a:off x="678657" y="2607469"/>
            <a:ext cx="3143250" cy="2928937"/>
          </a:xfrm>
          <a:prstGeom prst="arc">
            <a:avLst>
              <a:gd name="adj1" fmla="val 21233001"/>
              <a:gd name="adj2" fmla="val 11129895"/>
            </a:avLst>
          </a:prstGeom>
          <a:ln w="57150"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4" name="Object 7"/>
          <p:cNvGraphicFramePr>
            <a:graphicFrameLocks noChangeAspect="1"/>
          </p:cNvGraphicFramePr>
          <p:nvPr/>
        </p:nvGraphicFramePr>
        <p:xfrm>
          <a:off x="6572250" y="3071813"/>
          <a:ext cx="420688" cy="504825"/>
        </p:xfrm>
        <a:graphic>
          <a:graphicData uri="http://schemas.openxmlformats.org/presentationml/2006/ole">
            <p:oleObj spid="_x0000_s12305" name="Формула" r:id="rId7" imgW="126835" imgH="152202" progId="Equation.3">
              <p:embed/>
            </p:oleObj>
          </a:graphicData>
        </a:graphic>
      </p:graphicFrame>
      <p:cxnSp>
        <p:nvCxnSpPr>
          <p:cNvPr id="26" name="Прямая соединительная линия 25"/>
          <p:cNvCxnSpPr/>
          <p:nvPr/>
        </p:nvCxnSpPr>
        <p:spPr>
          <a:xfrm>
            <a:off x="500063" y="4071938"/>
            <a:ext cx="192881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2357438" y="4000500"/>
            <a:ext cx="144462" cy="122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1" name="Freeform 6"/>
          <p:cNvSpPr>
            <a:spLocks/>
          </p:cNvSpPr>
          <p:nvPr/>
        </p:nvSpPr>
        <p:spPr bwMode="auto">
          <a:xfrm>
            <a:off x="928688" y="3297238"/>
            <a:ext cx="2930525" cy="61912"/>
          </a:xfrm>
          <a:custGeom>
            <a:avLst/>
            <a:gdLst>
              <a:gd name="T0" fmla="*/ 2928938 w 1766"/>
              <a:gd name="T1" fmla="*/ 0 h 10"/>
              <a:gd name="T2" fmla="*/ 0 w 1766"/>
              <a:gd name="T3" fmla="*/ 63103 h 10"/>
              <a:gd name="T4" fmla="*/ 0 60000 65536"/>
              <a:gd name="T5" fmla="*/ 0 60000 65536"/>
              <a:gd name="T6" fmla="*/ 0 w 1766"/>
              <a:gd name="T7" fmla="*/ 0 h 10"/>
              <a:gd name="T8" fmla="*/ 1766 w 1766"/>
              <a:gd name="T9" fmla="*/ 10 h 1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66" h="10">
                <a:moveTo>
                  <a:pt x="1766" y="0"/>
                </a:moveTo>
                <a:lnTo>
                  <a:pt x="0" y="10"/>
                </a:lnTo>
              </a:path>
            </a:pathLst>
          </a:custGeom>
          <a:noFill/>
          <a:ln w="28575" cap="flat">
            <a:solidFill>
              <a:srgbClr val="009900"/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" name="Oval 4"/>
          <p:cNvSpPr>
            <a:spLocks noChangeArrowheads="1"/>
          </p:cNvSpPr>
          <p:nvPr/>
        </p:nvSpPr>
        <p:spPr bwMode="auto">
          <a:xfrm>
            <a:off x="857250" y="3286125"/>
            <a:ext cx="144463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28" name="Oval 4"/>
          <p:cNvSpPr>
            <a:spLocks noChangeArrowheads="1"/>
          </p:cNvSpPr>
          <p:nvPr/>
        </p:nvSpPr>
        <p:spPr bwMode="auto">
          <a:xfrm>
            <a:off x="3786188" y="3286125"/>
            <a:ext cx="144462" cy="12223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Trebuchet MS" pitchFamily="34" charset="0"/>
            </a:endParaRPr>
          </a:p>
        </p:txBody>
      </p:sp>
      <p:graphicFrame>
        <p:nvGraphicFramePr>
          <p:cNvPr id="158728" name="Object 8"/>
          <p:cNvGraphicFramePr>
            <a:graphicFrameLocks noChangeAspect="1"/>
          </p:cNvGraphicFramePr>
          <p:nvPr/>
        </p:nvGraphicFramePr>
        <p:xfrm>
          <a:off x="285750" y="2571750"/>
          <a:ext cx="627063" cy="1038225"/>
        </p:xfrm>
        <a:graphic>
          <a:graphicData uri="http://schemas.openxmlformats.org/presentationml/2006/ole">
            <p:oleObj spid="_x0000_s12311" name="Формула" r:id="rId8" imgW="241195" imgH="393529" progId="Equation.3">
              <p:embed/>
            </p:oleObj>
          </a:graphicData>
        </a:graphic>
      </p:graphicFrame>
      <p:graphicFrame>
        <p:nvGraphicFramePr>
          <p:cNvPr id="158729" name="Object 9"/>
          <p:cNvGraphicFramePr>
            <a:graphicFrameLocks noChangeAspect="1"/>
          </p:cNvGraphicFramePr>
          <p:nvPr/>
        </p:nvGraphicFramePr>
        <p:xfrm>
          <a:off x="4000500" y="2571750"/>
          <a:ext cx="468313" cy="1131888"/>
        </p:xfrm>
        <a:graphic>
          <a:graphicData uri="http://schemas.openxmlformats.org/presentationml/2006/ole">
            <p:oleObj spid="_x0000_s12312" name="Формула" r:id="rId9" imgW="164957" imgH="393359" progId="Equation.3">
              <p:embed/>
            </p:oleObj>
          </a:graphicData>
        </a:graphic>
      </p:graphicFrame>
      <p:graphicFrame>
        <p:nvGraphicFramePr>
          <p:cNvPr id="158730" name="Object 10"/>
          <p:cNvGraphicFramePr>
            <a:graphicFrameLocks noChangeAspect="1"/>
          </p:cNvGraphicFramePr>
          <p:nvPr/>
        </p:nvGraphicFramePr>
        <p:xfrm>
          <a:off x="4572000" y="5000625"/>
          <a:ext cx="3527425" cy="1062038"/>
        </p:xfrm>
        <a:graphic>
          <a:graphicData uri="http://schemas.openxmlformats.org/presentationml/2006/ole">
            <p:oleObj spid="_x0000_s12313" name="Формула" r:id="rId10" imgW="1295400" imgH="393700" progId="Equation.3">
              <p:embed/>
            </p:oleObj>
          </a:graphicData>
        </a:graphic>
      </p:graphicFrame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5357813" y="2214563"/>
            <a:ext cx="2376487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latin typeface="Times New Roman" pitchFamily="18" charset="0"/>
              </a:rPr>
              <a:t>sin x = </a:t>
            </a:r>
            <a:r>
              <a:rPr lang="ru-RU" sz="2800" b="1" i="1">
                <a:latin typeface="Times New Roman" pitchFamily="18" charset="0"/>
              </a:rPr>
              <a:t>1/2</a:t>
            </a:r>
            <a:r>
              <a:rPr lang="en-US" sz="2800" b="1" i="1">
                <a:latin typeface="Times New Roman" pitchFamily="18" charset="0"/>
              </a:rPr>
              <a:t> 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30" name="Левая фигурная скобка 29"/>
          <p:cNvSpPr/>
          <p:nvPr/>
        </p:nvSpPr>
        <p:spPr>
          <a:xfrm>
            <a:off x="4857750" y="2071688"/>
            <a:ext cx="285750" cy="171450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1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500"/>
                                        <p:tgtEl>
                                          <p:spTgt spid="28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281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18" presetClass="entr" presetSubtype="3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 animBg="1"/>
      <p:bldP spid="281605" grpId="0" animBg="1"/>
      <p:bldP spid="281606" grpId="0" animBg="1"/>
      <p:bldP spid="281608" grpId="0" animBg="1"/>
      <p:bldP spid="281613" grpId="0" animBg="1"/>
      <p:bldP spid="27" grpId="0" animBg="1"/>
      <p:bldP spid="21" grpId="0" animBg="1"/>
      <p:bldP spid="21" grpId="1" animBg="1"/>
      <p:bldP spid="25" grpId="0" animBg="1"/>
      <p:bldP spid="28" grpId="0" animBg="1"/>
      <p:bldP spid="28" grpId="1" animBg="1"/>
      <p:bldP spid="28" grpId="2" animBg="1"/>
      <p:bldP spid="29" grpId="0" build="allAtOnce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357188" y="1285875"/>
            <a:ext cx="2357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rebuchet MS" pitchFamily="34" charset="0"/>
              </a:rPr>
              <a:t>Решите уравнение:</a:t>
            </a:r>
            <a:r>
              <a:rPr lang="en-US">
                <a:latin typeface="Trebuchet MS" pitchFamily="34" charset="0"/>
              </a:rPr>
              <a:t> </a:t>
            </a:r>
            <a:endParaRPr lang="ru-RU">
              <a:latin typeface="Trebuchet MS" pitchFamily="34" charset="0"/>
            </a:endParaRP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3000375" y="1071563"/>
          <a:ext cx="4714875" cy="668337"/>
        </p:xfrm>
        <a:graphic>
          <a:graphicData uri="http://schemas.openxmlformats.org/presentationml/2006/ole">
            <p:oleObj spid="_x0000_s13315" name="Формула" r:id="rId3" imgW="1701800" imgH="241300" progId="Equation.3">
              <p:embed/>
            </p:oleObj>
          </a:graphicData>
        </a:graphic>
      </p:graphicFrame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928688" y="2357438"/>
            <a:ext cx="10715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rebuchet MS" pitchFamily="34" charset="0"/>
              </a:rPr>
              <a:t>Ответ:</a:t>
            </a:r>
            <a:r>
              <a:rPr lang="en-US">
                <a:latin typeface="Trebuchet MS" pitchFamily="34" charset="0"/>
              </a:rPr>
              <a:t> </a:t>
            </a:r>
            <a:endParaRPr lang="ru-RU">
              <a:latin typeface="Trebuchet MS" pitchFamily="34" charset="0"/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2571750" y="2000250"/>
          <a:ext cx="5289550" cy="1196975"/>
        </p:xfrm>
        <a:graphic>
          <a:graphicData uri="http://schemas.openxmlformats.org/presentationml/2006/ole">
            <p:oleObj spid="_x0000_s13317" name="Формула" r:id="rId4" imgW="1739900" imgH="393700" progId="Equation.3">
              <p:embed/>
            </p:oleObj>
          </a:graphicData>
        </a:graphic>
      </p:graphicFrame>
      <p:sp>
        <p:nvSpPr>
          <p:cNvPr id="13318" name="Прямоугольник 5"/>
          <p:cNvSpPr>
            <a:spLocks noChangeArrowheads="1"/>
          </p:cNvSpPr>
          <p:nvPr/>
        </p:nvSpPr>
        <p:spPr bwMode="auto">
          <a:xfrm>
            <a:off x="3571875" y="285750"/>
            <a:ext cx="1357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rebuchet MS" pitchFamily="34" charset="0"/>
              </a:rPr>
              <a:t>1. Вариант</a:t>
            </a:r>
            <a:r>
              <a:rPr lang="en-US">
                <a:latin typeface="Trebuchet MS" pitchFamily="34" charset="0"/>
              </a:rPr>
              <a:t> </a:t>
            </a:r>
            <a:endParaRPr lang="ru-RU">
              <a:latin typeface="Trebuchet MS" pitchFamily="34" charset="0"/>
            </a:endParaRPr>
          </a:p>
        </p:txBody>
      </p:sp>
      <p:sp>
        <p:nvSpPr>
          <p:cNvPr id="13319" name="Прямоугольник 9"/>
          <p:cNvSpPr>
            <a:spLocks noChangeArrowheads="1"/>
          </p:cNvSpPr>
          <p:nvPr/>
        </p:nvSpPr>
        <p:spPr bwMode="auto">
          <a:xfrm>
            <a:off x="3714750" y="3571875"/>
            <a:ext cx="1357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rebuchet MS" pitchFamily="34" charset="0"/>
              </a:rPr>
              <a:t>2. Вариант</a:t>
            </a:r>
            <a:r>
              <a:rPr lang="en-US">
                <a:latin typeface="Trebuchet MS" pitchFamily="34" charset="0"/>
              </a:rPr>
              <a:t> </a:t>
            </a:r>
            <a:endParaRPr lang="ru-RU">
              <a:latin typeface="Trebuchet MS" pitchFamily="34" charset="0"/>
            </a:endParaRPr>
          </a:p>
        </p:txBody>
      </p:sp>
      <p:sp>
        <p:nvSpPr>
          <p:cNvPr id="13320" name="Прямоугольник 10"/>
          <p:cNvSpPr>
            <a:spLocks noChangeArrowheads="1"/>
          </p:cNvSpPr>
          <p:nvPr/>
        </p:nvSpPr>
        <p:spPr bwMode="auto">
          <a:xfrm>
            <a:off x="571500" y="4643438"/>
            <a:ext cx="2357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rebuchet MS" pitchFamily="34" charset="0"/>
              </a:rPr>
              <a:t>Решите уравнение:</a:t>
            </a:r>
            <a:r>
              <a:rPr lang="en-US">
                <a:latin typeface="Trebuchet MS" pitchFamily="34" charset="0"/>
              </a:rPr>
              <a:t> </a:t>
            </a:r>
            <a:endParaRPr lang="ru-RU">
              <a:latin typeface="Trebuchet MS" pitchFamily="34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000125" y="5643563"/>
            <a:ext cx="10715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rebuchet MS" pitchFamily="34" charset="0"/>
              </a:rPr>
              <a:t>Ответ:</a:t>
            </a:r>
            <a:r>
              <a:rPr lang="en-US">
                <a:latin typeface="Trebuchet MS" pitchFamily="34" charset="0"/>
              </a:rPr>
              <a:t> </a:t>
            </a:r>
            <a:endParaRPr lang="ru-RU">
              <a:latin typeface="Trebuchet MS" pitchFamily="34" charset="0"/>
            </a:endParaRPr>
          </a:p>
        </p:txBody>
      </p:sp>
      <p:graphicFrame>
        <p:nvGraphicFramePr>
          <p:cNvPr id="13322" name="Object 5"/>
          <p:cNvGraphicFramePr>
            <a:graphicFrameLocks noChangeAspect="1"/>
          </p:cNvGraphicFramePr>
          <p:nvPr/>
        </p:nvGraphicFramePr>
        <p:xfrm>
          <a:off x="3214688" y="4429125"/>
          <a:ext cx="4533900" cy="642938"/>
        </p:xfrm>
        <a:graphic>
          <a:graphicData uri="http://schemas.openxmlformats.org/presentationml/2006/ole">
            <p:oleObj spid="_x0000_s13322" name="Формула" r:id="rId5" imgW="1701800" imgH="241300" progId="Equation.3">
              <p:embed/>
            </p:oleObj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/>
        </p:nvGraphicFramePr>
        <p:xfrm>
          <a:off x="3857625" y="5286375"/>
          <a:ext cx="2832100" cy="1125538"/>
        </p:xfrm>
        <a:graphic>
          <a:graphicData uri="http://schemas.openxmlformats.org/presentationml/2006/ole">
            <p:oleObj spid="_x0000_s13323" name="Формула" r:id="rId6" imgW="990170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7413528" cy="107157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критерии оценивания</a:t>
            </a:r>
            <a:r>
              <a:rPr lang="en-US" dirty="0" smtClean="0"/>
              <a:t> C1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63" y="2500313"/>
          <a:ext cx="7286625" cy="2649539"/>
        </p:xfrm>
        <a:graphic>
          <a:graphicData uri="http://schemas.openxmlformats.org/drawingml/2006/table">
            <a:tbl>
              <a:tblPr/>
              <a:tblGrid>
                <a:gridCol w="6215062"/>
                <a:gridCol w="1071563"/>
              </a:tblGrid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критерия</a:t>
                      </a:r>
                    </a:p>
                  </a:txBody>
                  <a:tcPr marL="71755" marR="71755" marT="0" marB="0" anchor="ctr" horzOverflow="overflow">
                    <a:lnL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Баллы</a:t>
                      </a:r>
                    </a:p>
                  </a:txBody>
                  <a:tcPr marL="71755" marR="71755" marT="0" marB="0" anchor="ctr" horzOverflow="overflow">
                    <a:lnL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3048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Обоснованно получен правильный ответ</a:t>
                      </a:r>
                    </a:p>
                  </a:txBody>
                  <a:tcPr marL="71755" marR="71755" marT="0" marB="0" anchor="ctr" horzOverflow="overflow">
                    <a:lnL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755" marR="71755" marT="0" marB="0" anchor="ctr" horzOverflow="overflow">
                    <a:lnL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3048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Получен ответ, но решение неверно только из-за того, что не учтены ограничения на знак или величину выражения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cos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sin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71755" marR="71755" marT="0" marB="0" anchor="ctr" horzOverflow="overflow">
                    <a:lnL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755" marR="71755" marT="0" marB="0" anchor="ctr" horzOverflow="overflow">
                    <a:lnL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3048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Решение не соответствует ни одному из критериев, перечисленных выше</a:t>
                      </a:r>
                    </a:p>
                  </a:txBody>
                  <a:tcPr marL="71755" marR="71755" marT="0" marB="0" anchor="ctr" horzOverflow="overflow">
                    <a:lnL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71755" marR="71755" marT="0" marB="0" anchor="ctr" horzOverflow="overflow">
                    <a:lnL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757</TotalTime>
  <Words>308</Words>
  <Application>Microsoft Office PowerPoint</Application>
  <PresentationFormat>Экран (4:3)</PresentationFormat>
  <Paragraphs>66</Paragraphs>
  <Slides>23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23</vt:i4>
      </vt:variant>
    </vt:vector>
  </HeadingPairs>
  <TitlesOfParts>
    <vt:vector size="33" baseType="lpstr">
      <vt:lpstr>Arial</vt:lpstr>
      <vt:lpstr>Trebuchet MS</vt:lpstr>
      <vt:lpstr>Wingdings 2</vt:lpstr>
      <vt:lpstr>Wingdings</vt:lpstr>
      <vt:lpstr>Calibri</vt:lpstr>
      <vt:lpstr>Times New Roman</vt:lpstr>
      <vt:lpstr>Изящная</vt:lpstr>
      <vt:lpstr>GraphC</vt:lpstr>
      <vt:lpstr>Формула</vt:lpstr>
      <vt:lpstr>Microsoft Equation 3.0</vt:lpstr>
      <vt:lpstr>Решение тригонометрических уравнений с ограничениями на значение тригонометрических функций действительного аргумента</vt:lpstr>
      <vt:lpstr>Решение  какого  уравнения  показано  на  тригонометрической  окружности?</vt:lpstr>
      <vt:lpstr>Решение  какого  уравнения  показано  на  тригонометрической  окружности?</vt:lpstr>
      <vt:lpstr>Решение  какого  неравенства  показано  на  тригонометрической  окружности?</vt:lpstr>
      <vt:lpstr>Решение  какого неравенства  показано  на  тригонометрической  окружности?</vt:lpstr>
      <vt:lpstr>Решение  каких уравнения и  неравенства  показано  на  тригонометрической  окружности?</vt:lpstr>
      <vt:lpstr>Решение  каких уравнения и неравенства  показано  на  тригонометрической  окружности?</vt:lpstr>
      <vt:lpstr>Слайд 8</vt:lpstr>
      <vt:lpstr>критерии оценивания C1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Оценивание заданий С-1</dc:title>
  <dc:creator>Admin</dc:creator>
  <cp:lastModifiedBy>revaz</cp:lastModifiedBy>
  <cp:revision>78</cp:revision>
  <dcterms:created xsi:type="dcterms:W3CDTF">2012-02-04T06:15:30Z</dcterms:created>
  <dcterms:modified xsi:type="dcterms:W3CDTF">2013-02-05T16:38:06Z</dcterms:modified>
</cp:coreProperties>
</file>