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2"/>
  </p:notesMasterIdLst>
  <p:handoutMasterIdLst>
    <p:handoutMasterId r:id="rId43"/>
  </p:handoutMasterIdLst>
  <p:sldIdLst>
    <p:sldId id="274" r:id="rId2"/>
    <p:sldId id="257" r:id="rId3"/>
    <p:sldId id="258" r:id="rId4"/>
    <p:sldId id="259" r:id="rId5"/>
    <p:sldId id="275" r:id="rId6"/>
    <p:sldId id="276" r:id="rId7"/>
    <p:sldId id="277" r:id="rId8"/>
    <p:sldId id="260" r:id="rId9"/>
    <p:sldId id="261" r:id="rId10"/>
    <p:sldId id="262" r:id="rId11"/>
    <p:sldId id="300" r:id="rId12"/>
    <p:sldId id="279" r:id="rId13"/>
    <p:sldId id="280" r:id="rId14"/>
    <p:sldId id="263" r:id="rId15"/>
    <p:sldId id="264" r:id="rId16"/>
    <p:sldId id="265" r:id="rId17"/>
    <p:sldId id="269" r:id="rId18"/>
    <p:sldId id="270" r:id="rId19"/>
    <p:sldId id="281" r:id="rId20"/>
    <p:sldId id="282" r:id="rId21"/>
    <p:sldId id="283" r:id="rId22"/>
    <p:sldId id="284" r:id="rId23"/>
    <p:sldId id="266" r:id="rId24"/>
    <p:sldId id="267" r:id="rId25"/>
    <p:sldId id="299" r:id="rId26"/>
    <p:sldId id="287" r:id="rId27"/>
    <p:sldId id="296" r:id="rId28"/>
    <p:sldId id="297" r:id="rId29"/>
    <p:sldId id="291" r:id="rId30"/>
    <p:sldId id="301" r:id="rId31"/>
    <p:sldId id="285" r:id="rId32"/>
    <p:sldId id="292" r:id="rId33"/>
    <p:sldId id="293" r:id="rId34"/>
    <p:sldId id="294" r:id="rId35"/>
    <p:sldId id="295" r:id="rId36"/>
    <p:sldId id="298" r:id="rId37"/>
    <p:sldId id="302" r:id="rId38"/>
    <p:sldId id="286" r:id="rId39"/>
    <p:sldId id="303" r:id="rId40"/>
    <p:sldId id="306" r:id="rId41"/>
  </p:sldIdLst>
  <p:sldSz cx="9144000" cy="6858000" type="screen4x3"/>
  <p:notesSz cx="6815138" cy="99425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13.wmf"/><Relationship Id="rId1" Type="http://schemas.openxmlformats.org/officeDocument/2006/relationships/image" Target="../media/image12.jpeg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12.jpeg"/><Relationship Id="rId1" Type="http://schemas.openxmlformats.org/officeDocument/2006/relationships/image" Target="../media/image26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e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7" Type="http://schemas.openxmlformats.org/officeDocument/2006/relationships/image" Target="../media/image39.wmf"/><Relationship Id="rId2" Type="http://schemas.openxmlformats.org/officeDocument/2006/relationships/image" Target="../media/image34.wmf"/><Relationship Id="rId1" Type="http://schemas.openxmlformats.org/officeDocument/2006/relationships/image" Target="../media/image12.jpeg"/><Relationship Id="rId6" Type="http://schemas.openxmlformats.org/officeDocument/2006/relationships/image" Target="../media/image38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27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60800" y="0"/>
            <a:ext cx="29527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4038"/>
            <a:ext cx="29527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60800" y="9444038"/>
            <a:ext cx="29527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7DCC3FF5-1F47-4505-AA63-1DD75CF9DD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27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60800" y="0"/>
            <a:ext cx="29527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CD60BB63-9B09-4266-8241-740E27BB65FA}" type="datetimeFigureOut">
              <a:rPr lang="ru-RU"/>
              <a:pPr>
                <a:defRPr/>
              </a:pPr>
              <a:t>05.02.2013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3925" y="746125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8" y="4722813"/>
            <a:ext cx="5453062" cy="44735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527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60800" y="9444038"/>
            <a:ext cx="29527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6DEAC219-CABC-4818-9ACA-752FFC1B0F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1C00F40-8A52-4563-8119-86E2175B2255}" type="slidenum">
              <a:rPr lang="ru-RU" smtClean="0">
                <a:latin typeface="Arial" pitchFamily="34" charset="0"/>
              </a:rPr>
              <a:pPr/>
              <a:t>28</a:t>
            </a:fld>
            <a:endParaRPr lang="ru-RU" smtClean="0">
              <a:latin typeface="Arial" pitchFamily="34" charset="0"/>
            </a:endParaRPr>
          </a:p>
        </p:txBody>
      </p:sp>
      <p:sp>
        <p:nvSpPr>
          <p:cNvPr id="48131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922338" y="755650"/>
            <a:ext cx="4972050" cy="37290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2" name="Rectangle 3"/>
          <p:cNvSpPr>
            <a:spLocks noChangeArrowheads="1"/>
          </p:cNvSpPr>
          <p:nvPr>
            <p:ph type="body" idx="1"/>
          </p:nvPr>
        </p:nvSpPr>
        <p:spPr bwMode="auto"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defTabSz="457200"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smtClean="0"/>
          </a:p>
        </p:txBody>
      </p:sp>
      <p:sp>
        <p:nvSpPr>
          <p:cNvPr id="4915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34EBF0F-0A9B-4D0B-841C-FA6E260679E0}" type="slidenum">
              <a:rPr lang="ru-RU" smtClean="0">
                <a:latin typeface="Arial" pitchFamily="34" charset="0"/>
              </a:rPr>
              <a:pPr/>
              <a:t>29</a:t>
            </a:fld>
            <a:endParaRPr lang="ru-RU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BAA67C-5126-4E2A-BF8E-33C020AEFA60}" type="slidenum">
              <a:rPr lang="ru-RU" smtClean="0">
                <a:latin typeface="Arial" pitchFamily="34" charset="0"/>
              </a:rPr>
              <a:pPr/>
              <a:t>34</a:t>
            </a:fld>
            <a:endParaRPr lang="ru-RU" smtClean="0">
              <a:latin typeface="Arial" pitchFamily="34" charset="0"/>
            </a:endParaRPr>
          </a:p>
        </p:txBody>
      </p:sp>
      <p:sp>
        <p:nvSpPr>
          <p:cNvPr id="50179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922338" y="755650"/>
            <a:ext cx="4972050" cy="37290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80" name="Rectangle 3"/>
          <p:cNvSpPr>
            <a:spLocks noChangeArrowheads="1"/>
          </p:cNvSpPr>
          <p:nvPr>
            <p:ph type="body" idx="1"/>
          </p:nvPr>
        </p:nvSpPr>
        <p:spPr bwMode="auto"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defTabSz="457200"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F07B35B-B946-4DCE-A76C-538FCE3C186A}" type="slidenum">
              <a:rPr lang="ru-RU" smtClean="0">
                <a:latin typeface="Arial" pitchFamily="34" charset="0"/>
              </a:rPr>
              <a:pPr/>
              <a:t>35</a:t>
            </a:fld>
            <a:endParaRPr lang="ru-RU" smtClean="0">
              <a:latin typeface="Arial" pitchFamily="34" charset="0"/>
            </a:endParaRPr>
          </a:p>
        </p:txBody>
      </p:sp>
      <p:sp>
        <p:nvSpPr>
          <p:cNvPr id="51203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922338" y="755650"/>
            <a:ext cx="4972050" cy="37290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4" name="Rectangle 3"/>
          <p:cNvSpPr>
            <a:spLocks noChangeArrowheads="1"/>
          </p:cNvSpPr>
          <p:nvPr>
            <p:ph type="body" idx="1"/>
          </p:nvPr>
        </p:nvSpPr>
        <p:spPr bwMode="auto"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defTabSz="457200"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874B79D-6F7C-4A6C-8725-A9834074E28D}" type="slidenum">
              <a:rPr lang="ru-RU" smtClean="0">
                <a:latin typeface="Arial" pitchFamily="34" charset="0"/>
              </a:rPr>
              <a:pPr/>
              <a:t>36</a:t>
            </a:fld>
            <a:endParaRPr lang="ru-RU" smtClean="0">
              <a:latin typeface="Arial" pitchFamily="34" charset="0"/>
            </a:endParaRPr>
          </a:p>
        </p:txBody>
      </p:sp>
      <p:sp>
        <p:nvSpPr>
          <p:cNvPr id="52227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922338" y="755650"/>
            <a:ext cx="4972050" cy="372903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8" name="Rectangle 3"/>
          <p:cNvSpPr>
            <a:spLocks noChangeArrowheads="1"/>
          </p:cNvSpPr>
          <p:nvPr>
            <p:ph type="body" idx="1"/>
          </p:nvPr>
        </p:nvSpPr>
        <p:spPr bwMode="auto"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defTabSz="457200"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email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30"/>
          <p:cNvSpPr>
            <a:spLocks noGrp="1"/>
          </p:cNvSpPr>
          <p:nvPr>
            <p:ph type="dt" sz="half" idx="10"/>
          </p:nvPr>
        </p:nvSpPr>
        <p:spPr>
          <a:xfrm>
            <a:off x="5870575" y="6557963"/>
            <a:ext cx="2003425" cy="227012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63"/>
            <a:ext cx="2927350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350" y="6556375"/>
            <a:ext cx="588963" cy="2286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69ACD5C8-2231-46F6-BEDB-D6168ABE5F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EDE5FD-1A75-444C-9C6B-A0E714AB51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3388" y="6557963"/>
            <a:ext cx="2001837" cy="227012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375"/>
            <a:ext cx="3657600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750" y="6553200"/>
            <a:ext cx="587375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1D7C4C53-9620-4407-A290-8DD2DC72D9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D8E39B-4D0E-4A2F-A1FC-14347E0428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400" y="6556375"/>
            <a:ext cx="2001838" cy="22701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138" y="6556375"/>
            <a:ext cx="28956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4175" y="6554788"/>
            <a:ext cx="587375" cy="2286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DA4338C-9A78-41D8-8DE3-BA43E0C1A4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6AE816-BE2A-4A22-A9E7-EBA4E60477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BFE7E1-646B-4877-9724-6D9754D6E2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C13371-8AF2-47B3-A0A6-3FFE6BB0CD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CB71E7-F091-4543-8D29-6C625484B7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00D759-AA2A-490A-98DE-3CE0D2C1B3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 rot="21240000">
            <a:off x="598488" y="1004888"/>
            <a:ext cx="4319587" cy="4311650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>
          <a:xfrm rot="21420000">
            <a:off x="596900" y="998538"/>
            <a:ext cx="4319588" cy="4313237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5972177-8947-4193-9B6C-61B20E2FB1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email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675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270" name="Текст 30"/>
          <p:cNvSpPr>
            <a:spLocks noGrp="1"/>
          </p:cNvSpPr>
          <p:nvPr>
            <p:ph type="body" idx="1"/>
          </p:nvPr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6563" y="6557963"/>
            <a:ext cx="2001837" cy="22701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  <a:latin typeface="Arial" charset="0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63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  <a:latin typeface="Arial" charset="0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575" y="6556375"/>
            <a:ext cx="588963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  <a:latin typeface="Arial" charset="0"/>
              </a:defRPr>
            </a:lvl1pPr>
            <a:extLst/>
          </a:lstStyle>
          <a:p>
            <a:pPr>
              <a:defRPr/>
            </a:pPr>
            <a:fld id="{21B9663F-A7AA-42FE-90D5-EF6B828AD3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3" r:id="rId1"/>
    <p:sldLayoutId id="2147483826" r:id="rId2"/>
    <p:sldLayoutId id="2147483834" r:id="rId3"/>
    <p:sldLayoutId id="2147483827" r:id="rId4"/>
    <p:sldLayoutId id="2147483828" r:id="rId5"/>
    <p:sldLayoutId id="2147483829" r:id="rId6"/>
    <p:sldLayoutId id="2147483830" r:id="rId7"/>
    <p:sldLayoutId id="2147483831" r:id="rId8"/>
    <p:sldLayoutId id="2147483835" r:id="rId9"/>
    <p:sldLayoutId id="2147483832" r:id="rId10"/>
    <p:sldLayoutId id="214748383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  <a:extLst/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eaLnBrk="0" fontAlgn="base" hangingPunct="0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eaLnBrk="0" fontAlgn="base" hangingPunct="0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itchFamily="2" charset="2"/>
        <a:buChar char="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8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slide" Target="slide19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slide" Target="slide21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2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2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8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gif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15.bin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8.bin"/><Relationship Id="rId5" Type="http://schemas.openxmlformats.org/officeDocument/2006/relationships/oleObject" Target="../embeddings/oleObject17.bin"/><Relationship Id="rId4" Type="http://schemas.openxmlformats.org/officeDocument/2006/relationships/oleObject" Target="../embeddings/oleObject16.bin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1.bin"/><Relationship Id="rId5" Type="http://schemas.openxmlformats.org/officeDocument/2006/relationships/oleObject" Target="../embeddings/oleObject20.bin"/><Relationship Id="rId4" Type="http://schemas.openxmlformats.org/officeDocument/2006/relationships/oleObject" Target="../embeddings/oleObject19.bin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8.vml"/><Relationship Id="rId5" Type="http://schemas.openxmlformats.org/officeDocument/2006/relationships/oleObject" Target="../embeddings/oleObject26.bin"/><Relationship Id="rId4" Type="http://schemas.openxmlformats.org/officeDocument/2006/relationships/oleObject" Target="../embeddings/oleObject25.bin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0.bin"/><Relationship Id="rId5" Type="http://schemas.openxmlformats.org/officeDocument/2006/relationships/oleObject" Target="../embeddings/oleObject29.bin"/><Relationship Id="rId4" Type="http://schemas.openxmlformats.org/officeDocument/2006/relationships/oleObject" Target="../embeddings/oleObject28.bin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41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7.xml"/><Relationship Id="rId1" Type="http://schemas.openxmlformats.org/officeDocument/2006/relationships/slideLayout" Target="../slideLayouts/slideLayout6.xml"/><Relationship Id="rId4" Type="http://schemas.openxmlformats.org/officeDocument/2006/relationships/slide" Target="slide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1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28992" y="1285860"/>
            <a:ext cx="5105400" cy="242889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Формулы для решения задач на прогрессии</a:t>
            </a:r>
            <a:endParaRPr lang="ru-RU" dirty="0"/>
          </a:p>
        </p:txBody>
      </p:sp>
      <p:sp>
        <p:nvSpPr>
          <p:cNvPr id="16387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7563" y="5000625"/>
            <a:ext cx="5114925" cy="1101725"/>
          </a:xfrm>
        </p:spPr>
        <p:txBody>
          <a:bodyPr/>
          <a:lstStyle/>
          <a:p>
            <a:pPr eaLnBrk="1" hangingPunct="1"/>
            <a:r>
              <a:rPr lang="ru-RU" sz="2400" smtClean="0"/>
              <a:t>Урок алгебры в 9а классе</a:t>
            </a:r>
          </a:p>
          <a:p>
            <a:pPr eaLnBrk="1" hangingPunct="1"/>
            <a:r>
              <a:rPr lang="ru-RU" sz="2400" smtClean="0"/>
              <a:t>28 февраля 2012г.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3"/>
          <p:cNvSpPr txBox="1">
            <a:spLocks noChangeArrowheads="1"/>
          </p:cNvSpPr>
          <p:nvPr/>
        </p:nvSpPr>
        <p:spPr bwMode="auto">
          <a:xfrm>
            <a:off x="0" y="1928813"/>
            <a:ext cx="8215313" cy="323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>
                <a:solidFill>
                  <a:srgbClr val="FF0000"/>
                </a:solidFill>
              </a:rPr>
              <a:t>Не верно.</a:t>
            </a:r>
          </a:p>
          <a:p>
            <a:pPr algn="ctr"/>
            <a:r>
              <a:rPr lang="ru-RU" sz="2800" b="1"/>
              <a:t>Вспомни, что а</a:t>
            </a:r>
            <a:r>
              <a:rPr lang="en-US" sz="2800" b="1" baseline="-25000"/>
              <a:t>n</a:t>
            </a:r>
            <a:r>
              <a:rPr lang="en-US" sz="2800" b="1"/>
              <a:t> = a</a:t>
            </a:r>
            <a:r>
              <a:rPr lang="ru-RU" sz="2800" b="1" baseline="-25000"/>
              <a:t>1</a:t>
            </a:r>
            <a:r>
              <a:rPr lang="en-US" sz="2800" b="1"/>
              <a:t> + d</a:t>
            </a:r>
            <a:r>
              <a:rPr lang="ru-RU" sz="2800" b="1"/>
              <a:t>(</a:t>
            </a:r>
            <a:r>
              <a:rPr lang="en-US" sz="2800" b="1"/>
              <a:t>n-1)</a:t>
            </a:r>
            <a:r>
              <a:rPr lang="ru-RU" sz="2800" b="1"/>
              <a:t>, </a:t>
            </a:r>
          </a:p>
          <a:p>
            <a:pPr algn="ctr"/>
            <a:r>
              <a:rPr lang="ru-RU" sz="2800" b="1"/>
              <a:t>где</a:t>
            </a:r>
            <a:r>
              <a:rPr lang="en-US" sz="2800" b="1"/>
              <a:t> a</a:t>
            </a:r>
            <a:r>
              <a:rPr lang="ru-RU" sz="2800" b="1" baseline="-25000"/>
              <a:t>1</a:t>
            </a:r>
            <a:r>
              <a:rPr lang="en-US" sz="2800" b="1"/>
              <a:t> = 6</a:t>
            </a:r>
            <a:r>
              <a:rPr lang="ru-RU" sz="2800" b="1"/>
              <a:t>, </a:t>
            </a:r>
            <a:r>
              <a:rPr lang="en-US" sz="2800" b="1"/>
              <a:t>d</a:t>
            </a:r>
            <a:r>
              <a:rPr lang="ru-RU" sz="2800" b="1"/>
              <a:t> = 12 – 6 = 6, откуда </a:t>
            </a:r>
          </a:p>
          <a:p>
            <a:pPr algn="ctr"/>
            <a:r>
              <a:rPr lang="ru-RU" sz="2800" b="1"/>
              <a:t>а</a:t>
            </a:r>
            <a:r>
              <a:rPr lang="en-US" sz="2800" b="1" baseline="-25000"/>
              <a:t>n</a:t>
            </a:r>
            <a:r>
              <a:rPr lang="en-US" sz="2800" b="1"/>
              <a:t> = </a:t>
            </a:r>
            <a:r>
              <a:rPr lang="ru-RU" sz="2800" b="1"/>
              <a:t>6 </a:t>
            </a:r>
            <a:r>
              <a:rPr lang="en-US" sz="2800" b="1"/>
              <a:t>+ </a:t>
            </a:r>
            <a:r>
              <a:rPr lang="ru-RU" sz="2800" b="1"/>
              <a:t>6(</a:t>
            </a:r>
            <a:r>
              <a:rPr lang="en-US" sz="2800" b="1"/>
              <a:t>n-1)</a:t>
            </a:r>
            <a:r>
              <a:rPr lang="ru-RU" sz="2800" b="1"/>
              <a:t> = 6 + 6</a:t>
            </a:r>
            <a:r>
              <a:rPr lang="en-US" sz="2800" b="1"/>
              <a:t>n</a:t>
            </a:r>
            <a:r>
              <a:rPr lang="ru-RU" sz="2800" b="1"/>
              <a:t> – 6 = 6</a:t>
            </a:r>
            <a:r>
              <a:rPr lang="en-US" sz="2800" b="1"/>
              <a:t>n</a:t>
            </a:r>
            <a:r>
              <a:rPr lang="ru-RU" sz="2800" b="1"/>
              <a:t>, то есть каждый из членов прогрессии нацело делится на число 6. </a:t>
            </a:r>
          </a:p>
          <a:p>
            <a:pPr algn="ctr"/>
            <a:r>
              <a:rPr lang="ru-RU" sz="2800" b="1"/>
              <a:t> </a:t>
            </a:r>
          </a:p>
        </p:txBody>
      </p:sp>
      <p:sp>
        <p:nvSpPr>
          <p:cNvPr id="25603" name="AutoShape 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3429000" y="5214938"/>
            <a:ext cx="4373563" cy="1150937"/>
          </a:xfrm>
          <a:prstGeom prst="leftArrow">
            <a:avLst>
              <a:gd name="adj1" fmla="val 50000"/>
              <a:gd name="adj2" fmla="val 8289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hlinkClick r:id="rId2" action="ppaction://hlinksldjump"/>
              </a:rPr>
              <a:t>Вернуться к вопросу 3</a:t>
            </a:r>
            <a:r>
              <a:rPr lang="ru-RU" sz="2400" b="1">
                <a:hlinkClick r:id="rId2" action="ppaction://hlinksldjump"/>
              </a:rPr>
              <a:t> </a:t>
            </a:r>
            <a:endParaRPr lang="ru-RU" sz="2400" b="1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title"/>
          </p:nvPr>
        </p:nvSpPr>
        <p:spPr>
          <a:xfrm>
            <a:off x="285720" y="214290"/>
            <a:ext cx="7858180" cy="135732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dirty="0" smtClean="0"/>
              <a:t>3. Какое </a:t>
            </a:r>
            <a:r>
              <a:rPr lang="ru-RU" sz="3200" dirty="0"/>
              <a:t>число не является членом арифметической прогрессии 6, </a:t>
            </a:r>
            <a:r>
              <a:rPr lang="ru-RU" sz="3200" dirty="0" smtClean="0"/>
              <a:t>12,18</a:t>
            </a:r>
            <a:r>
              <a:rPr lang="ru-RU" sz="3200" dirty="0"/>
              <a:t>, …?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785794"/>
            <a:ext cx="7643834" cy="150019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dirty="0" smtClean="0"/>
              <a:t>Вопрос 4: Какое число </a:t>
            </a:r>
            <a:r>
              <a:rPr lang="ru-RU" sz="3200" u="sng" dirty="0" smtClean="0"/>
              <a:t>является</a:t>
            </a:r>
            <a:r>
              <a:rPr lang="ru-RU" sz="3200" dirty="0" smtClean="0"/>
              <a:t> членом геометрической прогрессии  </a:t>
            </a:r>
            <a:br>
              <a:rPr lang="ru-RU" sz="3200" dirty="0" smtClean="0"/>
            </a:br>
            <a:r>
              <a:rPr lang="ru-RU" sz="3200" dirty="0" smtClean="0"/>
              <a:t>6, 12, 24, …?</a:t>
            </a:r>
            <a:endParaRPr lang="ru-RU" sz="3200" dirty="0"/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900113" y="3500438"/>
            <a:ext cx="11763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hlinkClick r:id="rId2" action="ppaction://hlinksldjump"/>
              </a:rPr>
              <a:t>А. </a:t>
            </a:r>
            <a:r>
              <a:rPr lang="ru-RU" sz="2400" b="1"/>
              <a:t> 192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6715125" y="3429000"/>
            <a:ext cx="9191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hlinkClick r:id="rId3" action="ppaction://hlinksldjump"/>
              </a:rPr>
              <a:t>Г.</a:t>
            </a:r>
            <a:r>
              <a:rPr lang="ru-RU" sz="2400" b="1"/>
              <a:t>  60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2843213" y="3500438"/>
            <a:ext cx="11747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hlinkClick r:id="rId3" action="ppaction://hlinksldjump"/>
              </a:rPr>
              <a:t>Б.</a:t>
            </a:r>
            <a:r>
              <a:rPr lang="ru-RU" sz="2400" b="1"/>
              <a:t>  100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4786313" y="3500438"/>
            <a:ext cx="10048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hlinkClick r:id="rId3" action="ppaction://hlinksldjump"/>
              </a:rPr>
              <a:t>В.</a:t>
            </a:r>
            <a:r>
              <a:rPr lang="ru-RU" sz="2400" b="1"/>
              <a:t>  84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3"/>
          <p:cNvSpPr txBox="1">
            <a:spLocks noChangeArrowheads="1"/>
          </p:cNvSpPr>
          <p:nvPr/>
        </p:nvSpPr>
        <p:spPr bwMode="auto">
          <a:xfrm>
            <a:off x="3276600" y="2754313"/>
            <a:ext cx="28622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>
                <a:solidFill>
                  <a:srgbClr val="009900"/>
                </a:solidFill>
              </a:rPr>
              <a:t>Правильно.</a:t>
            </a:r>
          </a:p>
        </p:txBody>
      </p:sp>
      <p:sp>
        <p:nvSpPr>
          <p:cNvPr id="27651" name="AutoShape 5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3563938" y="4786313"/>
            <a:ext cx="3008312" cy="1163637"/>
          </a:xfrm>
          <a:prstGeom prst="rightArrow">
            <a:avLst>
              <a:gd name="adj1" fmla="val 50000"/>
              <a:gd name="adj2" fmla="val 5177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hlinkClick r:id="rId2" action="ppaction://hlinksldjump"/>
              </a:rPr>
              <a:t>К вопросу 5</a:t>
            </a:r>
            <a:endParaRPr lang="ru-RU" sz="2400" b="1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title"/>
          </p:nvPr>
        </p:nvSpPr>
        <p:spPr>
          <a:xfrm>
            <a:off x="714348" y="571480"/>
            <a:ext cx="7072362" cy="928694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dirty="0" smtClean="0"/>
              <a:t>4. Какое </a:t>
            </a:r>
            <a:r>
              <a:rPr lang="ru-RU" sz="2400" dirty="0"/>
              <a:t>число </a:t>
            </a:r>
            <a:r>
              <a:rPr lang="ru-RU" sz="2400" u="sng" dirty="0" smtClean="0"/>
              <a:t>является</a:t>
            </a:r>
            <a:r>
              <a:rPr lang="ru-RU" sz="2400" dirty="0" smtClean="0"/>
              <a:t> </a:t>
            </a:r>
            <a:r>
              <a:rPr lang="ru-RU" sz="2400" dirty="0"/>
              <a:t>членом </a:t>
            </a:r>
            <a:r>
              <a:rPr lang="ru-RU" sz="2400" dirty="0" smtClean="0"/>
              <a:t>геометрической </a:t>
            </a:r>
            <a:r>
              <a:rPr lang="ru-RU" sz="2400" dirty="0"/>
              <a:t>прогрессии </a:t>
            </a:r>
            <a:r>
              <a:rPr lang="ru-RU" sz="2400" dirty="0" smtClean="0"/>
              <a:t> 6</a:t>
            </a:r>
            <a:r>
              <a:rPr lang="ru-RU" sz="2400" dirty="0"/>
              <a:t>, 12, </a:t>
            </a:r>
            <a:r>
              <a:rPr lang="ru-RU" sz="2400" dirty="0" smtClean="0"/>
              <a:t>24, </a:t>
            </a:r>
            <a:r>
              <a:rPr lang="ru-RU" sz="2400" dirty="0"/>
              <a:t>…?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3"/>
          <p:cNvSpPr txBox="1">
            <a:spLocks noChangeArrowheads="1"/>
          </p:cNvSpPr>
          <p:nvPr/>
        </p:nvSpPr>
        <p:spPr bwMode="auto">
          <a:xfrm>
            <a:off x="0" y="1857375"/>
            <a:ext cx="8215313" cy="249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>
                <a:solidFill>
                  <a:srgbClr val="FF0000"/>
                </a:solidFill>
              </a:rPr>
              <a:t>Не верно.</a:t>
            </a:r>
          </a:p>
          <a:p>
            <a:pPr algn="ctr"/>
            <a:endParaRPr lang="ru-RU" sz="3600" b="1">
              <a:solidFill>
                <a:srgbClr val="FF0000"/>
              </a:solidFill>
            </a:endParaRPr>
          </a:p>
          <a:p>
            <a:pPr algn="ctr"/>
            <a:r>
              <a:rPr lang="ru-RU" sz="2800" b="1"/>
              <a:t>Вспомни, что</a:t>
            </a:r>
            <a:r>
              <a:rPr lang="en-US" sz="2800" b="1"/>
              <a:t> q =</a:t>
            </a:r>
            <a:r>
              <a:rPr lang="ru-RU" sz="2800" b="1"/>
              <a:t> </a:t>
            </a:r>
            <a:r>
              <a:rPr lang="en-US" sz="2800" b="1"/>
              <a:t>b</a:t>
            </a:r>
            <a:r>
              <a:rPr lang="en-US" sz="2800" b="1" baseline="-25000"/>
              <a:t>n+1</a:t>
            </a:r>
            <a:r>
              <a:rPr lang="en-US" sz="2800" b="1"/>
              <a:t> : b</a:t>
            </a:r>
            <a:r>
              <a:rPr lang="en-US" sz="2800" b="1" baseline="-25000"/>
              <a:t>n</a:t>
            </a:r>
            <a:r>
              <a:rPr lang="en-US" sz="2800" b="1"/>
              <a:t> </a:t>
            </a:r>
            <a:r>
              <a:rPr lang="ru-RU" sz="2800" b="1"/>
              <a:t>, </a:t>
            </a:r>
          </a:p>
          <a:p>
            <a:pPr algn="ctr"/>
            <a:r>
              <a:rPr lang="ru-RU" sz="2800" b="1"/>
              <a:t>найди </a:t>
            </a:r>
            <a:r>
              <a:rPr lang="en-US" sz="2800" b="1"/>
              <a:t>q</a:t>
            </a:r>
            <a:r>
              <a:rPr lang="ru-RU" sz="2800" b="1"/>
              <a:t> = 12 : 6 = 2 и выпиши еще несколько членов данной прогрессии!</a:t>
            </a:r>
          </a:p>
        </p:txBody>
      </p:sp>
      <p:sp>
        <p:nvSpPr>
          <p:cNvPr id="28675" name="AutoShape 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3357563" y="4786313"/>
            <a:ext cx="4302125" cy="1377950"/>
          </a:xfrm>
          <a:prstGeom prst="leftArrow">
            <a:avLst>
              <a:gd name="adj1" fmla="val 50000"/>
              <a:gd name="adj2" fmla="val 8289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cs typeface="Arial" pitchFamily="34" charset="0"/>
                <a:hlinkClick r:id="rId3" action="ppaction://hlinksldjump"/>
              </a:rPr>
              <a:t>Вернуться к вопросу 4 </a:t>
            </a:r>
            <a:endParaRPr lang="ru-RU" sz="2400" b="1">
              <a:cs typeface="Arial" pitchFamily="34" charset="0"/>
            </a:endParaRP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title"/>
          </p:nvPr>
        </p:nvSpPr>
        <p:spPr>
          <a:xfrm>
            <a:off x="714348" y="428604"/>
            <a:ext cx="7072362" cy="928694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dirty="0" smtClean="0"/>
              <a:t>4. Какое число </a:t>
            </a:r>
            <a:r>
              <a:rPr lang="ru-RU" sz="2400" u="sng" dirty="0" smtClean="0"/>
              <a:t>является</a:t>
            </a:r>
            <a:r>
              <a:rPr lang="ru-RU" sz="2400" dirty="0" smtClean="0"/>
              <a:t> </a:t>
            </a:r>
            <a:r>
              <a:rPr lang="ru-RU" sz="2400" dirty="0"/>
              <a:t>членом </a:t>
            </a:r>
            <a:r>
              <a:rPr lang="ru-RU" sz="2400" dirty="0" smtClean="0"/>
              <a:t>геометрической </a:t>
            </a:r>
            <a:r>
              <a:rPr lang="ru-RU" sz="2400" dirty="0"/>
              <a:t>прогрессии </a:t>
            </a:r>
            <a:r>
              <a:rPr lang="ru-RU" sz="2400" dirty="0" smtClean="0"/>
              <a:t> 6</a:t>
            </a:r>
            <a:r>
              <a:rPr lang="ru-RU" sz="2400" dirty="0"/>
              <a:t>, 12, </a:t>
            </a:r>
            <a:r>
              <a:rPr lang="ru-RU" sz="2400" dirty="0" smtClean="0"/>
              <a:t>24, </a:t>
            </a:r>
            <a:r>
              <a:rPr lang="ru-RU" sz="2400" dirty="0"/>
              <a:t>…?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714348" y="214290"/>
            <a:ext cx="6715140" cy="1928826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dirty="0"/>
              <a:t>Вопрос </a:t>
            </a:r>
            <a:r>
              <a:rPr lang="ru-RU" sz="2800" dirty="0" smtClean="0"/>
              <a:t>5: известны несколько последовательных Членов </a:t>
            </a:r>
            <a:r>
              <a:rPr lang="ru-RU" sz="2800" dirty="0"/>
              <a:t>арифметической </a:t>
            </a:r>
            <a:r>
              <a:rPr lang="ru-RU" sz="2800" dirty="0" smtClean="0"/>
              <a:t>прогрессии: </a:t>
            </a:r>
            <a:br>
              <a:rPr lang="ru-RU" sz="2800" dirty="0" smtClean="0"/>
            </a:br>
            <a:r>
              <a:rPr lang="ru-RU" sz="2800" dirty="0" smtClean="0"/>
              <a:t>…-12; </a:t>
            </a:r>
            <a:r>
              <a:rPr lang="en-US" sz="2800" i="1" dirty="0" smtClean="0"/>
              <a:t>x</a:t>
            </a:r>
            <a:r>
              <a:rPr lang="ru-RU" sz="2800" dirty="0" smtClean="0"/>
              <a:t>; 14; 27… Найдите число </a:t>
            </a:r>
            <a:r>
              <a:rPr lang="en-US" sz="2800" i="1" dirty="0" smtClean="0"/>
              <a:t>x</a:t>
            </a:r>
            <a:r>
              <a:rPr lang="ru-RU" sz="2800" dirty="0" smtClean="0"/>
              <a:t>.</a:t>
            </a:r>
            <a:endParaRPr lang="ru-RU" sz="2800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2143125" y="3071813"/>
            <a:ext cx="3521075" cy="2597150"/>
          </a:xfrm>
        </p:spPr>
        <p:txBody>
          <a:bodyPr/>
          <a:lstStyle/>
          <a:p>
            <a:pPr eaLnBrk="1" hangingPunct="1"/>
            <a:r>
              <a:rPr lang="ru-RU" smtClean="0">
                <a:hlinkClick r:id="rId2" action="ppaction://hlinksldjump"/>
              </a:rPr>
              <a:t>А.</a:t>
            </a:r>
            <a:r>
              <a:rPr lang="ru-RU" smtClean="0"/>
              <a:t> -1</a:t>
            </a:r>
          </a:p>
          <a:p>
            <a:pPr eaLnBrk="1" hangingPunct="1"/>
            <a:r>
              <a:rPr lang="ru-RU" smtClean="0">
                <a:hlinkClick r:id="rId2" action="ppaction://hlinksldjump"/>
              </a:rPr>
              <a:t>Б.</a:t>
            </a:r>
            <a:r>
              <a:rPr lang="ru-RU" smtClean="0"/>
              <a:t> 0</a:t>
            </a:r>
          </a:p>
          <a:p>
            <a:pPr eaLnBrk="1" hangingPunct="1"/>
            <a:r>
              <a:rPr lang="ru-RU" smtClean="0">
                <a:hlinkClick r:id="rId3" action="ppaction://hlinksldjump"/>
              </a:rPr>
              <a:t>В.</a:t>
            </a:r>
            <a:r>
              <a:rPr lang="ru-RU" smtClean="0"/>
              <a:t> 1</a:t>
            </a:r>
          </a:p>
          <a:p>
            <a:pPr eaLnBrk="1" hangingPunct="1"/>
            <a:r>
              <a:rPr lang="ru-RU" smtClean="0">
                <a:hlinkClick r:id="rId2" action="ppaction://hlinksldjump"/>
              </a:rPr>
              <a:t>Г.</a:t>
            </a:r>
            <a:r>
              <a:rPr lang="ru-RU" smtClean="0"/>
              <a:t> 2</a:t>
            </a:r>
          </a:p>
        </p:txBody>
      </p:sp>
      <p:sp>
        <p:nvSpPr>
          <p:cNvPr id="29700" name="Line 8"/>
          <p:cNvSpPr>
            <a:spLocks noChangeShapeType="1"/>
          </p:cNvSpPr>
          <p:nvPr/>
        </p:nvSpPr>
        <p:spPr bwMode="auto">
          <a:xfrm flipV="1">
            <a:off x="7858125" y="6072188"/>
            <a:ext cx="287338" cy="14287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701" name="Line 8"/>
          <p:cNvSpPr>
            <a:spLocks noChangeShapeType="1"/>
          </p:cNvSpPr>
          <p:nvPr/>
        </p:nvSpPr>
        <p:spPr bwMode="auto">
          <a:xfrm flipV="1">
            <a:off x="8010525" y="6224588"/>
            <a:ext cx="287338" cy="14287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3357554" y="2143116"/>
            <a:ext cx="2928958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Не верно!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571500" y="3714750"/>
            <a:ext cx="7239000" cy="890588"/>
          </a:xfrm>
        </p:spPr>
        <p:txBody>
          <a:bodyPr/>
          <a:lstStyle/>
          <a:p>
            <a:pPr eaLnBrk="1" hangingPunct="1"/>
            <a:r>
              <a:rPr lang="ru-RU" smtClean="0"/>
              <a:t>Определи разность прогрессии или вспомни ее характеристическое свойство!</a:t>
            </a:r>
          </a:p>
        </p:txBody>
      </p:sp>
      <p:sp>
        <p:nvSpPr>
          <p:cNvPr id="30724" name="AutoShape 4"/>
          <p:cNvSpPr>
            <a:spLocks noChangeArrowheads="1"/>
          </p:cNvSpPr>
          <p:nvPr/>
        </p:nvSpPr>
        <p:spPr bwMode="auto">
          <a:xfrm>
            <a:off x="2928938" y="5214938"/>
            <a:ext cx="4749800" cy="1438275"/>
          </a:xfrm>
          <a:prstGeom prst="leftArrow">
            <a:avLst>
              <a:gd name="adj1" fmla="val 50000"/>
              <a:gd name="adj2" fmla="val 8971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hlinkClick r:id="rId2" action="ppaction://hlinksldjump"/>
              </a:rPr>
              <a:t>Вернуться к вопросу №5</a:t>
            </a:r>
            <a:endParaRPr lang="ru-RU" sz="2400" b="1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28596" y="357166"/>
            <a:ext cx="7358114" cy="1428760"/>
          </a:xfrm>
          <a:prstGeom prst="rect">
            <a:avLst/>
          </a:prstGeom>
        </p:spPr>
        <p:txBody>
          <a:bodyPr lIns="45720" tIns="0" rIns="45720" bIns="0" anchor="b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400" b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>5. известны несколько последовательных Членов арифметической прогрессии: </a:t>
            </a:r>
            <a:br>
              <a:rPr lang="ru-RU" sz="2400" b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</a:br>
            <a:r>
              <a:rPr lang="ru-RU" sz="2400" b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>…-12; </a:t>
            </a:r>
            <a:r>
              <a:rPr lang="en-US" sz="2400" b="1" i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>x</a:t>
            </a:r>
            <a:r>
              <a:rPr lang="ru-RU" sz="2400" b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>; 14; 27… Найдите число </a:t>
            </a:r>
            <a:r>
              <a:rPr lang="en-US" sz="2400" b="1" i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>x</a:t>
            </a:r>
            <a:r>
              <a:rPr lang="ru-RU" sz="2400" b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928662" y="2571744"/>
            <a:ext cx="6357982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Правильно! Молодец!</a:t>
            </a:r>
          </a:p>
        </p:txBody>
      </p:sp>
      <p:sp>
        <p:nvSpPr>
          <p:cNvPr id="31747" name="AutoShape 4"/>
          <p:cNvSpPr>
            <a:spLocks noChangeArrowheads="1"/>
          </p:cNvSpPr>
          <p:nvPr/>
        </p:nvSpPr>
        <p:spPr bwMode="auto">
          <a:xfrm>
            <a:off x="3571875" y="4929188"/>
            <a:ext cx="4175125" cy="1368425"/>
          </a:xfrm>
          <a:prstGeom prst="rightArrow">
            <a:avLst>
              <a:gd name="adj1" fmla="val 50000"/>
              <a:gd name="adj2" fmla="val 8047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hlinkClick r:id="rId2" action="ppaction://hlinksldjump"/>
              </a:rPr>
              <a:t>Переходи к вопросу 6</a:t>
            </a:r>
            <a:endParaRPr lang="ru-RU" sz="2400" b="1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357158" y="500042"/>
            <a:ext cx="7500990" cy="1285884"/>
          </a:xfrm>
          <a:prstGeom prst="rect">
            <a:avLst/>
          </a:prstGeom>
        </p:spPr>
        <p:txBody>
          <a:bodyPr lIns="45720" tIns="0" rIns="45720" bIns="0" anchor="b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400" b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>5. известны несколько последовательных Членов арифметической прогрессии: </a:t>
            </a:r>
            <a:br>
              <a:rPr lang="ru-RU" sz="2400" b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</a:br>
            <a:r>
              <a:rPr lang="ru-RU" sz="2400" b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>…-12; </a:t>
            </a:r>
            <a:r>
              <a:rPr lang="en-US" sz="2400" b="1" i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>x</a:t>
            </a:r>
            <a:r>
              <a:rPr lang="ru-RU" sz="2400" b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>; 14; 27… Найдите число </a:t>
            </a:r>
            <a:r>
              <a:rPr lang="en-US" sz="2400" b="1" i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>x</a:t>
            </a:r>
            <a:r>
              <a:rPr lang="ru-RU" sz="2400" b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Содержимое 2"/>
          <p:cNvSpPr>
            <a:spLocks noGrp="1"/>
          </p:cNvSpPr>
          <p:nvPr>
            <p:ph idx="4294967295"/>
          </p:nvPr>
        </p:nvSpPr>
        <p:spPr>
          <a:xfrm>
            <a:off x="0" y="285728"/>
            <a:ext cx="8229600" cy="5715040"/>
          </a:xfrm>
          <a:ln>
            <a:solidFill>
              <a:srgbClr val="002060"/>
            </a:solidFill>
          </a:ln>
        </p:spPr>
        <p:txBody>
          <a:bodyPr>
            <a:normAutofit/>
          </a:bodyPr>
          <a:lstStyle/>
          <a:p>
            <a:pPr marL="274320" indent="0" eaLnBrk="1" fontAlgn="auto" hangingPunct="1">
              <a:spcBef>
                <a:spcPct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2800" b="1" cap="all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>Вопрос 6: известны несколько последовательных членов геометрической прогрессии: </a:t>
            </a:r>
          </a:p>
          <a:p>
            <a:pPr marL="274320" indent="0" eaLnBrk="1" fontAlgn="auto" hangingPunct="1">
              <a:spcBef>
                <a:spcPct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ru-RU" sz="2800" b="1" cap="all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>…2;</a:t>
            </a:r>
            <a:r>
              <a:rPr lang="en-US" sz="2800" b="1" cap="all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> y</a:t>
            </a:r>
            <a:r>
              <a:rPr lang="ru-RU" sz="2800" b="1" cap="all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>; 8; -16;… Найдите число</a:t>
            </a:r>
            <a:r>
              <a:rPr lang="en-US" sz="2800" b="1" cap="all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> Y</a:t>
            </a:r>
            <a:r>
              <a:rPr lang="ru-RU" sz="2800" b="1" cap="all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>.</a:t>
            </a:r>
            <a:endParaRPr lang="ru-RU" sz="2800" dirty="0" smtClean="0">
              <a:solidFill>
                <a:srgbClr val="002060"/>
              </a:solidFill>
            </a:endParaRPr>
          </a:p>
          <a:p>
            <a:pPr marL="274320" indent="-274320" algn="ctr" eaLnBrk="1" fontAlgn="auto" hangingPunct="1">
              <a:spcAft>
                <a:spcPts val="0"/>
              </a:spcAft>
              <a:buFontTx/>
              <a:buNone/>
              <a:defRPr/>
            </a:pPr>
            <a:endParaRPr lang="ru-RU" sz="2400" dirty="0" smtClean="0">
              <a:solidFill>
                <a:srgbClr val="002060"/>
              </a:solidFill>
            </a:endParaRPr>
          </a:p>
          <a:p>
            <a:pPr marL="274320" indent="-274320" algn="ctr" eaLnBrk="1" fontAlgn="auto" hangingPunct="1">
              <a:spcAft>
                <a:spcPts val="0"/>
              </a:spcAft>
              <a:buFontTx/>
              <a:buNone/>
              <a:defRPr/>
            </a:pPr>
            <a:endParaRPr lang="ru-RU" sz="2400" dirty="0" smtClean="0">
              <a:solidFill>
                <a:srgbClr val="002060"/>
              </a:solidFill>
            </a:endParaRPr>
          </a:p>
          <a:p>
            <a:pPr marL="274320" indent="-274320" algn="ctr" eaLnBrk="1" fontAlgn="auto" hangingPunct="1">
              <a:spcAft>
                <a:spcPts val="0"/>
              </a:spcAft>
              <a:buFontTx/>
              <a:buNone/>
              <a:defRPr/>
            </a:pPr>
            <a:endParaRPr lang="ru-RU" sz="2400" dirty="0">
              <a:solidFill>
                <a:srgbClr val="002060"/>
              </a:solidFill>
            </a:endParaRPr>
          </a:p>
          <a:p>
            <a:pPr marL="274320" indent="-274320"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sz="4400" dirty="0">
                <a:hlinkClick r:id="rId2" action="ppaction://hlinksldjump"/>
              </a:rPr>
              <a:t>А</a:t>
            </a:r>
            <a:r>
              <a:rPr lang="ru-RU" sz="4400" dirty="0" smtClean="0">
                <a:hlinkClick r:id="rId2" action="ppaction://hlinksldjump"/>
              </a:rPr>
              <a:t>.</a:t>
            </a:r>
            <a:r>
              <a:rPr lang="ru-RU" sz="4400" dirty="0" smtClean="0"/>
              <a:t> </a:t>
            </a:r>
            <a:r>
              <a:rPr lang="ru-RU" sz="4400" dirty="0" smtClean="0">
                <a:solidFill>
                  <a:srgbClr val="002060"/>
                </a:solidFill>
              </a:rPr>
              <a:t>– 4   </a:t>
            </a:r>
            <a:r>
              <a:rPr lang="ru-RU" sz="4400" dirty="0" smtClean="0">
                <a:hlinkClick r:id="rId3" action="ppaction://hlinksldjump"/>
              </a:rPr>
              <a:t>Б.</a:t>
            </a:r>
            <a:r>
              <a:rPr lang="ru-RU" sz="4400" dirty="0" smtClean="0"/>
              <a:t> – 5</a:t>
            </a:r>
            <a:r>
              <a:rPr lang="ru-RU" sz="4400" dirty="0" smtClean="0">
                <a:solidFill>
                  <a:srgbClr val="002060"/>
                </a:solidFill>
              </a:rPr>
              <a:t>     </a:t>
            </a:r>
            <a:r>
              <a:rPr lang="ru-RU" sz="4400" dirty="0" smtClean="0">
                <a:hlinkClick r:id="rId3" action="ppaction://hlinksldjump"/>
              </a:rPr>
              <a:t>В.</a:t>
            </a:r>
            <a:r>
              <a:rPr lang="ru-RU" sz="4400" dirty="0" smtClean="0"/>
              <a:t> 4</a:t>
            </a:r>
            <a:r>
              <a:rPr lang="ru-RU" sz="4400" dirty="0" smtClean="0">
                <a:solidFill>
                  <a:srgbClr val="002060"/>
                </a:solidFill>
              </a:rPr>
              <a:t>    </a:t>
            </a:r>
            <a:r>
              <a:rPr lang="ru-RU" sz="4400" dirty="0" smtClean="0">
                <a:hlinkClick r:id="rId3" action="ppaction://hlinksldjump"/>
              </a:rPr>
              <a:t>Г.</a:t>
            </a:r>
            <a:r>
              <a:rPr lang="ru-RU" sz="4400" dirty="0" smtClean="0"/>
              <a:t> 5</a:t>
            </a:r>
            <a:r>
              <a:rPr lang="ru-RU" sz="4400" dirty="0" smtClean="0">
                <a:solidFill>
                  <a:srgbClr val="002060"/>
                </a:solidFill>
              </a:rPr>
              <a:t> </a:t>
            </a:r>
            <a:endParaRPr lang="ru-RU" sz="4400" dirty="0">
              <a:solidFill>
                <a:srgbClr val="002060"/>
              </a:solidFill>
            </a:endParaRPr>
          </a:p>
          <a:p>
            <a:pPr marL="274320" indent="-274320" algn="ctr" eaLnBrk="1" fontAlgn="auto" hangingPunct="1">
              <a:spcAft>
                <a:spcPts val="0"/>
              </a:spcAft>
              <a:buFontTx/>
              <a:buNone/>
              <a:defRPr/>
            </a:pPr>
            <a:endParaRPr lang="ru-RU" sz="4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трелка влево 5"/>
          <p:cNvSpPr/>
          <p:nvPr/>
        </p:nvSpPr>
        <p:spPr>
          <a:xfrm>
            <a:off x="3714750" y="5072063"/>
            <a:ext cx="3929063" cy="148431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  <a:hlinkClick r:id="rId2" action="ppaction://hlinksldjump"/>
              </a:rPr>
              <a:t>Вернись назад</a:t>
            </a:r>
            <a:endParaRPr lang="ru-RU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714612" y="2428868"/>
            <a:ext cx="3786214" cy="1143000"/>
          </a:xfrm>
          <a:prstGeom prst="rect">
            <a:avLst/>
          </a:prstGeo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800" b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>Не верно!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642938" y="3571875"/>
            <a:ext cx="7239000" cy="1143000"/>
          </a:xfrm>
          <a:prstGeom prst="rect">
            <a:avLst/>
          </a:prstGeom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tx2"/>
              </a:buClr>
              <a:buSzPct val="73000"/>
              <a:buFont typeface="Wingdings 2" pitchFamily="18" charset="2"/>
              <a:buChar char=""/>
              <a:defRPr/>
            </a:pPr>
            <a:r>
              <a:rPr lang="ru-RU" sz="2600" dirty="0">
                <a:latin typeface="+mn-lt"/>
              </a:rPr>
              <a:t>Определи знаменатель прогрессии или вспомни ее характеристическое свойство!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0" y="357166"/>
            <a:ext cx="81439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marL="274320" fontAlgn="auto">
              <a:spcAft>
                <a:spcPts val="0"/>
              </a:spcAft>
              <a:defRPr/>
            </a:pPr>
            <a:r>
              <a:rPr lang="ru-RU" sz="2400" b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</a:rPr>
              <a:t>6. известны несколько последовательных членов геометрической прогрессии: </a:t>
            </a:r>
          </a:p>
          <a:p>
            <a:pPr marL="274320" fontAlgn="auto">
              <a:spcAft>
                <a:spcPts val="0"/>
              </a:spcAft>
              <a:defRPr/>
            </a:pPr>
            <a:r>
              <a:rPr lang="ru-RU" sz="2400" b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</a:rPr>
              <a:t>…2;</a:t>
            </a:r>
            <a:r>
              <a:rPr lang="en-US" sz="2400" b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</a:rPr>
              <a:t> y</a:t>
            </a:r>
            <a:r>
              <a:rPr lang="ru-RU" sz="2400" b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</a:rPr>
              <a:t>; 8; -16;… Найдите число</a:t>
            </a:r>
            <a:r>
              <a:rPr lang="en-US" sz="2400" b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</a:rPr>
              <a:t> Y</a:t>
            </a:r>
            <a:r>
              <a:rPr lang="ru-RU" sz="2400" b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</a:rPr>
              <a:t>.</a:t>
            </a:r>
            <a:endParaRPr lang="ru-RU" sz="2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857356" y="2214554"/>
            <a:ext cx="6329378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Молодец! Правильно!!!</a:t>
            </a:r>
          </a:p>
        </p:txBody>
      </p:sp>
      <p:sp>
        <p:nvSpPr>
          <p:cNvPr id="34819" name="Rectangle 5"/>
          <p:cNvSpPr>
            <a:spLocks noGrp="1" noChangeArrowheads="1"/>
          </p:cNvSpPr>
          <p:nvPr>
            <p:ph idx="1"/>
          </p:nvPr>
        </p:nvSpPr>
        <p:spPr>
          <a:xfrm>
            <a:off x="5857875" y="4984750"/>
            <a:ext cx="3178175" cy="1323975"/>
          </a:xfrm>
          <a:prstGeom prst="irregularSeal2">
            <a:avLst/>
          </a:prstGeom>
          <a:gradFill rotWithShape="1"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1"/>
          </a:gradFill>
          <a:ln>
            <a:solidFill>
              <a:schemeClr val="tx1"/>
            </a:solidFill>
          </a:ln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34820" name="AutoShape 3"/>
          <p:cNvSpPr>
            <a:spLocks noChangeArrowheads="1"/>
          </p:cNvSpPr>
          <p:nvPr/>
        </p:nvSpPr>
        <p:spPr bwMode="auto">
          <a:xfrm>
            <a:off x="1285875" y="3929063"/>
            <a:ext cx="4105275" cy="1584325"/>
          </a:xfrm>
          <a:prstGeom prst="rightArrow">
            <a:avLst>
              <a:gd name="adj1" fmla="val 50000"/>
              <a:gd name="adj2" fmla="val 6478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hlinkClick r:id="rId2" action="ppaction://hlinksldjump"/>
              </a:rPr>
              <a:t>Перейти к вопросу 7</a:t>
            </a:r>
            <a:endParaRPr lang="ru-RU" sz="2400" b="1"/>
          </a:p>
        </p:txBody>
      </p:sp>
      <p:sp>
        <p:nvSpPr>
          <p:cNvPr id="34821" name="AutoShape 4"/>
          <p:cNvSpPr>
            <a:spLocks noChangeArrowheads="1"/>
          </p:cNvSpPr>
          <p:nvPr/>
        </p:nvSpPr>
        <p:spPr bwMode="auto">
          <a:xfrm>
            <a:off x="357188" y="2000250"/>
            <a:ext cx="1295400" cy="1441450"/>
          </a:xfrm>
          <a:prstGeom prst="irregularSeal2">
            <a:avLst/>
          </a:prstGeom>
          <a:gradFill rotWithShape="1">
            <a:gsLst>
              <a:gs pos="0">
                <a:srgbClr val="FC9FCB"/>
              </a:gs>
              <a:gs pos="13000">
                <a:srgbClr val="F8B049"/>
              </a:gs>
              <a:gs pos="21001">
                <a:srgbClr val="F8B049"/>
              </a:gs>
              <a:gs pos="63000">
                <a:srgbClr val="FEE7F2"/>
              </a:gs>
              <a:gs pos="67000">
                <a:srgbClr val="F952A0"/>
              </a:gs>
              <a:gs pos="69000">
                <a:srgbClr val="C50849"/>
              </a:gs>
              <a:gs pos="82001">
                <a:srgbClr val="B43E85"/>
              </a:gs>
              <a:gs pos="100000">
                <a:srgbClr val="F8B04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357166"/>
            <a:ext cx="81439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marL="274320" fontAlgn="auto">
              <a:spcAft>
                <a:spcPts val="0"/>
              </a:spcAft>
              <a:defRPr/>
            </a:pPr>
            <a:r>
              <a:rPr lang="ru-RU" sz="2400" b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</a:rPr>
              <a:t>6. известны несколько последовательных членов геометрической прогрессии: </a:t>
            </a:r>
          </a:p>
          <a:p>
            <a:pPr marL="274320" fontAlgn="auto">
              <a:spcAft>
                <a:spcPts val="0"/>
              </a:spcAft>
              <a:defRPr/>
            </a:pPr>
            <a:r>
              <a:rPr lang="ru-RU" sz="2400" b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</a:rPr>
              <a:t>…2;</a:t>
            </a:r>
            <a:r>
              <a:rPr lang="en-US" sz="2400" b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</a:rPr>
              <a:t> y</a:t>
            </a:r>
            <a:r>
              <a:rPr lang="ru-RU" sz="2400" b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</a:rPr>
              <a:t>; 8; -16;… Найдите число</a:t>
            </a:r>
            <a:r>
              <a:rPr lang="en-US" sz="2400" b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</a:rPr>
              <a:t> Y</a:t>
            </a:r>
            <a:r>
              <a:rPr lang="ru-RU" sz="2400" b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</a:rPr>
              <a:t>.</a:t>
            </a:r>
            <a:endParaRPr lang="ru-RU" sz="2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title"/>
          </p:nvPr>
        </p:nvSpPr>
        <p:spPr>
          <a:xfrm>
            <a:off x="500034" y="285728"/>
            <a:ext cx="7242048" cy="135732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dirty="0" smtClean="0"/>
              <a:t>Вопрос 1: Какая из следующих последовательностей </a:t>
            </a:r>
            <a:r>
              <a:rPr lang="ru-RU" sz="2800" u="sng" dirty="0" smtClean="0"/>
              <a:t>является</a:t>
            </a:r>
            <a:r>
              <a:rPr lang="ru-RU" sz="2800" dirty="0" smtClean="0"/>
              <a:t> арифметической прогрессией?</a:t>
            </a:r>
            <a:endParaRPr lang="ru-RU" sz="2800" dirty="0"/>
          </a:p>
        </p:txBody>
      </p:sp>
      <p:sp>
        <p:nvSpPr>
          <p:cNvPr id="17411" name="Text Box 5"/>
          <p:cNvSpPr txBox="1">
            <a:spLocks noChangeArrowheads="1"/>
          </p:cNvSpPr>
          <p:nvPr/>
        </p:nvSpPr>
        <p:spPr bwMode="auto">
          <a:xfrm>
            <a:off x="180975" y="2028825"/>
            <a:ext cx="79629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hlinkClick r:id="rId2" action="ppaction://hlinksldjump"/>
              </a:rPr>
              <a:t>А.</a:t>
            </a:r>
            <a:r>
              <a:rPr lang="ru-RU" sz="2800" b="1"/>
              <a:t> Последовательность натуральных степеней числа 3.</a:t>
            </a:r>
          </a:p>
        </p:txBody>
      </p:sp>
      <p:sp>
        <p:nvSpPr>
          <p:cNvPr id="17412" name="Text Box 6"/>
          <p:cNvSpPr txBox="1">
            <a:spLocks noChangeArrowheads="1"/>
          </p:cNvSpPr>
          <p:nvPr/>
        </p:nvSpPr>
        <p:spPr bwMode="auto">
          <a:xfrm>
            <a:off x="180975" y="3213100"/>
            <a:ext cx="79629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hlinkClick r:id="rId3" action="ppaction://hlinksldjump"/>
              </a:rPr>
              <a:t>Б.</a:t>
            </a:r>
            <a:r>
              <a:rPr lang="ru-RU" sz="2800" b="1"/>
              <a:t> Последовательность натуральных чисел, кратных 7.</a:t>
            </a:r>
          </a:p>
        </p:txBody>
      </p:sp>
      <p:sp>
        <p:nvSpPr>
          <p:cNvPr id="17413" name="Text Box 7"/>
          <p:cNvSpPr txBox="1">
            <a:spLocks noChangeArrowheads="1"/>
          </p:cNvSpPr>
          <p:nvPr/>
        </p:nvSpPr>
        <p:spPr bwMode="auto">
          <a:xfrm>
            <a:off x="180975" y="4292600"/>
            <a:ext cx="8034338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hlinkClick r:id="rId2" action="ppaction://hlinksldjump"/>
              </a:rPr>
              <a:t>В.</a:t>
            </a:r>
            <a:r>
              <a:rPr lang="ru-RU" sz="2800" b="1"/>
              <a:t> Последовательность квадратов натуральных чисел.</a:t>
            </a:r>
          </a:p>
        </p:txBody>
      </p:sp>
      <p:sp>
        <p:nvSpPr>
          <p:cNvPr id="17414" name="Text Box 8"/>
          <p:cNvSpPr txBox="1">
            <a:spLocks noChangeArrowheads="1"/>
          </p:cNvSpPr>
          <p:nvPr/>
        </p:nvSpPr>
        <p:spPr bwMode="auto">
          <a:xfrm>
            <a:off x="180975" y="5300663"/>
            <a:ext cx="9144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hlinkClick r:id="rId2" action="ppaction://hlinksldjump"/>
              </a:rPr>
              <a:t>Г.</a:t>
            </a:r>
            <a:r>
              <a:rPr lang="ru-RU" sz="2800" b="1"/>
              <a:t> Последовательность чисел, обратных натуральным.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Содержимое 2"/>
          <p:cNvSpPr>
            <a:spLocks noGrp="1"/>
          </p:cNvSpPr>
          <p:nvPr>
            <p:ph idx="4294967295"/>
          </p:nvPr>
        </p:nvSpPr>
        <p:spPr>
          <a:xfrm>
            <a:off x="0" y="571500"/>
            <a:ext cx="8215338" cy="4525963"/>
          </a:xfrm>
          <a:ln>
            <a:solidFill>
              <a:srgbClr val="002060"/>
            </a:solidFill>
          </a:ln>
        </p:spPr>
        <p:txBody>
          <a:bodyPr>
            <a:normAutofit/>
          </a:bodyPr>
          <a:lstStyle/>
          <a:p>
            <a:pPr marL="274320" indent="0" eaLnBrk="1" fontAlgn="auto" hangingPunct="1">
              <a:spcBef>
                <a:spcPct val="0"/>
              </a:spcBef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ru-RU" sz="2800" b="1" cap="all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>Вопрос 7: Найди сумму первых пяти членов геометрической прогрессии, если известно, что ее первый член равен  48, а знаменатель равен -0,5. </a:t>
            </a:r>
          </a:p>
          <a:p>
            <a:pPr marL="274320" indent="-274320" algn="ctr" eaLnBrk="1" fontAlgn="auto" hangingPunct="1">
              <a:spcAft>
                <a:spcPts val="0"/>
              </a:spcAft>
              <a:buFontTx/>
              <a:buNone/>
              <a:defRPr/>
            </a:pPr>
            <a:endParaRPr lang="ru-RU" sz="2400" dirty="0">
              <a:solidFill>
                <a:srgbClr val="002060"/>
              </a:solidFill>
            </a:endParaRPr>
          </a:p>
          <a:p>
            <a:pPr marL="274320" indent="-274320" algn="ctr" eaLnBrk="1" fontAlgn="auto" hangingPunct="1">
              <a:spcAft>
                <a:spcPts val="0"/>
              </a:spcAft>
              <a:buFontTx/>
              <a:buNone/>
              <a:defRPr/>
            </a:pPr>
            <a:endParaRPr lang="ru-RU" sz="2400" dirty="0" smtClean="0">
              <a:solidFill>
                <a:srgbClr val="002060"/>
              </a:solidFill>
              <a:hlinkClick r:id="rId2" action="ppaction://hlinksldjump"/>
            </a:endParaRPr>
          </a:p>
          <a:p>
            <a:pPr marL="274320" indent="-274320"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ru-RU" sz="4400" dirty="0" smtClean="0">
                <a:hlinkClick r:id="rId2" action="ppaction://hlinksldjump"/>
              </a:rPr>
              <a:t>А.</a:t>
            </a:r>
            <a:r>
              <a:rPr lang="ru-RU" sz="4400" dirty="0" smtClean="0"/>
              <a:t> – 93</a:t>
            </a:r>
            <a:r>
              <a:rPr lang="ru-RU" sz="4400" dirty="0" smtClean="0">
                <a:solidFill>
                  <a:srgbClr val="002060"/>
                </a:solidFill>
              </a:rPr>
              <a:t>   </a:t>
            </a:r>
            <a:r>
              <a:rPr lang="ru-RU" sz="4400" dirty="0" smtClean="0">
                <a:hlinkClick r:id="rId2" action="ppaction://hlinksldjump"/>
              </a:rPr>
              <a:t>Б.</a:t>
            </a:r>
            <a:r>
              <a:rPr lang="ru-RU" sz="4400" dirty="0" smtClean="0"/>
              <a:t> – 33</a:t>
            </a:r>
            <a:r>
              <a:rPr lang="ru-RU" sz="4400" dirty="0" smtClean="0">
                <a:solidFill>
                  <a:srgbClr val="002060"/>
                </a:solidFill>
              </a:rPr>
              <a:t>  </a:t>
            </a:r>
            <a:r>
              <a:rPr lang="ru-RU" sz="4400" dirty="0" smtClean="0">
                <a:hlinkClick r:id="rId3" action="ppaction://hlinksldjump"/>
              </a:rPr>
              <a:t>В.</a:t>
            </a:r>
            <a:r>
              <a:rPr lang="ru-RU" sz="4400" dirty="0" smtClean="0"/>
              <a:t> 33</a:t>
            </a:r>
            <a:r>
              <a:rPr lang="ru-RU" sz="4400" dirty="0" smtClean="0">
                <a:solidFill>
                  <a:srgbClr val="002060"/>
                </a:solidFill>
              </a:rPr>
              <a:t>   </a:t>
            </a:r>
            <a:r>
              <a:rPr lang="ru-RU" sz="4400" dirty="0" smtClean="0">
                <a:hlinkClick r:id="rId2" action="ppaction://hlinksldjump"/>
              </a:rPr>
              <a:t>Г.</a:t>
            </a:r>
            <a:r>
              <a:rPr lang="ru-RU" sz="4400" dirty="0" smtClean="0"/>
              <a:t> 93</a:t>
            </a:r>
            <a:endParaRPr lang="ru-RU" sz="4400" dirty="0">
              <a:solidFill>
                <a:srgbClr val="002060"/>
              </a:solidFill>
            </a:endParaRPr>
          </a:p>
          <a:p>
            <a:pPr marL="274320" indent="-274320" algn="ctr" eaLnBrk="1" fontAlgn="auto" hangingPunct="1">
              <a:spcAft>
                <a:spcPts val="0"/>
              </a:spcAft>
              <a:buFontTx/>
              <a:buNone/>
              <a:defRPr/>
            </a:pPr>
            <a:endParaRPr lang="ru-RU" sz="4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трелка влево 5"/>
          <p:cNvSpPr/>
          <p:nvPr/>
        </p:nvSpPr>
        <p:spPr>
          <a:xfrm>
            <a:off x="3571875" y="4929188"/>
            <a:ext cx="3429000" cy="1285875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  <a:hlinkClick r:id="rId2" action="ppaction://hlinksldjump"/>
              </a:rPr>
              <a:t>Вернись назад</a:t>
            </a:r>
            <a:endParaRPr lang="ru-RU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071934" y="2643182"/>
            <a:ext cx="3429024" cy="785818"/>
          </a:xfrm>
          <a:prstGeom prst="rect">
            <a:avLst/>
          </a:prstGeo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sz="3800" b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>Не верно!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642938" y="4143375"/>
            <a:ext cx="7239000" cy="1071563"/>
          </a:xfrm>
          <a:prstGeom prst="rect">
            <a:avLst/>
          </a:prstGeom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tx2"/>
              </a:buClr>
              <a:buSzPct val="73000"/>
              <a:buFont typeface="Wingdings 2" pitchFamily="18" charset="2"/>
              <a:buChar char=""/>
              <a:defRPr/>
            </a:pPr>
            <a:r>
              <a:rPr lang="ru-RU" sz="2600" dirty="0">
                <a:latin typeface="+mn-lt"/>
              </a:rPr>
              <a:t>Выпиши первые четыре члена прогрессии и сложи их!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28596" y="285728"/>
            <a:ext cx="7572428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marL="274320" fontAlgn="auto">
              <a:spcAft>
                <a:spcPts val="0"/>
              </a:spcAft>
              <a:defRPr/>
            </a:pPr>
            <a:r>
              <a:rPr lang="ru-RU" sz="2400" b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</a:rPr>
              <a:t>7. Найди сумму первых пяти членов геометрической прогрессии, если известно, что ее первый член равен  3, а знаменатель равен -2.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714480" y="2786058"/>
            <a:ext cx="625794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Молодец! Правильно!!!</a:t>
            </a:r>
          </a:p>
        </p:txBody>
      </p:sp>
      <p:sp>
        <p:nvSpPr>
          <p:cNvPr id="37891" name="Rectangle 5"/>
          <p:cNvSpPr>
            <a:spLocks noGrp="1" noChangeArrowheads="1"/>
          </p:cNvSpPr>
          <p:nvPr>
            <p:ph idx="1"/>
          </p:nvPr>
        </p:nvSpPr>
        <p:spPr>
          <a:xfrm>
            <a:off x="5965825" y="5357813"/>
            <a:ext cx="3178175" cy="1323975"/>
          </a:xfrm>
          <a:prstGeom prst="irregularSeal2">
            <a:avLst/>
          </a:prstGeom>
          <a:gradFill rotWithShape="1"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1"/>
          </a:gradFill>
          <a:ln>
            <a:solidFill>
              <a:schemeClr val="tx1"/>
            </a:solidFill>
          </a:ln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37892" name="AutoShape 3"/>
          <p:cNvSpPr>
            <a:spLocks noChangeArrowheads="1"/>
          </p:cNvSpPr>
          <p:nvPr/>
        </p:nvSpPr>
        <p:spPr bwMode="auto">
          <a:xfrm>
            <a:off x="1500188" y="4857750"/>
            <a:ext cx="4105275" cy="1584325"/>
          </a:xfrm>
          <a:prstGeom prst="rightArrow">
            <a:avLst>
              <a:gd name="adj1" fmla="val 50000"/>
              <a:gd name="adj2" fmla="val 6478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hlinkClick r:id="rId2" action="ppaction://hlinksldjump"/>
              </a:rPr>
              <a:t>Перейти к вопросу </a:t>
            </a:r>
            <a:r>
              <a:rPr lang="en-US" sz="2400" b="1">
                <a:hlinkClick r:id="rId2" action="ppaction://hlinksldjump"/>
              </a:rPr>
              <a:t>8</a:t>
            </a:r>
            <a:endParaRPr lang="ru-RU" sz="2400" b="1"/>
          </a:p>
        </p:txBody>
      </p:sp>
      <p:sp>
        <p:nvSpPr>
          <p:cNvPr id="37893" name="AutoShape 4"/>
          <p:cNvSpPr>
            <a:spLocks noChangeArrowheads="1"/>
          </p:cNvSpPr>
          <p:nvPr/>
        </p:nvSpPr>
        <p:spPr bwMode="auto">
          <a:xfrm>
            <a:off x="285750" y="2786063"/>
            <a:ext cx="1295400" cy="1441450"/>
          </a:xfrm>
          <a:prstGeom prst="irregularSeal2">
            <a:avLst/>
          </a:prstGeom>
          <a:gradFill rotWithShape="1">
            <a:gsLst>
              <a:gs pos="0">
                <a:srgbClr val="FC9FCB"/>
              </a:gs>
              <a:gs pos="13000">
                <a:srgbClr val="F8B049"/>
              </a:gs>
              <a:gs pos="21001">
                <a:srgbClr val="F8B049"/>
              </a:gs>
              <a:gs pos="63000">
                <a:srgbClr val="FEE7F2"/>
              </a:gs>
              <a:gs pos="67000">
                <a:srgbClr val="F952A0"/>
              </a:gs>
              <a:gs pos="69000">
                <a:srgbClr val="C50849"/>
              </a:gs>
              <a:gs pos="82001">
                <a:srgbClr val="B43E85"/>
              </a:gs>
              <a:gs pos="100000">
                <a:srgbClr val="F8B04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57158" y="428604"/>
            <a:ext cx="7572428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marL="274320" fontAlgn="auto">
              <a:spcAft>
                <a:spcPts val="0"/>
              </a:spcAft>
              <a:defRPr/>
            </a:pPr>
            <a:r>
              <a:rPr lang="ru-RU" sz="2400" b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</a:rPr>
              <a:t>7. Найди сумму первых пяти членов геометрической прогрессии, если известно, что ее первый член равен  3, а знаменатель равен -2.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214282" y="357166"/>
            <a:ext cx="7643866" cy="2071702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dirty="0"/>
              <a:t>Вопрос </a:t>
            </a:r>
            <a:r>
              <a:rPr lang="en-US" sz="2800" dirty="0" smtClean="0"/>
              <a:t>8</a:t>
            </a:r>
            <a:r>
              <a:rPr lang="ru-RU" sz="2800" dirty="0" smtClean="0"/>
              <a:t>: </a:t>
            </a:r>
            <a:r>
              <a:rPr lang="ru-RU" sz="2800" dirty="0"/>
              <a:t>Найди сумму первых восьми членов арифметической прогрессии, если известно, что ее первый член равен  </a:t>
            </a:r>
            <a:r>
              <a:rPr lang="ru-RU" sz="2800" dirty="0" smtClean="0"/>
              <a:t>4, а </a:t>
            </a:r>
            <a:r>
              <a:rPr lang="ru-RU" sz="2800" dirty="0"/>
              <a:t>разность равна </a:t>
            </a:r>
            <a:r>
              <a:rPr lang="ru-RU" sz="2800" dirty="0" smtClean="0"/>
              <a:t>-2</a:t>
            </a:r>
            <a:r>
              <a:rPr lang="ru-RU" sz="2800" dirty="0"/>
              <a:t>.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2571750" y="3286125"/>
            <a:ext cx="3543300" cy="2500313"/>
          </a:xfrm>
        </p:spPr>
        <p:txBody>
          <a:bodyPr/>
          <a:lstStyle/>
          <a:p>
            <a:pPr eaLnBrk="1" hangingPunct="1"/>
            <a:r>
              <a:rPr lang="ru-RU" smtClean="0">
                <a:hlinkClick r:id="rId2" action="ppaction://hlinksldjump"/>
              </a:rPr>
              <a:t>А.</a:t>
            </a:r>
            <a:r>
              <a:rPr lang="ru-RU" smtClean="0"/>
              <a:t> – 18</a:t>
            </a:r>
            <a:endParaRPr lang="ru-RU" smtClean="0">
              <a:hlinkClick r:id="rId2" action="ppaction://hlinksldjump"/>
            </a:endParaRPr>
          </a:p>
          <a:p>
            <a:pPr eaLnBrk="1" hangingPunct="1"/>
            <a:r>
              <a:rPr lang="ru-RU" smtClean="0">
                <a:hlinkClick r:id="rId2" action="ppaction://hlinksldjump"/>
              </a:rPr>
              <a:t>Б.</a:t>
            </a:r>
            <a:r>
              <a:rPr lang="ru-RU" smtClean="0"/>
              <a:t> – 20</a:t>
            </a:r>
          </a:p>
          <a:p>
            <a:pPr eaLnBrk="1" hangingPunct="1"/>
            <a:r>
              <a:rPr lang="ru-RU" smtClean="0">
                <a:hlinkClick r:id="rId3" action="ppaction://hlinksldjump"/>
              </a:rPr>
              <a:t>В.</a:t>
            </a:r>
            <a:r>
              <a:rPr lang="ru-RU" smtClean="0"/>
              <a:t> – 24</a:t>
            </a:r>
          </a:p>
          <a:p>
            <a:pPr eaLnBrk="1" hangingPunct="1"/>
            <a:r>
              <a:rPr lang="ru-RU" smtClean="0">
                <a:hlinkClick r:id="rId2" action="ppaction://hlinksldjump"/>
              </a:rPr>
              <a:t>Г.</a:t>
            </a:r>
            <a:r>
              <a:rPr lang="ru-RU" smtClean="0"/>
              <a:t> – 32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2786050" y="2214554"/>
            <a:ext cx="340042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Ошибка!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500063" y="3786188"/>
            <a:ext cx="7239000" cy="1176337"/>
          </a:xfrm>
        </p:spPr>
        <p:txBody>
          <a:bodyPr/>
          <a:lstStyle/>
          <a:p>
            <a:pPr eaLnBrk="1" hangingPunct="1"/>
            <a:r>
              <a:rPr lang="ru-RU" smtClean="0"/>
              <a:t>Выпиши первые восемь членов прогрессии, а затем сложи их.</a:t>
            </a:r>
          </a:p>
          <a:p>
            <a:pPr eaLnBrk="1" hangingPunct="1"/>
            <a:endParaRPr lang="ru-RU" smtClean="0"/>
          </a:p>
        </p:txBody>
      </p:sp>
      <p:sp>
        <p:nvSpPr>
          <p:cNvPr id="39940" name="AutoShape 5"/>
          <p:cNvSpPr>
            <a:spLocks noChangeArrowheads="1"/>
          </p:cNvSpPr>
          <p:nvPr/>
        </p:nvSpPr>
        <p:spPr bwMode="auto">
          <a:xfrm>
            <a:off x="3357563" y="5000625"/>
            <a:ext cx="4183062" cy="1368425"/>
          </a:xfrm>
          <a:prstGeom prst="leftArrow">
            <a:avLst>
              <a:gd name="adj1" fmla="val 50000"/>
              <a:gd name="adj2" fmla="val 8219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hlinkClick r:id="rId2" action="ppaction://hlinksldjump"/>
              </a:rPr>
              <a:t>Вернуться к вопросу </a:t>
            </a:r>
            <a:r>
              <a:rPr lang="en-US" sz="2400" b="1">
                <a:hlinkClick r:id="rId2" action="ppaction://hlinksldjump"/>
              </a:rPr>
              <a:t>8</a:t>
            </a:r>
            <a:endParaRPr lang="ru-RU" sz="2400" b="1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500034" y="428604"/>
            <a:ext cx="7239000" cy="1643074"/>
          </a:xfrm>
          <a:prstGeom prst="rect">
            <a:avLst/>
          </a:prstGeom>
        </p:spPr>
        <p:txBody>
          <a:bodyPr lIns="45720" tIns="0" rIns="45720" bIns="0" anchor="b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400" b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>8</a:t>
            </a:r>
            <a:r>
              <a:rPr lang="ru-RU" sz="2400" b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>. Найди сумму первых восьми членов арифметической прогрессии, если известно, что ее первый член равен  -4, а разность равна 2.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000232" y="2643182"/>
            <a:ext cx="6400816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Молодец! Правильно!!!</a:t>
            </a:r>
          </a:p>
        </p:txBody>
      </p:sp>
      <p:sp>
        <p:nvSpPr>
          <p:cNvPr id="40963" name="Rectangle 5"/>
          <p:cNvSpPr>
            <a:spLocks noGrp="1" noChangeArrowheads="1"/>
          </p:cNvSpPr>
          <p:nvPr>
            <p:ph idx="1"/>
          </p:nvPr>
        </p:nvSpPr>
        <p:spPr>
          <a:xfrm>
            <a:off x="5857875" y="4984750"/>
            <a:ext cx="3178175" cy="1323975"/>
          </a:xfrm>
          <a:prstGeom prst="irregularSeal2">
            <a:avLst/>
          </a:prstGeom>
          <a:gradFill rotWithShape="1"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1"/>
          </a:gradFill>
          <a:ln>
            <a:solidFill>
              <a:schemeClr val="tx1"/>
            </a:solidFill>
          </a:ln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40964" name="AutoShape 3"/>
          <p:cNvSpPr>
            <a:spLocks noChangeArrowheads="1"/>
          </p:cNvSpPr>
          <p:nvPr/>
        </p:nvSpPr>
        <p:spPr bwMode="auto">
          <a:xfrm>
            <a:off x="214313" y="4786313"/>
            <a:ext cx="5500687" cy="1727200"/>
          </a:xfrm>
          <a:prstGeom prst="rightArrow">
            <a:avLst>
              <a:gd name="adj1" fmla="val 50000"/>
              <a:gd name="adj2" fmla="val 6478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hlinkClick r:id="rId2" action="ppaction://hlinksldjump"/>
              </a:rPr>
              <a:t>Перейти к задаче Карла Гаусса </a:t>
            </a:r>
            <a:endParaRPr lang="ru-RU" sz="2400" b="1"/>
          </a:p>
        </p:txBody>
      </p:sp>
      <p:sp>
        <p:nvSpPr>
          <p:cNvPr id="40965" name="AutoShape 4"/>
          <p:cNvSpPr>
            <a:spLocks noChangeArrowheads="1"/>
          </p:cNvSpPr>
          <p:nvPr/>
        </p:nvSpPr>
        <p:spPr bwMode="auto">
          <a:xfrm>
            <a:off x="500063" y="2857500"/>
            <a:ext cx="1295400" cy="1441450"/>
          </a:xfrm>
          <a:prstGeom prst="irregularSeal2">
            <a:avLst/>
          </a:prstGeom>
          <a:gradFill rotWithShape="1">
            <a:gsLst>
              <a:gs pos="0">
                <a:srgbClr val="FC9FCB"/>
              </a:gs>
              <a:gs pos="13000">
                <a:srgbClr val="F8B049"/>
              </a:gs>
              <a:gs pos="21001">
                <a:srgbClr val="F8B049"/>
              </a:gs>
              <a:gs pos="63000">
                <a:srgbClr val="FEE7F2"/>
              </a:gs>
              <a:gs pos="67000">
                <a:srgbClr val="F952A0"/>
              </a:gs>
              <a:gs pos="69000">
                <a:srgbClr val="C50849"/>
              </a:gs>
              <a:gs pos="82001">
                <a:srgbClr val="B43E85"/>
              </a:gs>
              <a:gs pos="100000">
                <a:srgbClr val="F8B04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500034" y="428604"/>
            <a:ext cx="7239000" cy="1643074"/>
          </a:xfrm>
          <a:prstGeom prst="rect">
            <a:avLst/>
          </a:prstGeom>
        </p:spPr>
        <p:txBody>
          <a:bodyPr lIns="45720" tIns="0" rIns="45720" bIns="0" anchor="b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400" b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>8</a:t>
            </a:r>
            <a:r>
              <a:rPr lang="ru-RU" sz="2400" b="1" cap="all" dirty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+mj-lt"/>
                <a:ea typeface="+mj-ea"/>
                <a:cs typeface="+mj-cs"/>
              </a:rPr>
              <a:t>. Найди сумму первых восьми членов арифметической прогрессии, если известно, что ее первый член равен  -4, а разность равна 2.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28596" y="285728"/>
            <a:ext cx="7239000" cy="820757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/>
              <a:t>Задача гаусса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3" y="5946775"/>
            <a:ext cx="8226425" cy="1492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800" smtClean="0"/>
          </a:p>
        </p:txBody>
      </p:sp>
      <p:pic>
        <p:nvPicPr>
          <p:cNvPr id="28676" name="Picture 4" descr="Фото 025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8625" y="1428750"/>
            <a:ext cx="4106863" cy="4929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images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572125" y="357188"/>
            <a:ext cx="2054225" cy="266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5715000" y="3429000"/>
            <a:ext cx="1727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>
                <a:latin typeface="Arial Black" pitchFamily="34" charset="0"/>
              </a:rPr>
              <a:t>К.Ф.Гаусс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5072063" y="4071938"/>
            <a:ext cx="28702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>
                <a:latin typeface="Arial Black" pitchFamily="34" charset="0"/>
              </a:rPr>
              <a:t>Чему равна сумма первых ста натуральных чисел ?</a:t>
            </a:r>
          </a:p>
        </p:txBody>
      </p:sp>
      <p:sp>
        <p:nvSpPr>
          <p:cNvPr id="9" name="Text Box 73"/>
          <p:cNvSpPr txBox="1">
            <a:spLocks noChangeArrowheads="1"/>
          </p:cNvSpPr>
          <p:nvPr/>
        </p:nvSpPr>
        <p:spPr bwMode="auto">
          <a:xfrm>
            <a:off x="4929188" y="5715000"/>
            <a:ext cx="321468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/>
              <a:t>Ответ: </a:t>
            </a:r>
            <a:r>
              <a:rPr lang="en-US" sz="4000" b="1">
                <a:solidFill>
                  <a:srgbClr val="FF0000"/>
                </a:solidFill>
              </a:rPr>
              <a:t>5</a:t>
            </a:r>
            <a:r>
              <a:rPr lang="ru-RU" sz="4000" b="1">
                <a:solidFill>
                  <a:srgbClr val="FF0000"/>
                </a:solidFill>
              </a:rPr>
              <a:t>0</a:t>
            </a:r>
            <a:r>
              <a:rPr lang="en-US" sz="4000" b="1">
                <a:solidFill>
                  <a:srgbClr val="FF0000"/>
                </a:solidFill>
              </a:rPr>
              <a:t>50</a:t>
            </a:r>
            <a:r>
              <a:rPr lang="ru-RU" sz="4000" b="1">
                <a:solidFill>
                  <a:srgbClr val="FF000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178550"/>
          </a:xfrm>
        </p:spPr>
        <p:txBody>
          <a:bodyPr/>
          <a:lstStyle/>
          <a:p>
            <a:pPr eaLnBrk="1" hangingPunct="1">
              <a:spcBef>
                <a:spcPct val="50000"/>
              </a:spcBef>
              <a:defRPr/>
            </a:pPr>
            <a:endParaRPr lang="ru-RU" smtClean="0"/>
          </a:p>
        </p:txBody>
      </p:sp>
      <p:sp>
        <p:nvSpPr>
          <p:cNvPr id="43011" name="Rectangle 5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FFCCFF"/>
              </a:gs>
              <a:gs pos="100000">
                <a:srgbClr val="CCCCFF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285750" y="1428750"/>
            <a:ext cx="838835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>
                <a:solidFill>
                  <a:srgbClr val="FF0000"/>
                </a:solidFill>
              </a:rPr>
              <a:t>S</a:t>
            </a:r>
            <a:r>
              <a:rPr lang="ru-RU" sz="5400" b="1" baseline="-25000">
                <a:solidFill>
                  <a:srgbClr val="FF0000"/>
                </a:solidFill>
              </a:rPr>
              <a:t>10</a:t>
            </a:r>
            <a:r>
              <a:rPr lang="en-US" sz="5400" b="1" baseline="-25000">
                <a:solidFill>
                  <a:srgbClr val="FF0000"/>
                </a:solidFill>
              </a:rPr>
              <a:t>0</a:t>
            </a:r>
            <a:r>
              <a:rPr lang="en-US" sz="4000" b="1"/>
              <a:t>= 1</a:t>
            </a:r>
            <a:r>
              <a:rPr lang="ru-RU" sz="4000" b="1"/>
              <a:t> </a:t>
            </a:r>
            <a:r>
              <a:rPr lang="en-US" sz="4000" b="1"/>
              <a:t>+</a:t>
            </a:r>
            <a:r>
              <a:rPr lang="ru-RU" sz="4000" b="1"/>
              <a:t> 2 </a:t>
            </a:r>
            <a:r>
              <a:rPr lang="en-US" sz="4000" b="1"/>
              <a:t>+</a:t>
            </a:r>
            <a:r>
              <a:rPr lang="ru-RU" sz="4000" b="1"/>
              <a:t> 3 </a:t>
            </a:r>
            <a:r>
              <a:rPr lang="en-US" sz="4000" b="1"/>
              <a:t>+…+</a:t>
            </a:r>
            <a:r>
              <a:rPr lang="ru-RU" sz="4000" b="1"/>
              <a:t> 98 + 99 + 100</a:t>
            </a:r>
            <a:r>
              <a:rPr lang="ru-RU" sz="4000" b="1" baseline="30000"/>
              <a:t> </a:t>
            </a:r>
            <a:endParaRPr lang="ru-RU" sz="4000" b="1"/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285750" y="142875"/>
            <a:ext cx="47863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/>
              <a:t>1</a:t>
            </a:r>
            <a:r>
              <a:rPr lang="ru-RU" sz="4000" b="1"/>
              <a:t>; </a:t>
            </a:r>
            <a:r>
              <a:rPr lang="en-US" sz="4000" b="1"/>
              <a:t>2</a:t>
            </a:r>
            <a:r>
              <a:rPr lang="ru-RU" sz="4000" b="1"/>
              <a:t>; 3; 4; 5;</a:t>
            </a:r>
            <a:r>
              <a:rPr lang="en-US" sz="4000" b="1"/>
              <a:t>...</a:t>
            </a:r>
            <a:r>
              <a:rPr lang="ru-RU" sz="4000" b="1"/>
              <a:t>; 100</a:t>
            </a:r>
          </a:p>
        </p:txBody>
      </p:sp>
      <p:sp>
        <p:nvSpPr>
          <p:cNvPr id="43014" name="Text Box 12"/>
          <p:cNvSpPr txBox="1">
            <a:spLocks noChangeArrowheads="1"/>
          </p:cNvSpPr>
          <p:nvPr/>
        </p:nvSpPr>
        <p:spPr bwMode="auto">
          <a:xfrm>
            <a:off x="5200650" y="25130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9268" name="Text Box 52"/>
          <p:cNvSpPr txBox="1">
            <a:spLocks noChangeArrowheads="1"/>
          </p:cNvSpPr>
          <p:nvPr/>
        </p:nvSpPr>
        <p:spPr bwMode="auto">
          <a:xfrm>
            <a:off x="1428750" y="785813"/>
            <a:ext cx="7715250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4400" b="1">
                <a:solidFill>
                  <a:srgbClr val="FF0000"/>
                </a:solidFill>
              </a:rPr>
              <a:t>a</a:t>
            </a:r>
            <a:r>
              <a:rPr lang="en-GB" sz="44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GB" sz="36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>
                <a:solidFill>
                  <a:srgbClr val="FF0000"/>
                </a:solidFill>
              </a:rPr>
              <a:t>= 1</a:t>
            </a:r>
            <a:r>
              <a:rPr lang="ru-RU" sz="3600" b="1">
                <a:solidFill>
                  <a:srgbClr val="FF0000"/>
                </a:solidFill>
              </a:rPr>
              <a:t>, </a:t>
            </a:r>
            <a:r>
              <a:rPr lang="en-GB" sz="4400" b="1">
                <a:solidFill>
                  <a:srgbClr val="FF0000"/>
                </a:solidFill>
              </a:rPr>
              <a:t>a</a:t>
            </a:r>
            <a:r>
              <a:rPr lang="en-GB" sz="44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100 </a:t>
            </a:r>
            <a:r>
              <a:rPr lang="ru-RU" sz="4400" b="1">
                <a:solidFill>
                  <a:srgbClr val="FF0000"/>
                </a:solidFill>
              </a:rPr>
              <a:t>= 1</a:t>
            </a:r>
            <a:r>
              <a:rPr lang="en-US" sz="4400" b="1">
                <a:solidFill>
                  <a:srgbClr val="FF0000"/>
                </a:solidFill>
              </a:rPr>
              <a:t>00</a:t>
            </a:r>
            <a:r>
              <a:rPr lang="ru-RU" sz="3600" b="1">
                <a:solidFill>
                  <a:srgbClr val="FF0000"/>
                </a:solidFill>
              </a:rPr>
              <a:t>,</a:t>
            </a:r>
            <a:r>
              <a:rPr lang="en-US" sz="3600" b="1">
                <a:solidFill>
                  <a:srgbClr val="FF0000"/>
                </a:solidFill>
              </a:rPr>
              <a:t> d=1; </a:t>
            </a:r>
            <a:r>
              <a:rPr lang="en-US" sz="4400" b="1">
                <a:solidFill>
                  <a:srgbClr val="FF0000"/>
                </a:solidFill>
              </a:rPr>
              <a:t>S</a:t>
            </a:r>
            <a:r>
              <a:rPr lang="en-US" sz="4400" b="1" baseline="-25000">
                <a:solidFill>
                  <a:srgbClr val="FF0000"/>
                </a:solidFill>
              </a:rPr>
              <a:t>100</a:t>
            </a:r>
            <a:r>
              <a:rPr lang="en-US" sz="3600" b="1" baseline="-25000">
                <a:solidFill>
                  <a:srgbClr val="FF0000"/>
                </a:solidFill>
              </a:rPr>
              <a:t> </a:t>
            </a:r>
            <a:r>
              <a:rPr lang="en-US" sz="2800" b="1">
                <a:solidFill>
                  <a:srgbClr val="FF0000"/>
                </a:solidFill>
              </a:rPr>
              <a:t>=</a:t>
            </a:r>
            <a:r>
              <a:rPr lang="ru-RU" sz="2800" b="1">
                <a:solidFill>
                  <a:srgbClr val="FF0000"/>
                </a:solidFill>
              </a:rPr>
              <a:t> </a:t>
            </a:r>
            <a:r>
              <a:rPr lang="ru-RU" sz="4400" b="1">
                <a:solidFill>
                  <a:srgbClr val="FF0000"/>
                </a:solidFill>
              </a:rPr>
              <a:t>?</a:t>
            </a:r>
            <a:r>
              <a:rPr lang="en-US" sz="2800" b="1">
                <a:solidFill>
                  <a:srgbClr val="FF0000"/>
                </a:solidFill>
              </a:rPr>
              <a:t> </a:t>
            </a:r>
            <a:endParaRPr lang="ru-RU" sz="3600" b="1">
              <a:solidFill>
                <a:srgbClr val="FF0000"/>
              </a:solidFill>
            </a:endParaRPr>
          </a:p>
        </p:txBody>
      </p:sp>
      <p:sp>
        <p:nvSpPr>
          <p:cNvPr id="9271" name="Text Box 55"/>
          <p:cNvSpPr txBox="1">
            <a:spLocks noChangeArrowheads="1"/>
          </p:cNvSpPr>
          <p:nvPr/>
        </p:nvSpPr>
        <p:spPr bwMode="auto">
          <a:xfrm>
            <a:off x="-214313" y="2714625"/>
            <a:ext cx="8931276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solidFill>
                  <a:srgbClr val="FF0000"/>
                </a:solidFill>
              </a:rPr>
              <a:t>   </a:t>
            </a:r>
            <a:r>
              <a:rPr lang="en-US" sz="4800" b="1">
                <a:solidFill>
                  <a:srgbClr val="FF0000"/>
                </a:solidFill>
              </a:rPr>
              <a:t>S</a:t>
            </a:r>
            <a:r>
              <a:rPr lang="ru-RU" sz="4800" b="1" baseline="-25000">
                <a:solidFill>
                  <a:srgbClr val="FF0000"/>
                </a:solidFill>
              </a:rPr>
              <a:t>10</a:t>
            </a:r>
            <a:r>
              <a:rPr lang="en-US" sz="4800" b="1" baseline="-25000">
                <a:solidFill>
                  <a:srgbClr val="FF0000"/>
                </a:solidFill>
              </a:rPr>
              <a:t>0</a:t>
            </a:r>
            <a:r>
              <a:rPr lang="en-US" sz="4000" b="1"/>
              <a:t>= </a:t>
            </a:r>
            <a:r>
              <a:rPr lang="ru-RU" sz="4000" b="1"/>
              <a:t>100 </a:t>
            </a:r>
            <a:r>
              <a:rPr lang="en-US" sz="4000" b="1"/>
              <a:t>+</a:t>
            </a:r>
            <a:r>
              <a:rPr lang="ru-RU" sz="4000" b="1"/>
              <a:t> 99 + 98 +… + </a:t>
            </a:r>
            <a:r>
              <a:rPr lang="en-US" sz="4000" b="1"/>
              <a:t>3</a:t>
            </a:r>
            <a:r>
              <a:rPr lang="ru-RU" sz="4000" b="1"/>
              <a:t> + </a:t>
            </a:r>
            <a:r>
              <a:rPr lang="en-US" sz="4000" b="1"/>
              <a:t>2</a:t>
            </a:r>
            <a:r>
              <a:rPr lang="ru-RU" sz="4000" b="1"/>
              <a:t> </a:t>
            </a:r>
            <a:r>
              <a:rPr lang="en-US" sz="4000" b="1"/>
              <a:t>+</a:t>
            </a:r>
            <a:r>
              <a:rPr lang="ru-RU" sz="4000" b="1"/>
              <a:t>1</a:t>
            </a:r>
            <a:r>
              <a:rPr lang="ru-RU" sz="4000" b="1" baseline="30000"/>
              <a:t>  </a:t>
            </a:r>
          </a:p>
        </p:txBody>
      </p:sp>
      <p:sp>
        <p:nvSpPr>
          <p:cNvPr id="9272" name="Line 56"/>
          <p:cNvSpPr>
            <a:spLocks noChangeShapeType="1"/>
          </p:cNvSpPr>
          <p:nvPr/>
        </p:nvSpPr>
        <p:spPr bwMode="auto">
          <a:xfrm>
            <a:off x="214313" y="3714750"/>
            <a:ext cx="8497887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74" name="Text Box 58"/>
          <p:cNvSpPr txBox="1">
            <a:spLocks noChangeArrowheads="1"/>
          </p:cNvSpPr>
          <p:nvPr/>
        </p:nvSpPr>
        <p:spPr bwMode="auto">
          <a:xfrm>
            <a:off x="0" y="3857625"/>
            <a:ext cx="8320088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>
                <a:solidFill>
                  <a:srgbClr val="FF0000"/>
                </a:solidFill>
              </a:rPr>
              <a:t> </a:t>
            </a:r>
            <a:r>
              <a:rPr lang="en-US" sz="4000" b="1">
                <a:solidFill>
                  <a:srgbClr val="FF0000"/>
                </a:solidFill>
              </a:rPr>
              <a:t>2</a:t>
            </a:r>
            <a:r>
              <a:rPr lang="en-US" sz="4800" b="1">
                <a:solidFill>
                  <a:srgbClr val="FF0000"/>
                </a:solidFill>
              </a:rPr>
              <a:t>S</a:t>
            </a:r>
            <a:r>
              <a:rPr lang="ru-RU" sz="4800" b="1" baseline="-25000">
                <a:solidFill>
                  <a:srgbClr val="FF0000"/>
                </a:solidFill>
              </a:rPr>
              <a:t>10</a:t>
            </a:r>
            <a:r>
              <a:rPr lang="en-US" sz="4800" b="1" baseline="-25000">
                <a:solidFill>
                  <a:srgbClr val="FF0000"/>
                </a:solidFill>
              </a:rPr>
              <a:t>0</a:t>
            </a:r>
            <a:r>
              <a:rPr lang="ru-RU" sz="4000" b="1"/>
              <a:t> </a:t>
            </a:r>
            <a:r>
              <a:rPr lang="en-US" sz="4000" b="1"/>
              <a:t>= </a:t>
            </a:r>
            <a:r>
              <a:rPr lang="ru-RU" sz="4000" b="1"/>
              <a:t>101</a:t>
            </a:r>
            <a:r>
              <a:rPr lang="en-US" sz="4000" b="1"/>
              <a:t> + 101 +…+ 101 + 101</a:t>
            </a:r>
            <a:r>
              <a:rPr lang="ru-RU" sz="4000" b="1" baseline="30000"/>
              <a:t> </a:t>
            </a:r>
          </a:p>
        </p:txBody>
      </p:sp>
      <p:sp>
        <p:nvSpPr>
          <p:cNvPr id="9276" name="Line 60"/>
          <p:cNvSpPr>
            <a:spLocks noChangeShapeType="1"/>
          </p:cNvSpPr>
          <p:nvPr/>
        </p:nvSpPr>
        <p:spPr bwMode="auto">
          <a:xfrm flipV="1">
            <a:off x="142875" y="2500313"/>
            <a:ext cx="428625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3020" name="Text Box 72"/>
          <p:cNvSpPr txBox="1">
            <a:spLocks noChangeArrowheads="1"/>
          </p:cNvSpPr>
          <p:nvPr/>
        </p:nvSpPr>
        <p:spPr bwMode="auto">
          <a:xfrm>
            <a:off x="3276600" y="5013325"/>
            <a:ext cx="5867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3600"/>
          </a:p>
        </p:txBody>
      </p:sp>
      <p:sp>
        <p:nvSpPr>
          <p:cNvPr id="9289" name="Text Box 73"/>
          <p:cNvSpPr txBox="1">
            <a:spLocks noChangeArrowheads="1"/>
          </p:cNvSpPr>
          <p:nvPr/>
        </p:nvSpPr>
        <p:spPr bwMode="auto">
          <a:xfrm>
            <a:off x="4500563" y="5786438"/>
            <a:ext cx="26892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/>
              <a:t>= </a:t>
            </a:r>
            <a:r>
              <a:rPr lang="en-US" sz="4000" b="1">
                <a:solidFill>
                  <a:srgbClr val="FF0000"/>
                </a:solidFill>
              </a:rPr>
              <a:t>5</a:t>
            </a:r>
            <a:r>
              <a:rPr lang="ru-RU" sz="4000" b="1">
                <a:solidFill>
                  <a:srgbClr val="FF0000"/>
                </a:solidFill>
              </a:rPr>
              <a:t>0</a:t>
            </a:r>
            <a:r>
              <a:rPr lang="en-US" sz="4000" b="1">
                <a:solidFill>
                  <a:srgbClr val="FF0000"/>
                </a:solidFill>
              </a:rPr>
              <a:t>50</a:t>
            </a:r>
            <a:r>
              <a:rPr lang="ru-RU" sz="4000" b="1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9292" name="Text Box 76"/>
          <p:cNvSpPr txBox="1">
            <a:spLocks noChangeArrowheads="1"/>
          </p:cNvSpPr>
          <p:nvPr/>
        </p:nvSpPr>
        <p:spPr bwMode="auto">
          <a:xfrm>
            <a:off x="714375" y="5657850"/>
            <a:ext cx="39211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>
                <a:solidFill>
                  <a:srgbClr val="FF0000"/>
                </a:solidFill>
              </a:rPr>
              <a:t>S</a:t>
            </a:r>
            <a:r>
              <a:rPr lang="en-US" sz="4800" b="1" baseline="-25000">
                <a:solidFill>
                  <a:srgbClr val="FF0000"/>
                </a:solidFill>
              </a:rPr>
              <a:t>100</a:t>
            </a:r>
            <a:r>
              <a:rPr lang="ru-RU" sz="4000" b="1"/>
              <a:t> </a:t>
            </a:r>
            <a:r>
              <a:rPr lang="en-US" sz="4000" b="1"/>
              <a:t>= 10100:2 </a:t>
            </a:r>
            <a:r>
              <a:rPr lang="en-US" sz="3600" b="1"/>
              <a:t> </a:t>
            </a:r>
            <a:endParaRPr lang="ru-RU" sz="3200" b="1" baseline="30000"/>
          </a:p>
          <a:p>
            <a:pPr>
              <a:spcBef>
                <a:spcPct val="50000"/>
              </a:spcBef>
            </a:pPr>
            <a:endParaRPr lang="ru-RU" sz="1600"/>
          </a:p>
        </p:txBody>
      </p:sp>
      <p:sp>
        <p:nvSpPr>
          <p:cNvPr id="30" name="Line 60"/>
          <p:cNvSpPr>
            <a:spLocks noChangeShapeType="1"/>
          </p:cNvSpPr>
          <p:nvPr/>
        </p:nvSpPr>
        <p:spPr bwMode="auto">
          <a:xfrm flipH="1" flipV="1">
            <a:off x="357188" y="2286000"/>
            <a:ext cx="0" cy="428625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" name="Правая фигурная скобка 16"/>
          <p:cNvSpPr/>
          <p:nvPr/>
        </p:nvSpPr>
        <p:spPr>
          <a:xfrm rot="5400000">
            <a:off x="4893469" y="1678782"/>
            <a:ext cx="571500" cy="6215062"/>
          </a:xfrm>
          <a:prstGeom prst="rightBrac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8" name="Text Box 52"/>
          <p:cNvSpPr txBox="1">
            <a:spLocks noChangeArrowheads="1"/>
          </p:cNvSpPr>
          <p:nvPr/>
        </p:nvSpPr>
        <p:spPr bwMode="auto">
          <a:xfrm>
            <a:off x="4214813" y="5000625"/>
            <a:ext cx="200025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/>
              <a:t>100 раз</a:t>
            </a:r>
          </a:p>
        </p:txBody>
      </p:sp>
      <p:sp>
        <p:nvSpPr>
          <p:cNvPr id="20" name="Text Box 58"/>
          <p:cNvSpPr txBox="1">
            <a:spLocks noChangeArrowheads="1"/>
          </p:cNvSpPr>
          <p:nvPr/>
        </p:nvSpPr>
        <p:spPr bwMode="auto">
          <a:xfrm>
            <a:off x="500063" y="5643563"/>
            <a:ext cx="40005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>
                <a:solidFill>
                  <a:srgbClr val="FF0000"/>
                </a:solidFill>
              </a:rPr>
              <a:t> </a:t>
            </a:r>
            <a:r>
              <a:rPr lang="en-US" sz="4000" b="1">
                <a:solidFill>
                  <a:srgbClr val="FF0000"/>
                </a:solidFill>
              </a:rPr>
              <a:t>2</a:t>
            </a:r>
            <a:r>
              <a:rPr lang="en-US" sz="4800" b="1">
                <a:solidFill>
                  <a:srgbClr val="FF0000"/>
                </a:solidFill>
              </a:rPr>
              <a:t>S</a:t>
            </a:r>
            <a:r>
              <a:rPr lang="ru-RU" sz="4800" b="1" baseline="-25000">
                <a:solidFill>
                  <a:srgbClr val="FF0000"/>
                </a:solidFill>
              </a:rPr>
              <a:t>10</a:t>
            </a:r>
            <a:r>
              <a:rPr lang="en-US" sz="4800" b="1" baseline="-25000">
                <a:solidFill>
                  <a:srgbClr val="FF0000"/>
                </a:solidFill>
              </a:rPr>
              <a:t>0</a:t>
            </a:r>
            <a:r>
              <a:rPr lang="ru-RU" sz="4000" b="1"/>
              <a:t> </a:t>
            </a:r>
            <a:r>
              <a:rPr lang="en-US" sz="4000" b="1"/>
              <a:t>= </a:t>
            </a:r>
            <a:r>
              <a:rPr lang="ru-RU" sz="4000" b="1"/>
              <a:t>10100</a:t>
            </a:r>
            <a:r>
              <a:rPr lang="ru-RU" sz="4000" b="1" baseline="30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9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2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2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92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92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9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"/>
                            </p:stCondLst>
                            <p:childTnLst>
                              <p:par>
                                <p:cTn id="4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9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9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9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9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9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9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2000" tmFilter="0,0; .5, 1; 1, 1"/>
                                        <p:tgtEl>
                                          <p:spTgt spid="9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/>
      <p:bldP spid="9268" grpId="0"/>
      <p:bldP spid="9271" grpId="0"/>
      <p:bldP spid="9272" grpId="0" animBg="1"/>
      <p:bldP spid="9274" grpId="0"/>
      <p:bldP spid="9276" grpId="0" animBg="1"/>
      <p:bldP spid="9289" grpId="0"/>
      <p:bldP spid="9292" grpId="0"/>
      <p:bldP spid="30" grpId="0" animBg="1"/>
      <p:bldP spid="17" grpId="0" animBg="1"/>
      <p:bldP spid="18" grpId="0"/>
      <p:bldP spid="20" grpId="0"/>
      <p:bldP spid="20" grpId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ChangeArrowheads="1"/>
          </p:cNvSpPr>
          <p:nvPr/>
        </p:nvSpPr>
        <p:spPr bwMode="auto">
          <a:xfrm>
            <a:off x="0" y="0"/>
            <a:ext cx="8143875" cy="6858000"/>
          </a:xfrm>
          <a:prstGeom prst="rect">
            <a:avLst/>
          </a:prstGeom>
          <a:gradFill rotWithShape="0">
            <a:gsLst>
              <a:gs pos="0">
                <a:srgbClr val="E6B8DA"/>
              </a:gs>
              <a:gs pos="100000">
                <a:srgbClr val="C5ACF2"/>
              </a:gs>
            </a:gsLst>
            <a:path path="rect">
              <a:fillToRect r="100000" b="100000"/>
            </a:path>
          </a:gra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1000125" y="5057775"/>
            <a:ext cx="7056438" cy="1800225"/>
          </a:xfrm>
          <a:prstGeom prst="rect">
            <a:avLst/>
          </a:prstGeom>
          <a:solidFill>
            <a:srgbClr val="FFCC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r>
              <a:rPr lang="en-US" sz="4400"/>
              <a:t>(1)</a:t>
            </a:r>
            <a:endParaRPr lang="ru-RU" sz="4400"/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428625" y="214313"/>
            <a:ext cx="8102600" cy="955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defTabSz="457200">
              <a:spcBef>
                <a:spcPts val="1750"/>
              </a:spcBef>
              <a:buClr>
                <a:srgbClr val="000000"/>
              </a:buClr>
              <a:buSzPct val="100000"/>
              <a:buFont typeface="Arial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>
                <a:solidFill>
                  <a:srgbClr val="000000"/>
                </a:solidFill>
              </a:rPr>
              <a:t>Дано</a:t>
            </a:r>
            <a:r>
              <a:rPr lang="en-GB" sz="28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(</a:t>
            </a:r>
            <a:r>
              <a:rPr lang="en-US" sz="2800" b="1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GB" sz="2800" b="1" i="1" baseline="-25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GB" sz="28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en-GB" sz="2800" b="1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GB" sz="2800" b="1" baseline="-25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GB" sz="28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GB" sz="2800" b="1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GB" sz="2800" b="1" baseline="-25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GB" sz="28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GB" sz="2800" b="1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GB" sz="2800" b="1" baseline="-25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GB" sz="28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;…; </a:t>
            </a:r>
            <a:r>
              <a:rPr lang="en-GB" sz="2800" b="1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GB" sz="2800" b="1" i="1" baseline="-25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GB" sz="28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b="1">
                <a:solidFill>
                  <a:srgbClr val="000000"/>
                </a:solidFill>
              </a:rPr>
              <a:t>ариф</a:t>
            </a:r>
            <a:r>
              <a:rPr lang="en-GB" sz="2800" b="1">
                <a:solidFill>
                  <a:srgbClr val="000000"/>
                </a:solidFill>
              </a:rPr>
              <a:t>ме</a:t>
            </a:r>
            <a:r>
              <a:rPr lang="ru-RU" sz="2800" b="1">
                <a:solidFill>
                  <a:srgbClr val="000000"/>
                </a:solidFill>
              </a:rPr>
              <a:t>т</a:t>
            </a:r>
            <a:r>
              <a:rPr lang="en-GB" sz="2800" b="1">
                <a:solidFill>
                  <a:srgbClr val="000000"/>
                </a:solidFill>
              </a:rPr>
              <a:t>ическая           прогрессия.</a:t>
            </a: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2214563" y="2000250"/>
            <a:ext cx="6357937" cy="709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defTabSz="457200">
              <a:spcBef>
                <a:spcPts val="1750"/>
              </a:spcBef>
              <a:buClr>
                <a:srgbClr val="000000"/>
              </a:buClr>
              <a:buSzPct val="100000"/>
              <a:buFont typeface="Arial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GB" sz="2800" b="1" i="1" baseline="-25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GB" sz="28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GB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GB" sz="2800" b="1" baseline="-25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  </a:t>
            </a:r>
            <a:r>
              <a:rPr lang="en-GB" sz="28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+  </a:t>
            </a:r>
            <a:r>
              <a:rPr lang="en-GB" sz="2800" b="1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GB" sz="2800" b="1" baseline="-25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  </a:t>
            </a:r>
            <a:r>
              <a:rPr lang="en-GB" sz="28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+  </a:t>
            </a:r>
            <a:r>
              <a:rPr lang="en-GB" sz="2800" b="1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GB" sz="2800" b="1" baseline="-25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  </a:t>
            </a:r>
            <a:r>
              <a:rPr lang="en-GB" sz="28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+…</a:t>
            </a:r>
            <a:r>
              <a:rPr lang="ru-RU" sz="28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8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GB" sz="2800" b="1" baseline="-25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800" b="1" baseline="-25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-2</a:t>
            </a:r>
            <a:r>
              <a:rPr lang="en-US" sz="2800" b="1" baseline="-25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8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GB" sz="2800" b="1" baseline="-25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800" b="1" baseline="-25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GB" sz="28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+  </a:t>
            </a:r>
            <a:r>
              <a:rPr lang="en-GB" sz="2800" b="1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GB" sz="2800" b="1" baseline="-25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2214563" y="2714625"/>
            <a:ext cx="5976937" cy="20304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defTabSz="457200">
              <a:spcBef>
                <a:spcPts val="1750"/>
              </a:spcBef>
              <a:buClr>
                <a:srgbClr val="000000"/>
              </a:buClr>
              <a:buSzPct val="100000"/>
              <a:buFont typeface="Arial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GB" sz="2800" b="1" i="1" baseline="-25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GB" sz="28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GB" sz="2800" b="1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GB" sz="2800" b="1" i="1" baseline="-25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  </a:t>
            </a:r>
            <a:r>
              <a:rPr lang="en-GB" sz="28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GB" sz="2800" b="1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GB" sz="2800" b="1" i="1" baseline="-25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800" b="1" baseline="-25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sz="2800" b="1" baseline="-25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GB" sz="2800" b="1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GB" sz="2800" b="1" i="1" baseline="-25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800" b="1" baseline="-25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-2</a:t>
            </a:r>
            <a:r>
              <a:rPr lang="en-US" sz="2800" b="1" baseline="-25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+…</a:t>
            </a:r>
            <a:r>
              <a:rPr lang="ru-RU" sz="28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8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GB" sz="2800" b="1" baseline="-25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  </a:t>
            </a:r>
            <a:r>
              <a:rPr lang="en-GB" sz="28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+  </a:t>
            </a:r>
            <a:r>
              <a:rPr lang="en-GB" sz="2800" b="1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GB" sz="2800" b="1" baseline="-25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   </a:t>
            </a:r>
            <a:r>
              <a:rPr lang="en-GB" sz="28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+  </a:t>
            </a:r>
            <a:r>
              <a:rPr lang="en-GB" sz="2800" b="1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800" b="1" baseline="-25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en-GB" sz="28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defTabSz="457200">
              <a:spcBef>
                <a:spcPts val="1750"/>
              </a:spcBef>
              <a:buClr>
                <a:srgbClr val="000000"/>
              </a:buClr>
              <a:buSzPct val="100000"/>
              <a:buFont typeface="Arial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800" b="1">
              <a:solidFill>
                <a:srgbClr val="000000"/>
              </a:solidFill>
            </a:endParaRPr>
          </a:p>
          <a:p>
            <a:pPr defTabSz="457200">
              <a:spcBef>
                <a:spcPts val="1750"/>
              </a:spcBef>
              <a:buClr>
                <a:srgbClr val="000000"/>
              </a:buClr>
              <a:buSzPct val="100000"/>
              <a:buFont typeface="Arial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800" b="1">
              <a:solidFill>
                <a:srgbClr val="000000"/>
              </a:solidFill>
            </a:endParaRPr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>
            <a:off x="1714500" y="3571875"/>
            <a:ext cx="6121400" cy="1588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>
            <a:off x="1928813" y="2571750"/>
            <a:ext cx="287337" cy="1588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97" name="Text Box 13"/>
          <p:cNvSpPr txBox="1">
            <a:spLocks noChangeArrowheads="1"/>
          </p:cNvSpPr>
          <p:nvPr/>
        </p:nvSpPr>
        <p:spPr bwMode="auto">
          <a:xfrm>
            <a:off x="2071688" y="3929063"/>
            <a:ext cx="2500312" cy="709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defTabSz="457200">
              <a:spcBef>
                <a:spcPts val="1750"/>
              </a:spcBef>
              <a:buClr>
                <a:srgbClr val="000000"/>
              </a:buClr>
              <a:buSzPct val="100000"/>
              <a:buFont typeface="Arial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8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GB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GB" sz="2800" b="1" i="1" baseline="-25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GB" sz="28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endParaRPr lang="en-GB" sz="2800" b="1" i="1" baseline="-250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406" name="Text Box 22"/>
          <p:cNvSpPr txBox="1">
            <a:spLocks noChangeArrowheads="1"/>
          </p:cNvSpPr>
          <p:nvPr/>
        </p:nvSpPr>
        <p:spPr bwMode="auto">
          <a:xfrm>
            <a:off x="428625" y="1000125"/>
            <a:ext cx="7632700" cy="7318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defTabSz="457200">
              <a:spcBef>
                <a:spcPts val="1750"/>
              </a:spcBef>
              <a:buClr>
                <a:srgbClr val="000000"/>
              </a:buClr>
              <a:buSzPct val="100000"/>
              <a:buFont typeface="Arial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>
                <a:solidFill>
                  <a:srgbClr val="000000"/>
                </a:solidFill>
              </a:rPr>
              <a:t>Найти</a:t>
            </a:r>
            <a:r>
              <a:rPr lang="en-GB" sz="2400" b="1">
                <a:solidFill>
                  <a:srgbClr val="000000"/>
                </a:solidFill>
              </a:rPr>
              <a:t>:</a:t>
            </a:r>
            <a:r>
              <a:rPr lang="en-GB">
                <a:solidFill>
                  <a:srgbClr val="000000"/>
                </a:solidFill>
              </a:rPr>
              <a:t> </a:t>
            </a:r>
            <a:r>
              <a:rPr lang="en-GB" sz="4000">
                <a:solidFill>
                  <a:srgbClr val="000000"/>
                </a:solidFill>
              </a:rPr>
              <a:t>S</a:t>
            </a:r>
            <a:r>
              <a:rPr lang="en-GB" sz="2800" b="1" baseline="-25000">
                <a:solidFill>
                  <a:srgbClr val="000000"/>
                </a:solidFill>
              </a:rPr>
              <a:t>n </a:t>
            </a:r>
          </a:p>
        </p:txBody>
      </p:sp>
      <p:sp>
        <p:nvSpPr>
          <p:cNvPr id="16407" name="Text Box 23"/>
          <p:cNvSpPr txBox="1">
            <a:spLocks noChangeArrowheads="1"/>
          </p:cNvSpPr>
          <p:nvPr/>
        </p:nvSpPr>
        <p:spPr bwMode="auto">
          <a:xfrm>
            <a:off x="428625" y="1643063"/>
            <a:ext cx="1871663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defTabSz="457200">
              <a:spcBef>
                <a:spcPts val="1500"/>
              </a:spcBef>
              <a:buClr>
                <a:srgbClr val="000000"/>
              </a:buClr>
              <a:buSzPct val="100000"/>
              <a:buFont typeface="Arial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>
                <a:solidFill>
                  <a:srgbClr val="000000"/>
                </a:solidFill>
              </a:rPr>
              <a:t>Решение</a:t>
            </a:r>
            <a:r>
              <a:rPr lang="en-GB" sz="2400" b="1">
                <a:solidFill>
                  <a:srgbClr val="000000"/>
                </a:solidFill>
              </a:rPr>
              <a:t>:</a:t>
            </a:r>
          </a:p>
        </p:txBody>
      </p:sp>
      <p:sp>
        <p:nvSpPr>
          <p:cNvPr id="1037" name="Text Box 24"/>
          <p:cNvSpPr txBox="1">
            <a:spLocks noChangeArrowheads="1"/>
          </p:cNvSpPr>
          <p:nvPr/>
        </p:nvSpPr>
        <p:spPr bwMode="auto">
          <a:xfrm>
            <a:off x="1384300" y="6040438"/>
            <a:ext cx="184150" cy="3667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6" name="Line 12"/>
          <p:cNvSpPr>
            <a:spLocks noChangeShapeType="1"/>
          </p:cNvSpPr>
          <p:nvPr/>
        </p:nvSpPr>
        <p:spPr bwMode="auto">
          <a:xfrm flipV="1">
            <a:off x="2071688" y="2428875"/>
            <a:ext cx="0" cy="285750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27" name="Object 4"/>
          <p:cNvGraphicFramePr>
            <a:graphicFrameLocks noChangeAspect="1"/>
          </p:cNvGraphicFramePr>
          <p:nvPr/>
        </p:nvGraphicFramePr>
        <p:xfrm>
          <a:off x="2571750" y="5072063"/>
          <a:ext cx="3532188" cy="1500187"/>
        </p:xfrm>
        <a:graphic>
          <a:graphicData uri="http://schemas.openxmlformats.org/presentationml/2006/ole">
            <p:oleObj spid="_x0000_s1026" name="Формула" r:id="rId4" imgW="927000" imgH="393480" progId="Equation.3">
              <p:embed/>
            </p:oleObj>
          </a:graphicData>
        </a:graphic>
      </p:graphicFrame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2071688" y="3929063"/>
            <a:ext cx="2500312" cy="709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defTabSz="457200">
              <a:spcBef>
                <a:spcPts val="1750"/>
              </a:spcBef>
              <a:buClr>
                <a:srgbClr val="000000"/>
              </a:buClr>
              <a:buSzPct val="100000"/>
              <a:buFont typeface="Arial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8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GB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GB" sz="2800" b="1" i="1" baseline="-25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GB" sz="28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28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GB" sz="2800" b="1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GB" sz="2800" b="1" baseline="-25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GB" sz="28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GB" sz="2800" b="1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GB" sz="2800" b="1" baseline="-25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8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800" b="1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endParaRPr lang="en-GB" sz="2800" b="1" i="1" baseline="-250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Кольцо 16"/>
          <p:cNvSpPr/>
          <p:nvPr/>
        </p:nvSpPr>
        <p:spPr>
          <a:xfrm>
            <a:off x="2786063" y="1928813"/>
            <a:ext cx="642937" cy="1928812"/>
          </a:xfrm>
          <a:prstGeom prst="donut">
            <a:avLst>
              <a:gd name="adj" fmla="val 863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Кольцо 17"/>
          <p:cNvSpPr/>
          <p:nvPr/>
        </p:nvSpPr>
        <p:spPr>
          <a:xfrm>
            <a:off x="3571875" y="1928813"/>
            <a:ext cx="642938" cy="1928812"/>
          </a:xfrm>
          <a:prstGeom prst="donut">
            <a:avLst>
              <a:gd name="adj" fmla="val 863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Кольцо 18"/>
          <p:cNvSpPr/>
          <p:nvPr/>
        </p:nvSpPr>
        <p:spPr>
          <a:xfrm>
            <a:off x="7358063" y="2000250"/>
            <a:ext cx="714375" cy="1928813"/>
          </a:xfrm>
          <a:prstGeom prst="donut">
            <a:avLst>
              <a:gd name="adj" fmla="val 863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20" name="Кольцо 19"/>
          <p:cNvSpPr/>
          <p:nvPr/>
        </p:nvSpPr>
        <p:spPr>
          <a:xfrm>
            <a:off x="4357688" y="1928813"/>
            <a:ext cx="714375" cy="2000250"/>
          </a:xfrm>
          <a:prstGeom prst="donut">
            <a:avLst>
              <a:gd name="adj" fmla="val 863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21" name="Кольцо 20"/>
          <p:cNvSpPr/>
          <p:nvPr/>
        </p:nvSpPr>
        <p:spPr>
          <a:xfrm>
            <a:off x="5643563" y="2000250"/>
            <a:ext cx="785812" cy="1928813"/>
          </a:xfrm>
          <a:prstGeom prst="donut">
            <a:avLst>
              <a:gd name="adj" fmla="val 863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22" name="Кольцо 21"/>
          <p:cNvSpPr/>
          <p:nvPr/>
        </p:nvSpPr>
        <p:spPr>
          <a:xfrm>
            <a:off x="6429375" y="2000250"/>
            <a:ext cx="714375" cy="1928813"/>
          </a:xfrm>
          <a:prstGeom prst="donut">
            <a:avLst>
              <a:gd name="adj" fmla="val 863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23" name="Правая фигурная скобка 22"/>
          <p:cNvSpPr/>
          <p:nvPr/>
        </p:nvSpPr>
        <p:spPr>
          <a:xfrm rot="5400000">
            <a:off x="5143500" y="1214438"/>
            <a:ext cx="500063" cy="5214937"/>
          </a:xfrm>
          <a:prstGeom prst="rightBrace">
            <a:avLst>
              <a:gd name="adj1" fmla="val 8333"/>
              <a:gd name="adj2" fmla="val 50000"/>
            </a:avLst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4" name="Text Box 52"/>
          <p:cNvSpPr txBox="1">
            <a:spLocks noChangeArrowheads="1"/>
          </p:cNvSpPr>
          <p:nvPr/>
        </p:nvSpPr>
        <p:spPr bwMode="auto">
          <a:xfrm>
            <a:off x="4857750" y="3929063"/>
            <a:ext cx="15001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/>
              <a:t>n</a:t>
            </a:r>
            <a:r>
              <a:rPr lang="ru-RU" sz="2800" b="1"/>
              <a:t> раз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000"/>
                                        <p:tgtEl>
                                          <p:spTgt spid="16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000"/>
                                        <p:tgtEl>
                                          <p:spTgt spid="164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0" dur="20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30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20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30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0"/>
                            </p:stCondLst>
                            <p:childTnLst>
                              <p:par>
                                <p:cTn id="5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500"/>
                            </p:stCondLst>
                            <p:childTnLst>
                              <p:par>
                                <p:cTn id="6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3000"/>
                            </p:stCondLst>
                            <p:childTnLst>
                              <p:par>
                                <p:cTn id="74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3500"/>
                            </p:stCondLst>
                            <p:childTnLst>
                              <p:par>
                                <p:cTn id="7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6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2000"/>
                            </p:stCondLst>
                            <p:childTnLst>
                              <p:par>
                                <p:cTn id="9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0" dur="30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animBg="1"/>
      <p:bldP spid="16394" grpId="0" animBg="1"/>
      <p:bldP spid="16396" grpId="0" animBg="1"/>
      <p:bldP spid="26" grpId="0" animBg="1"/>
      <p:bldP spid="15" grpId="0"/>
      <p:bldP spid="23" grpId="0" animBg="1"/>
      <p:bldP spid="2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20674"/>
            <a:ext cx="8072462" cy="1751004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sz="4000" dirty="0" smtClean="0"/>
              <a:t>Формула суммы членов конечной арифметической прогрессии</a:t>
            </a:r>
            <a:endParaRPr lang="ru-RU" sz="4000" dirty="0"/>
          </a:p>
        </p:txBody>
      </p:sp>
      <p:sp>
        <p:nvSpPr>
          <p:cNvPr id="205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056" name="Rectangle 3"/>
          <p:cNvSpPr>
            <a:spLocks noChangeArrowheads="1"/>
          </p:cNvSpPr>
          <p:nvPr/>
        </p:nvSpPr>
        <p:spPr bwMode="auto">
          <a:xfrm>
            <a:off x="0" y="1333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9" name="Object 9"/>
          <p:cNvGraphicFramePr>
            <a:graphicFrameLocks noChangeAspect="1"/>
          </p:cNvGraphicFramePr>
          <p:nvPr/>
        </p:nvGraphicFramePr>
        <p:xfrm>
          <a:off x="3286125" y="3929063"/>
          <a:ext cx="3449638" cy="757237"/>
        </p:xfrm>
        <a:graphic>
          <a:graphicData uri="http://schemas.openxmlformats.org/presentationml/2006/ole">
            <p:oleObj spid="_x0000_s2050" name="Формула" r:id="rId4" imgW="1041120" imgH="228600" progId="Equation.3">
              <p:embed/>
            </p:oleObj>
          </a:graphicData>
        </a:graphic>
      </p:graphicFrame>
      <p:graphicFrame>
        <p:nvGraphicFramePr>
          <p:cNvPr id="10" name="Object 10"/>
          <p:cNvGraphicFramePr>
            <a:graphicFrameLocks noChangeAspect="1"/>
          </p:cNvGraphicFramePr>
          <p:nvPr/>
        </p:nvGraphicFramePr>
        <p:xfrm>
          <a:off x="357188" y="2214563"/>
          <a:ext cx="4357687" cy="1285875"/>
        </p:xfrm>
        <a:graphic>
          <a:graphicData uri="http://schemas.openxmlformats.org/presentationml/2006/ole">
            <p:oleObj spid="_x0000_s2051" name="Формула" r:id="rId5" imgW="1066680" imgH="393480" progId="Equation.3">
              <p:embed/>
            </p:oleObj>
          </a:graphicData>
        </a:graphic>
      </p:graphicFrame>
      <p:graphicFrame>
        <p:nvGraphicFramePr>
          <p:cNvPr id="11" name="Object 11"/>
          <p:cNvGraphicFramePr>
            <a:graphicFrameLocks noChangeAspect="1"/>
          </p:cNvGraphicFramePr>
          <p:nvPr/>
        </p:nvGraphicFramePr>
        <p:xfrm>
          <a:off x="1857375" y="5214938"/>
          <a:ext cx="6078538" cy="1357312"/>
        </p:xfrm>
        <a:graphic>
          <a:graphicData uri="http://schemas.openxmlformats.org/presentationml/2006/ole">
            <p:oleObj spid="_x0000_s2052" name="Формула" r:id="rId6" imgW="1473120" imgH="393480" progId="Equation.3">
              <p:embed/>
            </p:oleObj>
          </a:graphicData>
        </a:graphic>
      </p:graphicFrame>
      <p:graphicFrame>
        <p:nvGraphicFramePr>
          <p:cNvPr id="8" name="Object 8"/>
          <p:cNvGraphicFramePr>
            <a:graphicFrameLocks noChangeAspect="1"/>
          </p:cNvGraphicFramePr>
          <p:nvPr/>
        </p:nvGraphicFramePr>
        <p:xfrm>
          <a:off x="1857375" y="5143500"/>
          <a:ext cx="5453063" cy="1444625"/>
        </p:xfrm>
        <a:graphic>
          <a:graphicData uri="http://schemas.openxmlformats.org/presentationml/2006/ole">
            <p:oleObj spid="_x0000_s2053" name="Формула" r:id="rId7" imgW="148572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3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714348" y="357166"/>
            <a:ext cx="6686568" cy="1214446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dirty="0" smtClean="0"/>
              <a:t>1. Какая </a:t>
            </a:r>
            <a:r>
              <a:rPr lang="ru-RU" sz="2400" dirty="0"/>
              <a:t>из следующих последовательностей </a:t>
            </a:r>
            <a:r>
              <a:rPr lang="ru-RU" sz="2400" u="sng" dirty="0"/>
              <a:t>является</a:t>
            </a:r>
            <a:r>
              <a:rPr lang="ru-RU" sz="2400" dirty="0"/>
              <a:t> арифметической прогрессией?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3276600" y="2754313"/>
            <a:ext cx="28622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>
                <a:solidFill>
                  <a:srgbClr val="009900"/>
                </a:solidFill>
              </a:rPr>
              <a:t>Правильно.</a:t>
            </a:r>
          </a:p>
        </p:txBody>
      </p:sp>
      <p:sp>
        <p:nvSpPr>
          <p:cNvPr id="18436" name="AutoShape 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3563938" y="4786313"/>
            <a:ext cx="2936875" cy="1163637"/>
          </a:xfrm>
          <a:prstGeom prst="rightArrow">
            <a:avLst>
              <a:gd name="adj1" fmla="val 50000"/>
              <a:gd name="adj2" fmla="val 5177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hlinkClick r:id="rId3" action="ppaction://hlinksldjump"/>
              </a:rPr>
              <a:t>К вопросу 2</a:t>
            </a:r>
            <a:endParaRPr lang="ru-RU" sz="2400" b="1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428604"/>
            <a:ext cx="6255488" cy="1143008"/>
          </a:xfrm>
        </p:spPr>
        <p:txBody>
          <a:bodyPr/>
          <a:lstStyle/>
          <a:p>
            <a:pPr algn="ctr">
              <a:defRPr/>
            </a:pPr>
            <a:r>
              <a:rPr lang="ru-RU" sz="2400" dirty="0" smtClean="0"/>
              <a:t>Практическое применение формулы  суммы первых </a:t>
            </a:r>
            <a:r>
              <a:rPr lang="en-US" sz="2400" dirty="0" smtClean="0"/>
              <a:t>n</a:t>
            </a:r>
            <a:r>
              <a:rPr lang="ru-RU" sz="2400" dirty="0" smtClean="0"/>
              <a:t> первых членов арифметической прогрессии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57188" y="2071688"/>
            <a:ext cx="3290887" cy="2357437"/>
          </a:xfrm>
        </p:spPr>
        <p:txBody>
          <a:bodyPr/>
          <a:lstStyle/>
          <a:p>
            <a:pPr algn="l"/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GB" sz="2400" b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GB" sz="2400" b="1" baseline="-2500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b="1" baseline="-2500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– арифм. прогрессия          </a:t>
            </a:r>
            <a:endParaRPr lang="ru-RU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GB" sz="2400" b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b="1" baseline="-2500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= 1, d=1, n</a:t>
            </a:r>
            <a:r>
              <a:rPr lang="en-US" sz="2400" b="1" baseline="-25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= 100                                      </a:t>
            </a:r>
            <a:endParaRPr lang="ru-RU" sz="2400" smtClean="0"/>
          </a:p>
          <a:p>
            <a:pPr algn="l"/>
            <a:r>
              <a:rPr lang="ru-RU" sz="2400" smtClean="0"/>
              <a:t/>
            </a:r>
            <a:br>
              <a:rPr lang="ru-RU" sz="2400" smtClean="0"/>
            </a:br>
            <a:r>
              <a:rPr lang="ru-RU" sz="2400" smtClean="0"/>
              <a:t>    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400" b="1" baseline="-25000" smtClean="0">
                <a:latin typeface="Times New Roman" pitchFamily="18" charset="0"/>
                <a:cs typeface="Times New Roman" pitchFamily="18" charset="0"/>
              </a:rPr>
              <a:t>100 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= ?                                          </a:t>
            </a: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smtClean="0">
              <a:latin typeface="Times New Roman" pitchFamily="18" charset="0"/>
              <a:cs typeface="Times New Roman" pitchFamily="18" charset="0"/>
            </a:endParaRPr>
          </a:p>
          <a:p>
            <a:endParaRPr lang="ru-RU" smtClean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57188" y="3429000"/>
            <a:ext cx="321468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rot="5400000" flipH="1" flipV="1">
            <a:off x="2607468" y="3250407"/>
            <a:ext cx="1928813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9" name="Object 2"/>
          <p:cNvGraphicFramePr>
            <a:graphicFrameLocks noChangeAspect="1"/>
          </p:cNvGraphicFramePr>
          <p:nvPr/>
        </p:nvGraphicFramePr>
        <p:xfrm>
          <a:off x="4071938" y="2286000"/>
          <a:ext cx="3028950" cy="911225"/>
        </p:xfrm>
        <a:graphic>
          <a:graphicData uri="http://schemas.openxmlformats.org/presentationml/2006/ole">
            <p:oleObj spid="_x0000_s3074" name="Формула" r:id="rId3" imgW="1307880" imgH="393480" progId="Equation.3">
              <p:embed/>
            </p:oleObj>
          </a:graphicData>
        </a:graphic>
      </p:graphicFrame>
      <p:graphicFrame>
        <p:nvGraphicFramePr>
          <p:cNvPr id="10" name="Object 3"/>
          <p:cNvGraphicFramePr>
            <a:graphicFrameLocks noChangeAspect="1"/>
          </p:cNvGraphicFramePr>
          <p:nvPr/>
        </p:nvGraphicFramePr>
        <p:xfrm>
          <a:off x="3929063" y="3357563"/>
          <a:ext cx="3595687" cy="857250"/>
        </p:xfrm>
        <a:graphic>
          <a:graphicData uri="http://schemas.openxmlformats.org/presentationml/2006/ole">
            <p:oleObj spid="_x0000_s3075" name="Формула" r:id="rId4" imgW="1650960" imgH="393480" progId="Equation.3">
              <p:embed/>
            </p:oleObj>
          </a:graphicData>
        </a:graphic>
      </p:graphicFrame>
      <p:graphicFrame>
        <p:nvGraphicFramePr>
          <p:cNvPr id="62468" name="Object 4"/>
          <p:cNvGraphicFramePr>
            <a:graphicFrameLocks noChangeAspect="1"/>
          </p:cNvGraphicFramePr>
          <p:nvPr/>
        </p:nvGraphicFramePr>
        <p:xfrm>
          <a:off x="2286000" y="4429125"/>
          <a:ext cx="5145088" cy="857250"/>
        </p:xfrm>
        <a:graphic>
          <a:graphicData uri="http://schemas.openxmlformats.org/presentationml/2006/ole">
            <p:oleObj spid="_x0000_s3076" name="Формула" r:id="rId5" imgW="236196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1000"/>
                                        <p:tgtEl>
                                          <p:spTgt spid="62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Заголовок 4"/>
          <p:cNvSpPr>
            <a:spLocks noGrp="1"/>
          </p:cNvSpPr>
          <p:nvPr>
            <p:ph type="ctrTitle" sz="quarter"/>
          </p:nvPr>
        </p:nvSpPr>
        <p:spPr>
          <a:xfrm>
            <a:off x="-142908" y="0"/>
            <a:ext cx="4143375" cy="6858000"/>
          </a:xfrm>
        </p:spPr>
        <p:txBody>
          <a:bodyPr/>
          <a:lstStyle/>
          <a:p>
            <a:pPr eaLnBrk="1" hangingPunct="1">
              <a:defRPr/>
            </a:pPr>
            <a:r>
              <a:rPr lang="ru-RU" sz="2200" dirty="0" smtClean="0">
                <a:solidFill>
                  <a:schemeClr val="tx1"/>
                </a:solidFill>
              </a:rPr>
              <a:t>Определение                                                         </a:t>
            </a:r>
            <a:br>
              <a:rPr lang="ru-RU" sz="2200" dirty="0" smtClean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>арифметической</a:t>
            </a:r>
            <a:br>
              <a:rPr lang="ru-RU" sz="2200" dirty="0" smtClean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>прогрессии</a:t>
            </a: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> </a:t>
            </a:r>
            <a:r>
              <a:rPr lang="ru-RU" sz="2200" dirty="0" smtClean="0">
                <a:solidFill>
                  <a:schemeClr val="tx1"/>
                </a:solidFill>
              </a:rPr>
              <a:t>Формула </a:t>
            </a:r>
            <a:r>
              <a:rPr lang="en-US" sz="2200" i="1" dirty="0" smtClean="0">
                <a:solidFill>
                  <a:schemeClr val="tx1"/>
                </a:solidFill>
              </a:rPr>
              <a:t>n</a:t>
            </a:r>
            <a:r>
              <a:rPr lang="ru-RU" sz="2200" i="1" dirty="0" smtClean="0">
                <a:solidFill>
                  <a:schemeClr val="tx1"/>
                </a:solidFill>
              </a:rPr>
              <a:t>-го</a:t>
            </a:r>
            <a:r>
              <a:rPr lang="ru-RU" sz="2200" dirty="0" smtClean="0">
                <a:solidFill>
                  <a:schemeClr val="tx1"/>
                </a:solidFill>
              </a:rPr>
              <a:t> члена</a:t>
            </a:r>
            <a:br>
              <a:rPr lang="ru-RU" sz="2200" dirty="0" smtClean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>арифметической</a:t>
            </a:r>
            <a:br>
              <a:rPr lang="ru-RU" sz="2200" dirty="0" smtClean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>прогрессии</a:t>
            </a: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> </a:t>
            </a:r>
            <a:br>
              <a:rPr lang="ru-RU" sz="2200" dirty="0" smtClean="0"/>
            </a:br>
            <a:r>
              <a:rPr lang="ru-RU" sz="2200" dirty="0" smtClean="0">
                <a:solidFill>
                  <a:schemeClr val="tx1"/>
                </a:solidFill>
              </a:rPr>
              <a:t> Свойство каждого</a:t>
            </a:r>
            <a:br>
              <a:rPr lang="ru-RU" sz="2200" dirty="0" smtClean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>члена арифметической</a:t>
            </a:r>
            <a:br>
              <a:rPr lang="ru-RU" sz="2200" dirty="0" smtClean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>прогрессии </a:t>
            </a: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> </a:t>
            </a:r>
            <a:r>
              <a:rPr lang="ru-RU" sz="2200" dirty="0" smtClean="0">
                <a:solidFill>
                  <a:schemeClr val="tx1"/>
                </a:solidFill>
              </a:rPr>
              <a:t>Сумма первых </a:t>
            </a:r>
            <a:r>
              <a:rPr lang="en-US" sz="2200" dirty="0" smtClean="0">
                <a:solidFill>
                  <a:schemeClr val="tx1"/>
                </a:solidFill>
              </a:rPr>
              <a:t>n</a:t>
            </a:r>
            <a:r>
              <a:rPr lang="ru-RU" sz="2200" dirty="0" smtClean="0">
                <a:solidFill>
                  <a:schemeClr val="tx1"/>
                </a:solidFill>
              </a:rPr>
              <a:t> членов</a:t>
            </a:r>
            <a:br>
              <a:rPr lang="ru-RU" sz="2200" dirty="0" smtClean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>арифметической                                                     </a:t>
            </a:r>
            <a:br>
              <a:rPr lang="ru-RU" sz="2200" dirty="0" smtClean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>прогрессии </a:t>
            </a: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> </a:t>
            </a:r>
            <a:r>
              <a:rPr lang="ru-RU" sz="2200" dirty="0" smtClean="0">
                <a:solidFill>
                  <a:schemeClr val="tx1"/>
                </a:solidFill>
              </a:rPr>
              <a:t>Формула   разности</a:t>
            </a:r>
            <a:br>
              <a:rPr lang="ru-RU" sz="2200" dirty="0" smtClean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>арифметической                                                       </a:t>
            </a:r>
            <a:br>
              <a:rPr lang="ru-RU" sz="2200" dirty="0" smtClean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>прогрессии </a:t>
            </a:r>
            <a:endParaRPr lang="ru-RU" sz="2200" dirty="0">
              <a:solidFill>
                <a:schemeClr val="tx1"/>
              </a:solidFill>
            </a:endParaRPr>
          </a:p>
        </p:txBody>
      </p:sp>
      <p:sp>
        <p:nvSpPr>
          <p:cNvPr id="4105" name="Подзаголовок 5"/>
          <p:cNvSpPr>
            <a:spLocks noGrp="1"/>
          </p:cNvSpPr>
          <p:nvPr>
            <p:ph type="subTitle" sz="quarter" idx="1"/>
          </p:nvPr>
        </p:nvSpPr>
        <p:spPr>
          <a:xfrm>
            <a:off x="4857750" y="142875"/>
            <a:ext cx="4000500" cy="6715125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7" name="Прямоугольник 6"/>
          <p:cNvSpPr/>
          <p:nvPr/>
        </p:nvSpPr>
        <p:spPr>
          <a:xfrm>
            <a:off x="357188" y="428625"/>
            <a:ext cx="3643312" cy="10715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357188" y="1714500"/>
            <a:ext cx="3643312" cy="12144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357188" y="3143250"/>
            <a:ext cx="3643312" cy="12144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57188" y="4500563"/>
            <a:ext cx="3643312" cy="107156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357188" y="5786438"/>
            <a:ext cx="3643312" cy="107156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10" name="Object 9" descr="Розовая тисненая бумага"/>
          <p:cNvGraphicFramePr>
            <a:graphicFrameLocks noChangeAspect="1"/>
          </p:cNvGraphicFramePr>
          <p:nvPr/>
        </p:nvGraphicFramePr>
        <p:xfrm>
          <a:off x="5357813" y="142875"/>
          <a:ext cx="3138487" cy="1189038"/>
        </p:xfrm>
        <a:graphic>
          <a:graphicData uri="http://schemas.openxmlformats.org/presentationml/2006/ole">
            <p:oleObj spid="_x0000_s4098" name="Формула" r:id="rId3" imgW="952200" imgH="393480" progId="Equation.3">
              <p:embed/>
            </p:oleObj>
          </a:graphicData>
        </a:graphic>
      </p:graphicFrame>
      <p:graphicFrame>
        <p:nvGraphicFramePr>
          <p:cNvPr id="13" name="Object 10" descr="Розовая тисненая бумага"/>
          <p:cNvGraphicFramePr>
            <a:graphicFrameLocks noChangeAspect="1"/>
          </p:cNvGraphicFramePr>
          <p:nvPr/>
        </p:nvGraphicFramePr>
        <p:xfrm>
          <a:off x="5643563" y="4714875"/>
          <a:ext cx="2714625" cy="785813"/>
        </p:xfrm>
        <a:graphic>
          <a:graphicData uri="http://schemas.openxmlformats.org/presentationml/2006/ole">
            <p:oleObj spid="_x0000_s4099" name="Формула" r:id="rId4" imgW="799920" imgH="228600" progId="Equation.3">
              <p:embed/>
            </p:oleObj>
          </a:graphicData>
        </a:graphic>
      </p:graphicFrame>
      <p:graphicFrame>
        <p:nvGraphicFramePr>
          <p:cNvPr id="16395" name="Object 11" descr="Розовая тисненая бумага"/>
          <p:cNvGraphicFramePr>
            <a:graphicFrameLocks noChangeAspect="1"/>
          </p:cNvGraphicFramePr>
          <p:nvPr/>
        </p:nvGraphicFramePr>
        <p:xfrm>
          <a:off x="5643563" y="2786063"/>
          <a:ext cx="2643187" cy="741362"/>
        </p:xfrm>
        <a:graphic>
          <a:graphicData uri="http://schemas.openxmlformats.org/presentationml/2006/ole">
            <p:oleObj spid="_x0000_s4100" name="Формула" r:id="rId5" imgW="1054080" imgH="228600" progId="Equation.3">
              <p:embed/>
            </p:oleObj>
          </a:graphicData>
        </a:graphic>
      </p:graphicFrame>
      <p:graphicFrame>
        <p:nvGraphicFramePr>
          <p:cNvPr id="16396" name="Object 12" descr="Розовая тисненая бумага"/>
          <p:cNvGraphicFramePr>
            <a:graphicFrameLocks noChangeAspect="1"/>
          </p:cNvGraphicFramePr>
          <p:nvPr/>
        </p:nvGraphicFramePr>
        <p:xfrm>
          <a:off x="5643563" y="3714750"/>
          <a:ext cx="2643187" cy="808038"/>
        </p:xfrm>
        <a:graphic>
          <a:graphicData uri="http://schemas.openxmlformats.org/presentationml/2006/ole">
            <p:oleObj spid="_x0000_s4101" name="Формула" r:id="rId6" imgW="787320" imgH="228600" progId="Equation.3">
              <p:embed/>
            </p:oleObj>
          </a:graphicData>
        </a:graphic>
      </p:graphicFrame>
      <p:graphicFrame>
        <p:nvGraphicFramePr>
          <p:cNvPr id="16397" name="Object 13" descr="Розовая тисненая бумага"/>
          <p:cNvGraphicFramePr>
            <a:graphicFrameLocks noChangeAspect="1"/>
          </p:cNvGraphicFramePr>
          <p:nvPr/>
        </p:nvGraphicFramePr>
        <p:xfrm>
          <a:off x="5429250" y="1500188"/>
          <a:ext cx="3000375" cy="1135062"/>
        </p:xfrm>
        <a:graphic>
          <a:graphicData uri="http://schemas.openxmlformats.org/presentationml/2006/ole">
            <p:oleObj spid="_x0000_s4102" name="Формула" r:id="rId7" imgW="952200" imgH="393480" progId="Equation.3">
              <p:embed/>
            </p:oleObj>
          </a:graphicData>
        </a:graphic>
      </p:graphicFrame>
      <p:graphicFrame>
        <p:nvGraphicFramePr>
          <p:cNvPr id="16398" name="Object 14" descr="Розовая тисненая бумага"/>
          <p:cNvGraphicFramePr>
            <a:graphicFrameLocks noChangeAspect="1"/>
          </p:cNvGraphicFramePr>
          <p:nvPr/>
        </p:nvGraphicFramePr>
        <p:xfrm>
          <a:off x="5000625" y="5715000"/>
          <a:ext cx="3938588" cy="1143000"/>
        </p:xfrm>
        <a:graphic>
          <a:graphicData uri="http://schemas.openxmlformats.org/presentationml/2006/ole">
            <p:oleObj spid="_x0000_s4103" name="Формула" r:id="rId8" imgW="1358640" imgH="393480" progId="Equation.3">
              <p:embed/>
            </p:oleObj>
          </a:graphicData>
        </a:graphic>
      </p:graphicFrame>
      <p:cxnSp>
        <p:nvCxnSpPr>
          <p:cNvPr id="16" name="Прямая со стрелкой 15"/>
          <p:cNvCxnSpPr/>
          <p:nvPr/>
        </p:nvCxnSpPr>
        <p:spPr>
          <a:xfrm rot="5400000" flipH="1" flipV="1">
            <a:off x="3679032" y="4393406"/>
            <a:ext cx="2214562" cy="1571625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rot="16200000" flipH="1">
            <a:off x="3786187" y="5214938"/>
            <a:ext cx="1357313" cy="928688"/>
          </a:xfrm>
          <a:prstGeom prst="straightConnector1">
            <a:avLst/>
          </a:prstGeom>
          <a:ln w="3810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rot="5400000" flipH="1" flipV="1">
            <a:off x="3214687" y="2786063"/>
            <a:ext cx="3000375" cy="1428750"/>
          </a:xfrm>
          <a:prstGeom prst="straightConnector1">
            <a:avLst/>
          </a:prstGeom>
          <a:ln w="3810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8" idx="3"/>
          </p:cNvCxnSpPr>
          <p:nvPr/>
        </p:nvCxnSpPr>
        <p:spPr>
          <a:xfrm>
            <a:off x="4000500" y="2322513"/>
            <a:ext cx="1643063" cy="892175"/>
          </a:xfrm>
          <a:prstGeom prst="straightConnector1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9" idx="3"/>
          </p:cNvCxnSpPr>
          <p:nvPr/>
        </p:nvCxnSpPr>
        <p:spPr>
          <a:xfrm flipV="1">
            <a:off x="4000500" y="714375"/>
            <a:ext cx="1357313" cy="3036888"/>
          </a:xfrm>
          <a:prstGeom prst="straightConnector1">
            <a:avLst/>
          </a:prstGeom>
          <a:ln w="381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7" idx="3"/>
          </p:cNvCxnSpPr>
          <p:nvPr/>
        </p:nvCxnSpPr>
        <p:spPr>
          <a:xfrm>
            <a:off x="4000500" y="965200"/>
            <a:ext cx="1571625" cy="4178300"/>
          </a:xfrm>
          <a:prstGeom prst="straightConnector1">
            <a:avLst/>
          </a:prstGeom>
          <a:ln w="38100">
            <a:solidFill>
              <a:schemeClr val="accent5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163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63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1" grpId="0" animBg="1"/>
      <p:bldP spid="12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CCCCFF"/>
              </a:gs>
              <a:gs pos="100000">
                <a:srgbClr val="FFCCFF"/>
              </a:gs>
            </a:gsLst>
            <a:lin ang="189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olidFill>
                <a:srgbClr val="FF99FF"/>
              </a:solidFill>
            </a:endParaRP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571500" y="1214438"/>
            <a:ext cx="33845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/>
              <a:t>За 100 000 рублей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6227763" y="1196975"/>
            <a:ext cx="1800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chemeClr val="accent2"/>
                </a:solidFill>
              </a:rPr>
              <a:t>1 копейку</a:t>
            </a:r>
          </a:p>
        </p:txBody>
      </p:sp>
      <p:sp>
        <p:nvSpPr>
          <p:cNvPr id="6152" name="AutoShape 8"/>
          <p:cNvSpPr>
            <a:spLocks noChangeArrowheads="1"/>
          </p:cNvSpPr>
          <p:nvPr/>
        </p:nvSpPr>
        <p:spPr bwMode="auto">
          <a:xfrm>
            <a:off x="3571875" y="785813"/>
            <a:ext cx="2303463" cy="360362"/>
          </a:xfrm>
          <a:prstGeom prst="curvedDownArrow">
            <a:avLst>
              <a:gd name="adj1" fmla="val 71556"/>
              <a:gd name="adj2" fmla="val 255683"/>
              <a:gd name="adj3" fmla="val 2773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53" name="AutoShape 9"/>
          <p:cNvSpPr>
            <a:spLocks noChangeArrowheads="1"/>
          </p:cNvSpPr>
          <p:nvPr/>
        </p:nvSpPr>
        <p:spPr bwMode="auto">
          <a:xfrm rot="10800000">
            <a:off x="3500438" y="1928813"/>
            <a:ext cx="2303462" cy="360362"/>
          </a:xfrm>
          <a:prstGeom prst="curvedDownArrow">
            <a:avLst>
              <a:gd name="adj1" fmla="val 71556"/>
              <a:gd name="adj2" fmla="val 255683"/>
              <a:gd name="adj3" fmla="val 2773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6300788" y="1196975"/>
            <a:ext cx="172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chemeClr val="accent2"/>
                </a:solidFill>
              </a:rPr>
              <a:t>2 копейки</a:t>
            </a:r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6372225" y="1196975"/>
            <a:ext cx="172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chemeClr val="accent2"/>
                </a:solidFill>
              </a:rPr>
              <a:t>4 копейки</a:t>
            </a: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6372225" y="1196975"/>
            <a:ext cx="1512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chemeClr val="accent2"/>
                </a:solidFill>
              </a:rPr>
              <a:t>8 копеек</a:t>
            </a:r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5715000" y="5143500"/>
            <a:ext cx="30972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FF0000"/>
                </a:solidFill>
              </a:rPr>
              <a:t>    </a:t>
            </a:r>
            <a:r>
              <a:rPr lang="ru-RU" sz="2800" b="1">
                <a:solidFill>
                  <a:srgbClr val="FF0000"/>
                </a:solidFill>
              </a:rPr>
              <a:t>3 000 000 руб.</a:t>
            </a:r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4643438" y="1214438"/>
            <a:ext cx="45005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/>
              <a:t>1 коп.,2 коп., 4 коп., 8 коп.,…</a:t>
            </a:r>
          </a:p>
        </p:txBody>
      </p: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4357688" y="4143375"/>
            <a:ext cx="928687" cy="2078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900" b="1">
                <a:sym typeface="Symbol" pitchFamily="18" charset="2"/>
              </a:rPr>
              <a:t></a:t>
            </a:r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4071938" y="142875"/>
            <a:ext cx="16430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/>
              <a:t>30 дней</a:t>
            </a:r>
          </a:p>
        </p:txBody>
      </p:sp>
      <p:pic>
        <p:nvPicPr>
          <p:cNvPr id="16" name="Picture 2" descr="Анимашки люди, анимашки людей, разные анимашки | Smayli.ru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929438" y="2286000"/>
            <a:ext cx="1654175" cy="2563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4" descr="Анимашки люди, анимашки людей, разные анимашки | Smayli.ru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2500313"/>
            <a:ext cx="3887788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4" descr="Анимашки Деньги, разные анимашки | Smayli.ru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643313" y="5929313"/>
            <a:ext cx="1225550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Text Box 6"/>
          <p:cNvSpPr txBox="1">
            <a:spLocks noChangeArrowheads="1"/>
          </p:cNvSpPr>
          <p:nvPr/>
        </p:nvSpPr>
        <p:spPr bwMode="auto">
          <a:xfrm>
            <a:off x="3500438" y="2643188"/>
            <a:ext cx="2786062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/>
              <a:t>Задача о сметливом крестьянине и глупом купце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/>
      <p:bldP spid="6151" grpId="0"/>
      <p:bldP spid="6151" grpId="1"/>
      <p:bldP spid="6152" grpId="0" animBg="1"/>
      <p:bldP spid="6153" grpId="0" animBg="1"/>
      <p:bldP spid="6154" grpId="0"/>
      <p:bldP spid="6154" grpId="1"/>
      <p:bldP spid="6156" grpId="0"/>
      <p:bldP spid="6156" grpId="1"/>
      <p:bldP spid="6157" grpId="0"/>
      <p:bldP spid="6157" grpId="1"/>
      <p:bldP spid="6158" grpId="0"/>
      <p:bldP spid="6159" grpId="0"/>
      <p:bldP spid="6160" grpId="0"/>
      <p:bldP spid="6161" grpId="0"/>
      <p:bldP spid="19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178550"/>
          </a:xfrm>
        </p:spPr>
        <p:txBody>
          <a:bodyPr/>
          <a:lstStyle/>
          <a:p>
            <a:pPr eaLnBrk="1" hangingPunct="1">
              <a:spcBef>
                <a:spcPct val="50000"/>
              </a:spcBef>
              <a:defRPr/>
            </a:pPr>
            <a:endParaRPr lang="ru-RU" smtClean="0"/>
          </a:p>
        </p:txBody>
      </p:sp>
      <p:sp>
        <p:nvSpPr>
          <p:cNvPr id="45059" name="Rectangle 5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FFCCFF"/>
              </a:gs>
              <a:gs pos="100000">
                <a:srgbClr val="CCCCFF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785813" y="2286000"/>
            <a:ext cx="7786687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5400" b="1">
                <a:solidFill>
                  <a:srgbClr val="FF0000"/>
                </a:solidFill>
              </a:rPr>
              <a:t>S</a:t>
            </a:r>
            <a:r>
              <a:rPr lang="en-US" sz="5400" b="1" baseline="-25000">
                <a:solidFill>
                  <a:srgbClr val="FF0000"/>
                </a:solidFill>
              </a:rPr>
              <a:t>30</a:t>
            </a:r>
            <a:r>
              <a:rPr lang="en-US" sz="4000" b="1"/>
              <a:t>=1</a:t>
            </a:r>
            <a:r>
              <a:rPr lang="ru-RU" sz="4000" b="1"/>
              <a:t> </a:t>
            </a:r>
            <a:r>
              <a:rPr lang="en-US" sz="4000" b="1"/>
              <a:t>+</a:t>
            </a:r>
            <a:r>
              <a:rPr lang="ru-RU" sz="4000" b="1"/>
              <a:t> 2</a:t>
            </a:r>
            <a:r>
              <a:rPr lang="en-US" sz="4000" b="1"/>
              <a:t> + 4 + 8 +16</a:t>
            </a:r>
            <a:r>
              <a:rPr lang="ru-RU" sz="4000" b="1"/>
              <a:t> </a:t>
            </a:r>
            <a:r>
              <a:rPr lang="en-US" sz="4000" b="1"/>
              <a:t>+...+</a:t>
            </a:r>
            <a:r>
              <a:rPr lang="ru-RU" sz="4000" b="1"/>
              <a:t> </a:t>
            </a:r>
            <a:r>
              <a:rPr lang="en-US" sz="4000" b="1"/>
              <a:t>2</a:t>
            </a:r>
            <a:r>
              <a:rPr lang="en-US" sz="4000" b="1" baseline="30000"/>
              <a:t>29</a:t>
            </a:r>
            <a:r>
              <a:rPr lang="ru-RU" sz="4000" b="1" baseline="30000"/>
              <a:t> </a:t>
            </a:r>
            <a:endParaRPr lang="ru-RU" sz="4000" b="1"/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428625" y="500063"/>
            <a:ext cx="50419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/>
              <a:t>1</a:t>
            </a:r>
            <a:r>
              <a:rPr lang="ru-RU" sz="4000" b="1"/>
              <a:t>; </a:t>
            </a:r>
            <a:r>
              <a:rPr lang="en-US" sz="4000" b="1"/>
              <a:t>2</a:t>
            </a:r>
            <a:r>
              <a:rPr lang="ru-RU" sz="4000" b="1"/>
              <a:t>; </a:t>
            </a:r>
            <a:r>
              <a:rPr lang="en-US" sz="4000" b="1"/>
              <a:t>4</a:t>
            </a:r>
            <a:r>
              <a:rPr lang="ru-RU" sz="4000" b="1"/>
              <a:t>; </a:t>
            </a:r>
            <a:r>
              <a:rPr lang="en-US" sz="4000" b="1"/>
              <a:t>8</a:t>
            </a:r>
            <a:r>
              <a:rPr lang="ru-RU" sz="4000" b="1"/>
              <a:t>; </a:t>
            </a:r>
            <a:r>
              <a:rPr lang="en-US" sz="4000" b="1"/>
              <a:t>16</a:t>
            </a:r>
            <a:r>
              <a:rPr lang="ru-RU" sz="4000" b="1"/>
              <a:t>;</a:t>
            </a:r>
            <a:r>
              <a:rPr lang="en-US" sz="4000" b="1"/>
              <a:t>...</a:t>
            </a:r>
            <a:r>
              <a:rPr lang="ru-RU" sz="4000" b="1"/>
              <a:t>; </a:t>
            </a:r>
            <a:r>
              <a:rPr lang="en-US" sz="4000" b="1"/>
              <a:t>2</a:t>
            </a:r>
            <a:r>
              <a:rPr lang="en-US" sz="4000" b="1" baseline="30000"/>
              <a:t>29</a:t>
            </a:r>
            <a:endParaRPr lang="ru-RU" sz="4000" b="1"/>
          </a:p>
        </p:txBody>
      </p:sp>
      <p:sp>
        <p:nvSpPr>
          <p:cNvPr id="45062" name="Text Box 12"/>
          <p:cNvSpPr txBox="1">
            <a:spLocks noChangeArrowheads="1"/>
          </p:cNvSpPr>
          <p:nvPr/>
        </p:nvSpPr>
        <p:spPr bwMode="auto">
          <a:xfrm>
            <a:off x="5200650" y="25130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9269" name="Line 53"/>
          <p:cNvSpPr>
            <a:spLocks noChangeShapeType="1"/>
          </p:cNvSpPr>
          <p:nvPr/>
        </p:nvSpPr>
        <p:spPr bwMode="auto">
          <a:xfrm>
            <a:off x="8215313" y="2286000"/>
            <a:ext cx="0" cy="792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70" name="Text Box 54"/>
          <p:cNvSpPr txBox="1">
            <a:spLocks noChangeArrowheads="1"/>
          </p:cNvSpPr>
          <p:nvPr/>
        </p:nvSpPr>
        <p:spPr bwMode="auto">
          <a:xfrm>
            <a:off x="8310563" y="2428875"/>
            <a:ext cx="83343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cs typeface="Arial" pitchFamily="34" charset="0"/>
              </a:rPr>
              <a:t>·</a:t>
            </a:r>
            <a:r>
              <a:rPr lang="en-US" sz="3600" b="1"/>
              <a:t> </a:t>
            </a:r>
            <a:r>
              <a:rPr lang="en-US" sz="3600" b="1">
                <a:solidFill>
                  <a:srgbClr val="FF0000"/>
                </a:solidFill>
              </a:rPr>
              <a:t>2</a:t>
            </a:r>
            <a:endParaRPr lang="ru-RU" sz="3600" b="1">
              <a:solidFill>
                <a:srgbClr val="FF0000"/>
              </a:solidFill>
            </a:endParaRPr>
          </a:p>
        </p:txBody>
      </p:sp>
      <p:sp>
        <p:nvSpPr>
          <p:cNvPr id="9271" name="Text Box 55"/>
          <p:cNvSpPr txBox="1">
            <a:spLocks noChangeArrowheads="1"/>
          </p:cNvSpPr>
          <p:nvPr/>
        </p:nvSpPr>
        <p:spPr bwMode="auto">
          <a:xfrm>
            <a:off x="642938" y="3143250"/>
            <a:ext cx="850106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FF0000"/>
                </a:solidFill>
              </a:rPr>
              <a:t>2</a:t>
            </a:r>
            <a:r>
              <a:rPr lang="en-US" sz="4800" b="1">
                <a:solidFill>
                  <a:srgbClr val="FF0000"/>
                </a:solidFill>
              </a:rPr>
              <a:t>S</a:t>
            </a:r>
            <a:r>
              <a:rPr lang="en-US" sz="4800" b="1" baseline="-25000">
                <a:solidFill>
                  <a:srgbClr val="FF0000"/>
                </a:solidFill>
              </a:rPr>
              <a:t>30</a:t>
            </a:r>
            <a:r>
              <a:rPr lang="en-US" sz="4000" b="1"/>
              <a:t>=2 + 4 + 8 +16 +32+...+2</a:t>
            </a:r>
            <a:r>
              <a:rPr lang="en-US" sz="4000" b="1" baseline="30000"/>
              <a:t>29 </a:t>
            </a:r>
            <a:r>
              <a:rPr lang="en-US" sz="4000" b="1"/>
              <a:t>+2</a:t>
            </a:r>
            <a:r>
              <a:rPr lang="en-US" sz="4000" b="1" baseline="30000"/>
              <a:t>30</a:t>
            </a:r>
            <a:r>
              <a:rPr lang="ru-RU" sz="4000" b="1" baseline="30000"/>
              <a:t> </a:t>
            </a:r>
          </a:p>
        </p:txBody>
      </p:sp>
      <p:sp>
        <p:nvSpPr>
          <p:cNvPr id="9272" name="Line 56"/>
          <p:cNvSpPr>
            <a:spLocks noChangeShapeType="1"/>
          </p:cNvSpPr>
          <p:nvPr/>
        </p:nvSpPr>
        <p:spPr bwMode="auto">
          <a:xfrm>
            <a:off x="357188" y="4071938"/>
            <a:ext cx="8497887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74" name="Text Box 58"/>
          <p:cNvSpPr txBox="1">
            <a:spLocks noChangeArrowheads="1"/>
          </p:cNvSpPr>
          <p:nvPr/>
        </p:nvSpPr>
        <p:spPr bwMode="auto">
          <a:xfrm>
            <a:off x="214313" y="4214813"/>
            <a:ext cx="4714875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>
                <a:solidFill>
                  <a:srgbClr val="FF0000"/>
                </a:solidFill>
              </a:rPr>
              <a:t> </a:t>
            </a:r>
            <a:r>
              <a:rPr lang="en-US" sz="4000" b="1">
                <a:solidFill>
                  <a:srgbClr val="FF0000"/>
                </a:solidFill>
              </a:rPr>
              <a:t>2</a:t>
            </a:r>
            <a:r>
              <a:rPr lang="en-US" sz="4800" b="1">
                <a:solidFill>
                  <a:srgbClr val="FF0000"/>
                </a:solidFill>
              </a:rPr>
              <a:t>S</a:t>
            </a:r>
            <a:r>
              <a:rPr lang="en-US" sz="4800" b="1" baseline="-25000">
                <a:solidFill>
                  <a:srgbClr val="FF0000"/>
                </a:solidFill>
              </a:rPr>
              <a:t>30</a:t>
            </a:r>
            <a:r>
              <a:rPr lang="en-US" sz="4800" b="1">
                <a:solidFill>
                  <a:srgbClr val="FF0000"/>
                </a:solidFill>
              </a:rPr>
              <a:t>- S</a:t>
            </a:r>
            <a:r>
              <a:rPr lang="en-US" sz="4800" b="1" baseline="-25000">
                <a:solidFill>
                  <a:srgbClr val="FF0000"/>
                </a:solidFill>
              </a:rPr>
              <a:t>30</a:t>
            </a:r>
            <a:r>
              <a:rPr lang="ru-RU" sz="4000" b="1"/>
              <a:t> </a:t>
            </a:r>
            <a:r>
              <a:rPr lang="en-US" sz="4000" b="1"/>
              <a:t>=</a:t>
            </a:r>
            <a:r>
              <a:rPr lang="ru-RU" sz="4000" b="1" baseline="30000"/>
              <a:t> </a:t>
            </a:r>
          </a:p>
        </p:txBody>
      </p:sp>
      <p:sp>
        <p:nvSpPr>
          <p:cNvPr id="9275" name="AutoShape 59"/>
          <p:cNvSpPr>
            <a:spLocks noChangeArrowheads="1"/>
          </p:cNvSpPr>
          <p:nvPr/>
        </p:nvSpPr>
        <p:spPr bwMode="auto">
          <a:xfrm rot="10800000" flipH="1">
            <a:off x="0" y="2214563"/>
            <a:ext cx="739775" cy="1584325"/>
          </a:xfrm>
          <a:prstGeom prst="curvedRightArrow">
            <a:avLst>
              <a:gd name="adj1" fmla="val 42139"/>
              <a:gd name="adj2" fmla="val 84099"/>
              <a:gd name="adj3" fmla="val 1919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276" name="Line 60"/>
          <p:cNvSpPr>
            <a:spLocks noChangeShapeType="1"/>
          </p:cNvSpPr>
          <p:nvPr/>
        </p:nvSpPr>
        <p:spPr bwMode="auto">
          <a:xfrm flipV="1">
            <a:off x="357188" y="3143250"/>
            <a:ext cx="360362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77" name="Line 61"/>
          <p:cNvSpPr>
            <a:spLocks noChangeShapeType="1"/>
          </p:cNvSpPr>
          <p:nvPr/>
        </p:nvSpPr>
        <p:spPr bwMode="auto">
          <a:xfrm flipV="1">
            <a:off x="2857500" y="2571750"/>
            <a:ext cx="503238" cy="574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78" name="Line 62"/>
          <p:cNvSpPr>
            <a:spLocks noChangeShapeType="1"/>
          </p:cNvSpPr>
          <p:nvPr/>
        </p:nvSpPr>
        <p:spPr bwMode="auto">
          <a:xfrm flipV="1">
            <a:off x="3786188" y="2500313"/>
            <a:ext cx="503237" cy="574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79" name="Line 63"/>
          <p:cNvSpPr>
            <a:spLocks noChangeShapeType="1"/>
          </p:cNvSpPr>
          <p:nvPr/>
        </p:nvSpPr>
        <p:spPr bwMode="auto">
          <a:xfrm flipV="1">
            <a:off x="4572000" y="2571750"/>
            <a:ext cx="503238" cy="574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80" name="Line 64"/>
          <p:cNvSpPr>
            <a:spLocks noChangeShapeType="1"/>
          </p:cNvSpPr>
          <p:nvPr/>
        </p:nvSpPr>
        <p:spPr bwMode="auto">
          <a:xfrm flipV="1">
            <a:off x="3714750" y="3357563"/>
            <a:ext cx="503238" cy="574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81" name="Line 65"/>
          <p:cNvSpPr>
            <a:spLocks noChangeShapeType="1"/>
          </p:cNvSpPr>
          <p:nvPr/>
        </p:nvSpPr>
        <p:spPr bwMode="auto">
          <a:xfrm flipV="1">
            <a:off x="2786063" y="3286125"/>
            <a:ext cx="646112" cy="6429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82" name="Line 66"/>
          <p:cNvSpPr>
            <a:spLocks noChangeShapeType="1"/>
          </p:cNvSpPr>
          <p:nvPr/>
        </p:nvSpPr>
        <p:spPr bwMode="auto">
          <a:xfrm flipV="1">
            <a:off x="2000250" y="3357563"/>
            <a:ext cx="574675" cy="571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83" name="Line 67"/>
          <p:cNvSpPr>
            <a:spLocks noChangeShapeType="1"/>
          </p:cNvSpPr>
          <p:nvPr/>
        </p:nvSpPr>
        <p:spPr bwMode="auto">
          <a:xfrm flipV="1">
            <a:off x="5500688" y="2571750"/>
            <a:ext cx="571500" cy="574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84" name="Line 68"/>
          <p:cNvSpPr>
            <a:spLocks noChangeShapeType="1"/>
          </p:cNvSpPr>
          <p:nvPr/>
        </p:nvSpPr>
        <p:spPr bwMode="auto">
          <a:xfrm flipV="1">
            <a:off x="5572125" y="3286125"/>
            <a:ext cx="574675" cy="6429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85" name="Line 69"/>
          <p:cNvSpPr>
            <a:spLocks noChangeShapeType="1"/>
          </p:cNvSpPr>
          <p:nvPr/>
        </p:nvSpPr>
        <p:spPr bwMode="auto">
          <a:xfrm flipV="1">
            <a:off x="4643438" y="3357563"/>
            <a:ext cx="574675" cy="571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86" name="Line 70"/>
          <p:cNvSpPr>
            <a:spLocks noChangeShapeType="1"/>
          </p:cNvSpPr>
          <p:nvPr/>
        </p:nvSpPr>
        <p:spPr bwMode="auto">
          <a:xfrm flipV="1">
            <a:off x="7000875" y="3286125"/>
            <a:ext cx="646113" cy="6429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87" name="Line 71"/>
          <p:cNvSpPr>
            <a:spLocks noChangeShapeType="1"/>
          </p:cNvSpPr>
          <p:nvPr/>
        </p:nvSpPr>
        <p:spPr bwMode="auto">
          <a:xfrm flipV="1">
            <a:off x="7358063" y="2428875"/>
            <a:ext cx="574675" cy="6429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88" name="Text Box 72"/>
          <p:cNvSpPr txBox="1">
            <a:spLocks noChangeArrowheads="1"/>
          </p:cNvSpPr>
          <p:nvPr/>
        </p:nvSpPr>
        <p:spPr bwMode="auto">
          <a:xfrm>
            <a:off x="3276600" y="5214938"/>
            <a:ext cx="5867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 b="1"/>
              <a:t>= </a:t>
            </a:r>
            <a:r>
              <a:rPr lang="en-US" sz="4000" b="1"/>
              <a:t>1</a:t>
            </a:r>
            <a:r>
              <a:rPr lang="ru-RU" sz="4000" b="1"/>
              <a:t> </a:t>
            </a:r>
            <a:r>
              <a:rPr lang="en-US" sz="4000" b="1"/>
              <a:t>073 741 823 (</a:t>
            </a:r>
            <a:r>
              <a:rPr lang="ru-RU" sz="4000" b="1"/>
              <a:t>коп) =</a:t>
            </a:r>
            <a:r>
              <a:rPr lang="ru-RU" sz="3600"/>
              <a:t> </a:t>
            </a:r>
          </a:p>
        </p:txBody>
      </p:sp>
      <p:sp>
        <p:nvSpPr>
          <p:cNvPr id="9289" name="Text Box 73"/>
          <p:cNvSpPr txBox="1">
            <a:spLocks noChangeArrowheads="1"/>
          </p:cNvSpPr>
          <p:nvPr/>
        </p:nvSpPr>
        <p:spPr bwMode="auto">
          <a:xfrm>
            <a:off x="1500188" y="5929313"/>
            <a:ext cx="5761037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/>
              <a:t>= </a:t>
            </a:r>
            <a:r>
              <a:rPr lang="ru-RU" sz="4000" b="1">
                <a:solidFill>
                  <a:srgbClr val="FF0000"/>
                </a:solidFill>
              </a:rPr>
              <a:t>10 737 </a:t>
            </a:r>
            <a:r>
              <a:rPr lang="ru-RU" sz="4400" b="1">
                <a:solidFill>
                  <a:srgbClr val="FF0000"/>
                </a:solidFill>
              </a:rPr>
              <a:t>418,23</a:t>
            </a:r>
            <a:r>
              <a:rPr lang="ru-RU" sz="4000" b="1">
                <a:solidFill>
                  <a:srgbClr val="FF0000"/>
                </a:solidFill>
              </a:rPr>
              <a:t> (руб)</a:t>
            </a:r>
          </a:p>
        </p:txBody>
      </p:sp>
      <p:sp>
        <p:nvSpPr>
          <p:cNvPr id="9292" name="Text Box 76"/>
          <p:cNvSpPr txBox="1">
            <a:spLocks noChangeArrowheads="1"/>
          </p:cNvSpPr>
          <p:nvPr/>
        </p:nvSpPr>
        <p:spPr bwMode="auto">
          <a:xfrm>
            <a:off x="428625" y="5143500"/>
            <a:ext cx="363537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>
                <a:solidFill>
                  <a:srgbClr val="FF0000"/>
                </a:solidFill>
              </a:rPr>
              <a:t>S</a:t>
            </a:r>
            <a:r>
              <a:rPr lang="en-US" sz="4800" b="1" baseline="-25000">
                <a:solidFill>
                  <a:srgbClr val="FF0000"/>
                </a:solidFill>
              </a:rPr>
              <a:t>30</a:t>
            </a:r>
            <a:r>
              <a:rPr lang="ru-RU" sz="4000" b="1"/>
              <a:t> </a:t>
            </a:r>
            <a:r>
              <a:rPr lang="en-US" sz="4000" b="1"/>
              <a:t>= 2</a:t>
            </a:r>
            <a:r>
              <a:rPr lang="en-US" sz="4000" b="1" baseline="30000"/>
              <a:t>30</a:t>
            </a:r>
            <a:r>
              <a:rPr lang="en-US" sz="4000" b="1"/>
              <a:t> -1</a:t>
            </a:r>
            <a:r>
              <a:rPr lang="en-US" sz="3600" b="1"/>
              <a:t> </a:t>
            </a:r>
            <a:endParaRPr lang="ru-RU" sz="3200" b="1" baseline="30000"/>
          </a:p>
          <a:p>
            <a:pPr>
              <a:spcBef>
                <a:spcPct val="50000"/>
              </a:spcBef>
            </a:pPr>
            <a:endParaRPr lang="ru-RU" sz="1600"/>
          </a:p>
        </p:txBody>
      </p:sp>
      <p:sp>
        <p:nvSpPr>
          <p:cNvPr id="30" name="Text Box 52"/>
          <p:cNvSpPr txBox="1">
            <a:spLocks noChangeArrowheads="1"/>
          </p:cNvSpPr>
          <p:nvPr/>
        </p:nvSpPr>
        <p:spPr bwMode="auto">
          <a:xfrm>
            <a:off x="2071688" y="1357313"/>
            <a:ext cx="6858000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32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>
                <a:solidFill>
                  <a:srgbClr val="FF0000"/>
                </a:solidFill>
              </a:rPr>
              <a:t>b</a:t>
            </a:r>
            <a:r>
              <a:rPr lang="en-GB" sz="44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GB" sz="36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>
                <a:solidFill>
                  <a:srgbClr val="FF0000"/>
                </a:solidFill>
              </a:rPr>
              <a:t>= 1</a:t>
            </a:r>
            <a:r>
              <a:rPr lang="ru-RU" sz="3600" b="1">
                <a:solidFill>
                  <a:srgbClr val="FF0000"/>
                </a:solidFill>
              </a:rPr>
              <a:t>, </a:t>
            </a:r>
            <a:r>
              <a:rPr lang="en-GB" sz="4400" b="1">
                <a:solidFill>
                  <a:srgbClr val="FF0000"/>
                </a:solidFill>
              </a:rPr>
              <a:t>b</a:t>
            </a:r>
            <a:r>
              <a:rPr lang="en-GB" sz="4400" b="1" baseline="-25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30 </a:t>
            </a:r>
            <a:r>
              <a:rPr lang="ru-RU" sz="4400" b="1">
                <a:solidFill>
                  <a:srgbClr val="FF0000"/>
                </a:solidFill>
              </a:rPr>
              <a:t>= </a:t>
            </a:r>
            <a:r>
              <a:rPr lang="en-US" sz="4400" b="1">
                <a:solidFill>
                  <a:srgbClr val="FF0000"/>
                </a:solidFill>
              </a:rPr>
              <a:t>2</a:t>
            </a:r>
            <a:r>
              <a:rPr lang="en-US" sz="4400" b="1" baseline="30000">
                <a:solidFill>
                  <a:srgbClr val="FF0000"/>
                </a:solidFill>
              </a:rPr>
              <a:t>29</a:t>
            </a:r>
            <a:r>
              <a:rPr lang="ru-RU" sz="3600" b="1">
                <a:solidFill>
                  <a:srgbClr val="FF0000"/>
                </a:solidFill>
              </a:rPr>
              <a:t>,</a:t>
            </a:r>
            <a:r>
              <a:rPr lang="en-US" sz="3600" b="1">
                <a:solidFill>
                  <a:srgbClr val="FF0000"/>
                </a:solidFill>
              </a:rPr>
              <a:t> q=2; </a:t>
            </a:r>
            <a:r>
              <a:rPr lang="en-US" sz="4400" b="1">
                <a:solidFill>
                  <a:srgbClr val="FF0000"/>
                </a:solidFill>
              </a:rPr>
              <a:t>S</a:t>
            </a:r>
            <a:r>
              <a:rPr lang="en-US" sz="4400" b="1" baseline="-25000">
                <a:solidFill>
                  <a:srgbClr val="FF0000"/>
                </a:solidFill>
              </a:rPr>
              <a:t>30</a:t>
            </a:r>
            <a:r>
              <a:rPr lang="en-US" sz="3600" b="1" baseline="-25000">
                <a:solidFill>
                  <a:srgbClr val="FF0000"/>
                </a:solidFill>
              </a:rPr>
              <a:t> </a:t>
            </a:r>
            <a:r>
              <a:rPr lang="en-US" sz="2800" b="1">
                <a:solidFill>
                  <a:srgbClr val="FF0000"/>
                </a:solidFill>
              </a:rPr>
              <a:t>=</a:t>
            </a:r>
            <a:r>
              <a:rPr lang="ru-RU" sz="2800" b="1">
                <a:solidFill>
                  <a:srgbClr val="FF0000"/>
                </a:solidFill>
              </a:rPr>
              <a:t> </a:t>
            </a:r>
            <a:r>
              <a:rPr lang="ru-RU" sz="4400" b="1">
                <a:solidFill>
                  <a:srgbClr val="FF0000"/>
                </a:solidFill>
              </a:rPr>
              <a:t>?</a:t>
            </a:r>
            <a:r>
              <a:rPr lang="en-US" sz="2800" b="1">
                <a:solidFill>
                  <a:srgbClr val="FF0000"/>
                </a:solidFill>
              </a:rPr>
              <a:t> </a:t>
            </a:r>
            <a:endParaRPr lang="ru-RU" sz="3600" b="1">
              <a:solidFill>
                <a:srgbClr val="FF0000"/>
              </a:solidFill>
            </a:endParaRPr>
          </a:p>
        </p:txBody>
      </p:sp>
      <p:sp>
        <p:nvSpPr>
          <p:cNvPr id="31" name="Text Box 58"/>
          <p:cNvSpPr txBox="1">
            <a:spLocks noChangeArrowheads="1"/>
          </p:cNvSpPr>
          <p:nvPr/>
        </p:nvSpPr>
        <p:spPr bwMode="auto">
          <a:xfrm>
            <a:off x="214313" y="4214813"/>
            <a:ext cx="5072062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>
                <a:solidFill>
                  <a:srgbClr val="FF0000"/>
                </a:solidFill>
              </a:rPr>
              <a:t> </a:t>
            </a:r>
            <a:r>
              <a:rPr lang="en-US" sz="4000" b="1">
                <a:solidFill>
                  <a:srgbClr val="FF0000"/>
                </a:solidFill>
              </a:rPr>
              <a:t>2</a:t>
            </a:r>
            <a:r>
              <a:rPr lang="en-US" sz="4800" b="1">
                <a:solidFill>
                  <a:srgbClr val="FF0000"/>
                </a:solidFill>
              </a:rPr>
              <a:t>S</a:t>
            </a:r>
            <a:r>
              <a:rPr lang="en-US" sz="4800" b="1" baseline="-25000">
                <a:solidFill>
                  <a:srgbClr val="FF0000"/>
                </a:solidFill>
              </a:rPr>
              <a:t>30</a:t>
            </a:r>
            <a:r>
              <a:rPr lang="en-US" sz="4800" b="1">
                <a:solidFill>
                  <a:srgbClr val="FF0000"/>
                </a:solidFill>
              </a:rPr>
              <a:t>- S</a:t>
            </a:r>
            <a:r>
              <a:rPr lang="en-US" sz="4800" b="1" baseline="-25000">
                <a:solidFill>
                  <a:srgbClr val="FF0000"/>
                </a:solidFill>
              </a:rPr>
              <a:t>30</a:t>
            </a:r>
            <a:r>
              <a:rPr lang="ru-RU" sz="4000" b="1"/>
              <a:t> </a:t>
            </a:r>
            <a:r>
              <a:rPr lang="en-US" sz="4000" b="1"/>
              <a:t>= 2</a:t>
            </a:r>
            <a:r>
              <a:rPr lang="en-US" sz="4000" b="1" baseline="30000"/>
              <a:t>30</a:t>
            </a:r>
            <a:r>
              <a:rPr lang="en-US" sz="4000" b="1"/>
              <a:t> -1</a:t>
            </a:r>
            <a:r>
              <a:rPr lang="ru-RU" sz="4000" b="1" baseline="30000"/>
              <a:t> </a:t>
            </a:r>
          </a:p>
        </p:txBody>
      </p:sp>
      <p:sp>
        <p:nvSpPr>
          <p:cNvPr id="32" name="Text Box 76"/>
          <p:cNvSpPr txBox="1">
            <a:spLocks noChangeArrowheads="1"/>
          </p:cNvSpPr>
          <p:nvPr/>
        </p:nvSpPr>
        <p:spPr bwMode="auto">
          <a:xfrm>
            <a:off x="428625" y="5143500"/>
            <a:ext cx="2214563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>
                <a:solidFill>
                  <a:srgbClr val="FF0000"/>
                </a:solidFill>
              </a:rPr>
              <a:t>S</a:t>
            </a:r>
            <a:r>
              <a:rPr lang="en-US" sz="4800" b="1" baseline="-25000">
                <a:solidFill>
                  <a:srgbClr val="FF0000"/>
                </a:solidFill>
              </a:rPr>
              <a:t>30</a:t>
            </a:r>
            <a:r>
              <a:rPr lang="ru-RU" sz="4000" b="1"/>
              <a:t> </a:t>
            </a:r>
            <a:r>
              <a:rPr lang="en-US" sz="4000" b="1"/>
              <a:t>=</a:t>
            </a:r>
            <a:r>
              <a:rPr lang="en-US" sz="3600" b="1"/>
              <a:t> </a:t>
            </a:r>
            <a:endParaRPr lang="ru-RU" sz="3200" b="1" baseline="30000"/>
          </a:p>
          <a:p>
            <a:pPr>
              <a:spcBef>
                <a:spcPct val="50000"/>
              </a:spcBef>
            </a:pPr>
            <a:endParaRPr lang="ru-RU" sz="1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2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5" presetClass="entr" presetSubtype="0" repeatCount="2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92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9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9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2000"/>
                                        <p:tgtEl>
                                          <p:spTgt spid="9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2000"/>
                                        <p:tgtEl>
                                          <p:spTgt spid="9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2000"/>
                                        <p:tgtEl>
                                          <p:spTgt spid="9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9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9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9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500"/>
                            </p:stCondLst>
                            <p:childTnLst>
                              <p:par>
                                <p:cTn id="6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9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9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500"/>
                            </p:stCondLst>
                            <p:childTnLst>
                              <p:par>
                                <p:cTn id="7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9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3000"/>
                            </p:stCondLst>
                            <p:childTnLst>
                              <p:par>
                                <p:cTn id="7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9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3500"/>
                            </p:stCondLst>
                            <p:childTnLst>
                              <p:par>
                                <p:cTn id="7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9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4000"/>
                            </p:stCondLst>
                            <p:childTnLst>
                              <p:par>
                                <p:cTn id="8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9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4500"/>
                            </p:stCondLst>
                            <p:childTnLst>
                              <p:par>
                                <p:cTn id="8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9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0"/>
                            </p:stCondLst>
                            <p:childTnLst>
                              <p:par>
                                <p:cTn id="9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9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8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3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000"/>
                            </p:stCondLst>
                            <p:childTnLst>
                              <p:par>
                                <p:cTn id="10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7" dur="2000"/>
                                        <p:tgtEl>
                                          <p:spTgt spid="9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2000"/>
                                        <p:tgtEl>
                                          <p:spTgt spid="9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1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2000"/>
                                        <p:tgtEl>
                                          <p:spTgt spid="9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/>
      <p:bldP spid="9225" grpId="0"/>
      <p:bldP spid="9269" grpId="0" animBg="1"/>
      <p:bldP spid="9270" grpId="0"/>
      <p:bldP spid="9271" grpId="0"/>
      <p:bldP spid="9272" grpId="0" animBg="1"/>
      <p:bldP spid="9274" grpId="0"/>
      <p:bldP spid="9275" grpId="0" animBg="1"/>
      <p:bldP spid="9276" grpId="0" animBg="1"/>
      <p:bldP spid="9277" grpId="0" animBg="1"/>
      <p:bldP spid="9278" grpId="0" animBg="1"/>
      <p:bldP spid="9279" grpId="0" animBg="1"/>
      <p:bldP spid="9280" grpId="0" animBg="1"/>
      <p:bldP spid="9281" grpId="0" animBg="1"/>
      <p:bldP spid="9282" grpId="0" animBg="1"/>
      <p:bldP spid="9283" grpId="0" animBg="1"/>
      <p:bldP spid="9284" grpId="0" animBg="1"/>
      <p:bldP spid="9285" grpId="0" animBg="1"/>
      <p:bldP spid="9286" grpId="0" animBg="1"/>
      <p:bldP spid="9287" grpId="0" animBg="1"/>
      <p:bldP spid="9288" grpId="0"/>
      <p:bldP spid="9289" grpId="0"/>
      <p:bldP spid="9292" grpId="0"/>
      <p:bldP spid="30" grpId="0"/>
      <p:bldP spid="31" grpId="0"/>
      <p:bldP spid="32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ChangeArrowheads="1"/>
          </p:cNvSpPr>
          <p:nvPr/>
        </p:nvSpPr>
        <p:spPr bwMode="auto">
          <a:xfrm>
            <a:off x="0" y="0"/>
            <a:ext cx="8358188" cy="6858000"/>
          </a:xfrm>
          <a:prstGeom prst="rect">
            <a:avLst/>
          </a:prstGeom>
          <a:gradFill rotWithShape="0">
            <a:gsLst>
              <a:gs pos="0">
                <a:srgbClr val="E6B8DA"/>
              </a:gs>
              <a:gs pos="100000">
                <a:srgbClr val="C5ACF2"/>
              </a:gs>
            </a:gsLst>
            <a:path path="rect">
              <a:fillToRect r="100000" b="100000"/>
            </a:path>
          </a:gra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857250" y="4437063"/>
            <a:ext cx="7315200" cy="1800225"/>
          </a:xfrm>
          <a:prstGeom prst="rect">
            <a:avLst/>
          </a:prstGeom>
          <a:solidFill>
            <a:srgbClr val="FFCC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r>
              <a:rPr lang="ru-RU" sz="4400"/>
              <a:t>(3)</a:t>
            </a:r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1692275" y="4365625"/>
          <a:ext cx="5976938" cy="1870075"/>
        </p:xfrm>
        <a:graphic>
          <a:graphicData uri="http://schemas.openxmlformats.org/presentationml/2006/ole">
            <p:oleObj spid="_x0000_s5122" r:id="rId4" imgW="1260000" imgH="402840" progId="">
              <p:embed/>
            </p:oleObj>
          </a:graphicData>
        </a:graphic>
      </p:graphicFrame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714375" y="142875"/>
            <a:ext cx="7459663" cy="955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defTabSz="457200">
              <a:spcBef>
                <a:spcPts val="1750"/>
              </a:spcBef>
              <a:buClr>
                <a:srgbClr val="000000"/>
              </a:buClr>
              <a:buSzPct val="100000"/>
              <a:buFont typeface="Arial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>
                <a:solidFill>
                  <a:srgbClr val="000000"/>
                </a:solidFill>
              </a:rPr>
              <a:t>Дано: (b</a:t>
            </a:r>
            <a:r>
              <a:rPr lang="en-GB" sz="2800" b="1" baseline="-25000">
                <a:solidFill>
                  <a:srgbClr val="000000"/>
                </a:solidFill>
              </a:rPr>
              <a:t>n</a:t>
            </a:r>
            <a:r>
              <a:rPr lang="en-GB" sz="2800" b="1">
                <a:solidFill>
                  <a:srgbClr val="000000"/>
                </a:solidFill>
              </a:rPr>
              <a:t>)= b</a:t>
            </a:r>
            <a:r>
              <a:rPr lang="en-GB" sz="2800" b="1" baseline="-25000">
                <a:solidFill>
                  <a:srgbClr val="000000"/>
                </a:solidFill>
              </a:rPr>
              <a:t>1</a:t>
            </a:r>
            <a:r>
              <a:rPr lang="en-GB" sz="2800" b="1">
                <a:solidFill>
                  <a:srgbClr val="000000"/>
                </a:solidFill>
              </a:rPr>
              <a:t>; b</a:t>
            </a:r>
            <a:r>
              <a:rPr lang="en-GB" sz="2800" b="1" baseline="-25000">
                <a:solidFill>
                  <a:srgbClr val="000000"/>
                </a:solidFill>
              </a:rPr>
              <a:t>2</a:t>
            </a:r>
            <a:r>
              <a:rPr lang="en-GB" sz="2800" b="1">
                <a:solidFill>
                  <a:srgbClr val="000000"/>
                </a:solidFill>
              </a:rPr>
              <a:t>; b</a:t>
            </a:r>
            <a:r>
              <a:rPr lang="en-GB" sz="2800" b="1" baseline="-25000">
                <a:solidFill>
                  <a:srgbClr val="000000"/>
                </a:solidFill>
              </a:rPr>
              <a:t>3</a:t>
            </a:r>
            <a:r>
              <a:rPr lang="en-GB" sz="2800" b="1">
                <a:solidFill>
                  <a:srgbClr val="000000"/>
                </a:solidFill>
              </a:rPr>
              <a:t>;…; b</a:t>
            </a:r>
            <a:r>
              <a:rPr lang="en-GB" sz="2800" b="1" baseline="-25000">
                <a:solidFill>
                  <a:srgbClr val="000000"/>
                </a:solidFill>
              </a:rPr>
              <a:t>n</a:t>
            </a:r>
            <a:r>
              <a:rPr lang="en-GB" sz="2800" b="1">
                <a:solidFill>
                  <a:srgbClr val="000000"/>
                </a:solidFill>
              </a:rPr>
              <a:t>- геометрическая           прогрессия.</a:t>
            </a: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3132138" y="1484313"/>
            <a:ext cx="4032250" cy="7318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defTabSz="457200">
              <a:spcBef>
                <a:spcPts val="1750"/>
              </a:spcBef>
              <a:buClr>
                <a:srgbClr val="000000"/>
              </a:buClr>
              <a:buSzPct val="100000"/>
              <a:buFont typeface="Arial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>
                <a:solidFill>
                  <a:srgbClr val="000000"/>
                </a:solidFill>
              </a:rPr>
              <a:t>S</a:t>
            </a:r>
            <a:r>
              <a:rPr lang="en-GB" sz="2800" b="1" baseline="-25000">
                <a:solidFill>
                  <a:srgbClr val="000000"/>
                </a:solidFill>
              </a:rPr>
              <a:t>n</a:t>
            </a:r>
            <a:r>
              <a:rPr lang="en-GB" sz="2800" b="1">
                <a:solidFill>
                  <a:srgbClr val="000000"/>
                </a:solidFill>
              </a:rPr>
              <a:t>=</a:t>
            </a:r>
            <a:r>
              <a:rPr lang="en-GB" sz="2400">
                <a:solidFill>
                  <a:srgbClr val="000000"/>
                </a:solidFill>
              </a:rPr>
              <a:t> </a:t>
            </a:r>
            <a:r>
              <a:rPr lang="en-GB" sz="2800" b="1">
                <a:solidFill>
                  <a:srgbClr val="000000"/>
                </a:solidFill>
              </a:rPr>
              <a:t>b</a:t>
            </a:r>
            <a:r>
              <a:rPr lang="en-GB" sz="2800" b="1" baseline="-25000">
                <a:solidFill>
                  <a:srgbClr val="000000"/>
                </a:solidFill>
              </a:rPr>
              <a:t>1</a:t>
            </a:r>
            <a:r>
              <a:rPr lang="en-GB" sz="2800" b="1">
                <a:solidFill>
                  <a:srgbClr val="000000"/>
                </a:solidFill>
              </a:rPr>
              <a:t>+ b</a:t>
            </a:r>
            <a:r>
              <a:rPr lang="en-GB" sz="2800" b="1" baseline="-25000">
                <a:solidFill>
                  <a:srgbClr val="000000"/>
                </a:solidFill>
              </a:rPr>
              <a:t>2</a:t>
            </a:r>
            <a:r>
              <a:rPr lang="en-GB" sz="2800" b="1">
                <a:solidFill>
                  <a:srgbClr val="000000"/>
                </a:solidFill>
              </a:rPr>
              <a:t>+ b</a:t>
            </a:r>
            <a:r>
              <a:rPr lang="en-GB" sz="2800" b="1" baseline="-25000">
                <a:solidFill>
                  <a:srgbClr val="000000"/>
                </a:solidFill>
              </a:rPr>
              <a:t>3</a:t>
            </a:r>
            <a:r>
              <a:rPr lang="en-GB" sz="2800" b="1">
                <a:solidFill>
                  <a:srgbClr val="000000"/>
                </a:solidFill>
              </a:rPr>
              <a:t>+…+ b</a:t>
            </a:r>
            <a:r>
              <a:rPr lang="en-GB" sz="2800" b="1" baseline="-25000">
                <a:solidFill>
                  <a:srgbClr val="000000"/>
                </a:solidFill>
              </a:rPr>
              <a:t>n</a:t>
            </a: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2195513" y="2205038"/>
            <a:ext cx="5976937" cy="20304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defTabSz="457200">
              <a:spcBef>
                <a:spcPts val="1750"/>
              </a:spcBef>
              <a:buClr>
                <a:srgbClr val="000000"/>
              </a:buClr>
              <a:buSzPct val="100000"/>
              <a:buFont typeface="Arial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>
                <a:solidFill>
                  <a:srgbClr val="000000"/>
                </a:solidFill>
              </a:rPr>
              <a:t>q</a:t>
            </a:r>
            <a:r>
              <a:rPr lang="en-GB" sz="4000">
                <a:solidFill>
                  <a:srgbClr val="000000"/>
                </a:solidFill>
              </a:rPr>
              <a:t>S</a:t>
            </a:r>
            <a:r>
              <a:rPr lang="en-GB" sz="2800" b="1" baseline="-25000">
                <a:solidFill>
                  <a:srgbClr val="000000"/>
                </a:solidFill>
              </a:rPr>
              <a:t>n</a:t>
            </a:r>
            <a:r>
              <a:rPr lang="en-GB" sz="2800" b="1">
                <a:solidFill>
                  <a:srgbClr val="000000"/>
                </a:solidFill>
              </a:rPr>
              <a:t>=b</a:t>
            </a:r>
            <a:r>
              <a:rPr lang="en-GB" sz="2800" b="1" baseline="-25000">
                <a:solidFill>
                  <a:srgbClr val="000000"/>
                </a:solidFill>
              </a:rPr>
              <a:t>1</a:t>
            </a:r>
            <a:r>
              <a:rPr lang="en-GB" sz="2800" b="1">
                <a:solidFill>
                  <a:srgbClr val="000000"/>
                </a:solidFill>
              </a:rPr>
              <a:t>q+b</a:t>
            </a:r>
            <a:r>
              <a:rPr lang="en-GB" sz="2800" b="1" baseline="-25000">
                <a:solidFill>
                  <a:srgbClr val="000000"/>
                </a:solidFill>
              </a:rPr>
              <a:t>2</a:t>
            </a:r>
            <a:r>
              <a:rPr lang="en-GB" sz="2800" b="1">
                <a:solidFill>
                  <a:srgbClr val="000000"/>
                </a:solidFill>
              </a:rPr>
              <a:t>q+b</a:t>
            </a:r>
            <a:r>
              <a:rPr lang="en-GB" sz="2800" b="1" baseline="-25000">
                <a:solidFill>
                  <a:srgbClr val="000000"/>
                </a:solidFill>
              </a:rPr>
              <a:t>3</a:t>
            </a:r>
            <a:r>
              <a:rPr lang="en-GB" sz="2800" b="1">
                <a:solidFill>
                  <a:srgbClr val="000000"/>
                </a:solidFill>
              </a:rPr>
              <a:t>q+…+b</a:t>
            </a:r>
            <a:r>
              <a:rPr lang="en-GB" sz="2800" b="1" baseline="-25000">
                <a:solidFill>
                  <a:srgbClr val="000000"/>
                </a:solidFill>
              </a:rPr>
              <a:t>n-1</a:t>
            </a:r>
            <a:r>
              <a:rPr lang="en-GB" sz="2800" b="1">
                <a:solidFill>
                  <a:srgbClr val="000000"/>
                </a:solidFill>
              </a:rPr>
              <a:t>q+b</a:t>
            </a:r>
            <a:r>
              <a:rPr lang="en-GB" sz="2800" b="1" baseline="-25000">
                <a:solidFill>
                  <a:srgbClr val="000000"/>
                </a:solidFill>
              </a:rPr>
              <a:t>n</a:t>
            </a:r>
            <a:r>
              <a:rPr lang="en-GB" sz="2800" b="1">
                <a:solidFill>
                  <a:srgbClr val="000000"/>
                </a:solidFill>
              </a:rPr>
              <a:t>q</a:t>
            </a:r>
          </a:p>
          <a:p>
            <a:pPr defTabSz="457200">
              <a:spcBef>
                <a:spcPts val="1750"/>
              </a:spcBef>
              <a:buClr>
                <a:srgbClr val="000000"/>
              </a:buClr>
              <a:buSzPct val="100000"/>
              <a:buFont typeface="Arial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800" b="1">
              <a:solidFill>
                <a:srgbClr val="000000"/>
              </a:solidFill>
            </a:endParaRPr>
          </a:p>
          <a:p>
            <a:pPr defTabSz="457200">
              <a:spcBef>
                <a:spcPts val="1750"/>
              </a:spcBef>
              <a:buClr>
                <a:srgbClr val="000000"/>
              </a:buClr>
              <a:buSzPct val="100000"/>
              <a:buFont typeface="Arial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800" b="1">
              <a:solidFill>
                <a:srgbClr val="000000"/>
              </a:solidFill>
            </a:endParaRPr>
          </a:p>
        </p:txBody>
      </p:sp>
      <p:sp>
        <p:nvSpPr>
          <p:cNvPr id="16392" name="Line 8"/>
          <p:cNvSpPr>
            <a:spLocks noChangeShapeType="1"/>
          </p:cNvSpPr>
          <p:nvPr/>
        </p:nvSpPr>
        <p:spPr bwMode="auto">
          <a:xfrm>
            <a:off x="7092950" y="1700213"/>
            <a:ext cx="1588" cy="503237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93" name="Text Box 9"/>
          <p:cNvSpPr txBox="1">
            <a:spLocks noChangeArrowheads="1"/>
          </p:cNvSpPr>
          <p:nvPr/>
        </p:nvSpPr>
        <p:spPr bwMode="auto">
          <a:xfrm>
            <a:off x="7092950" y="1628775"/>
            <a:ext cx="647700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defTabSz="457200">
              <a:spcBef>
                <a:spcPts val="1750"/>
              </a:spcBef>
              <a:buClr>
                <a:srgbClr val="000000"/>
              </a:buClr>
              <a:buSzPct val="100000"/>
              <a:buFont typeface="Arial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>
                <a:solidFill>
                  <a:srgbClr val="000000"/>
                </a:solidFill>
                <a:cs typeface="Arial" pitchFamily="34" charset="0"/>
              </a:rPr>
              <a:t>·</a:t>
            </a:r>
            <a:r>
              <a:rPr lang="en-GB" sz="2000">
                <a:solidFill>
                  <a:srgbClr val="000000"/>
                </a:solidFill>
              </a:rPr>
              <a:t> </a:t>
            </a:r>
            <a:r>
              <a:rPr lang="en-GB" sz="2800" b="1">
                <a:solidFill>
                  <a:srgbClr val="000000"/>
                </a:solidFill>
              </a:rPr>
              <a:t>q</a:t>
            </a:r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>
            <a:off x="1835150" y="2924175"/>
            <a:ext cx="6121400" cy="1588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95" name="AutoShape 11"/>
          <p:cNvSpPr>
            <a:spLocks noChangeArrowheads="1"/>
          </p:cNvSpPr>
          <p:nvPr/>
        </p:nvSpPr>
        <p:spPr bwMode="auto">
          <a:xfrm rot="10800000" flipH="1">
            <a:off x="1403350" y="1919288"/>
            <a:ext cx="431800" cy="935037"/>
          </a:xfrm>
          <a:prstGeom prst="curvedRightArrow">
            <a:avLst>
              <a:gd name="adj1" fmla="val 42106"/>
              <a:gd name="adj2" fmla="val 86217"/>
              <a:gd name="adj3" fmla="val 33333"/>
            </a:avLst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>
            <a:off x="1979613" y="2276475"/>
            <a:ext cx="287337" cy="1588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97" name="Text Box 13"/>
          <p:cNvSpPr txBox="1">
            <a:spLocks noChangeArrowheads="1"/>
          </p:cNvSpPr>
          <p:nvPr/>
        </p:nvSpPr>
        <p:spPr bwMode="auto">
          <a:xfrm>
            <a:off x="2916238" y="2852738"/>
            <a:ext cx="3240087" cy="701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defTabSz="457200">
              <a:spcBef>
                <a:spcPts val="1750"/>
              </a:spcBef>
              <a:buClr>
                <a:srgbClr val="000000"/>
              </a:buClr>
              <a:buSzPct val="100000"/>
              <a:buFont typeface="Arial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>
                <a:solidFill>
                  <a:srgbClr val="000000"/>
                </a:solidFill>
              </a:rPr>
              <a:t>q</a:t>
            </a:r>
            <a:r>
              <a:rPr lang="en-GB" sz="4000">
                <a:solidFill>
                  <a:srgbClr val="000000"/>
                </a:solidFill>
              </a:rPr>
              <a:t>S</a:t>
            </a:r>
            <a:r>
              <a:rPr lang="en-GB" sz="2800" b="1" baseline="-25000">
                <a:solidFill>
                  <a:srgbClr val="000000"/>
                </a:solidFill>
              </a:rPr>
              <a:t>n</a:t>
            </a:r>
            <a:r>
              <a:rPr lang="en-GB" sz="2800" b="1">
                <a:solidFill>
                  <a:srgbClr val="000000"/>
                </a:solidFill>
              </a:rPr>
              <a:t>- </a:t>
            </a:r>
            <a:r>
              <a:rPr lang="en-GB" sz="4000">
                <a:solidFill>
                  <a:srgbClr val="000000"/>
                </a:solidFill>
              </a:rPr>
              <a:t>S</a:t>
            </a:r>
            <a:r>
              <a:rPr lang="en-GB" sz="2800" b="1" baseline="-25000">
                <a:solidFill>
                  <a:srgbClr val="000000"/>
                </a:solidFill>
              </a:rPr>
              <a:t>n</a:t>
            </a:r>
            <a:r>
              <a:rPr lang="en-GB" sz="2800" b="1">
                <a:solidFill>
                  <a:srgbClr val="000000"/>
                </a:solidFill>
              </a:rPr>
              <a:t>= b</a:t>
            </a:r>
            <a:r>
              <a:rPr lang="en-GB" sz="2800" b="1" baseline="-25000">
                <a:solidFill>
                  <a:srgbClr val="000000"/>
                </a:solidFill>
              </a:rPr>
              <a:t>n</a:t>
            </a:r>
            <a:r>
              <a:rPr lang="en-GB" sz="2800" b="1">
                <a:solidFill>
                  <a:srgbClr val="000000"/>
                </a:solidFill>
              </a:rPr>
              <a:t>q- b</a:t>
            </a:r>
            <a:r>
              <a:rPr lang="en-GB" sz="2800" b="1" baseline="-250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 flipH="1">
            <a:off x="3130550" y="2420938"/>
            <a:ext cx="506413" cy="50323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 flipH="1">
            <a:off x="4498975" y="1700213"/>
            <a:ext cx="506413" cy="50482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 flipH="1">
            <a:off x="3994150" y="2420938"/>
            <a:ext cx="506413" cy="50482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 flipH="1">
            <a:off x="4786313" y="2420938"/>
            <a:ext cx="506412" cy="50482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03" name="Line 19"/>
          <p:cNvSpPr>
            <a:spLocks noChangeShapeType="1"/>
          </p:cNvSpPr>
          <p:nvPr/>
        </p:nvSpPr>
        <p:spPr bwMode="auto">
          <a:xfrm flipH="1">
            <a:off x="5146675" y="1700213"/>
            <a:ext cx="506413" cy="50482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04" name="Line 20"/>
          <p:cNvSpPr>
            <a:spLocks noChangeShapeType="1"/>
          </p:cNvSpPr>
          <p:nvPr/>
        </p:nvSpPr>
        <p:spPr bwMode="auto">
          <a:xfrm flipH="1">
            <a:off x="6226175" y="2420938"/>
            <a:ext cx="506413" cy="50482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05" name="Text Box 21"/>
          <p:cNvSpPr txBox="1">
            <a:spLocks noChangeArrowheads="1"/>
          </p:cNvSpPr>
          <p:nvPr/>
        </p:nvSpPr>
        <p:spPr bwMode="auto">
          <a:xfrm>
            <a:off x="2916238" y="3500438"/>
            <a:ext cx="4032250" cy="1212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defTabSz="457200">
              <a:spcBef>
                <a:spcPts val="1750"/>
              </a:spcBef>
              <a:buClr>
                <a:srgbClr val="000000"/>
              </a:buClr>
              <a:buSzPct val="100000"/>
              <a:buFont typeface="Arial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>
                <a:solidFill>
                  <a:srgbClr val="000000"/>
                </a:solidFill>
              </a:rPr>
              <a:t>S</a:t>
            </a:r>
            <a:r>
              <a:rPr lang="en-GB" sz="2800" b="1" baseline="-25000">
                <a:solidFill>
                  <a:srgbClr val="000000"/>
                </a:solidFill>
              </a:rPr>
              <a:t>n</a:t>
            </a:r>
            <a:r>
              <a:rPr lang="en-GB" sz="2800" b="1">
                <a:solidFill>
                  <a:srgbClr val="000000"/>
                </a:solidFill>
                <a:cs typeface="Arial" pitchFamily="34" charset="0"/>
              </a:rPr>
              <a:t>·(</a:t>
            </a:r>
            <a:r>
              <a:rPr lang="en-GB" sz="2800" b="1">
                <a:solidFill>
                  <a:srgbClr val="000000"/>
                </a:solidFill>
              </a:rPr>
              <a:t>q-1) = b</a:t>
            </a:r>
            <a:r>
              <a:rPr lang="en-GB" sz="2800" b="1" baseline="-25000">
                <a:solidFill>
                  <a:srgbClr val="000000"/>
                </a:solidFill>
              </a:rPr>
              <a:t>n</a:t>
            </a:r>
            <a:r>
              <a:rPr lang="en-GB" sz="2800" b="1">
                <a:solidFill>
                  <a:srgbClr val="000000"/>
                </a:solidFill>
              </a:rPr>
              <a:t>q- b</a:t>
            </a:r>
            <a:r>
              <a:rPr lang="en-GB" sz="2800" b="1" baseline="-25000">
                <a:solidFill>
                  <a:srgbClr val="000000"/>
                </a:solidFill>
              </a:rPr>
              <a:t>1</a:t>
            </a:r>
          </a:p>
          <a:p>
            <a:pPr defTabSz="457200">
              <a:spcBef>
                <a:spcPts val="1750"/>
              </a:spcBef>
              <a:buClr>
                <a:srgbClr val="000000"/>
              </a:buClr>
              <a:buSzPct val="100000"/>
              <a:buFont typeface="Arial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800" b="1" baseline="-25000">
              <a:solidFill>
                <a:srgbClr val="000000"/>
              </a:solidFill>
            </a:endParaRPr>
          </a:p>
        </p:txBody>
      </p:sp>
      <p:sp>
        <p:nvSpPr>
          <p:cNvPr id="16406" name="Text Box 22"/>
          <p:cNvSpPr txBox="1">
            <a:spLocks noChangeArrowheads="1"/>
          </p:cNvSpPr>
          <p:nvPr/>
        </p:nvSpPr>
        <p:spPr bwMode="auto">
          <a:xfrm>
            <a:off x="755650" y="981075"/>
            <a:ext cx="7632700" cy="7318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defTabSz="457200">
              <a:spcBef>
                <a:spcPts val="1750"/>
              </a:spcBef>
              <a:buClr>
                <a:srgbClr val="000000"/>
              </a:buClr>
              <a:buSzPct val="100000"/>
              <a:buFont typeface="Arial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>
                <a:solidFill>
                  <a:srgbClr val="000000"/>
                </a:solidFill>
              </a:rPr>
              <a:t>Найти</a:t>
            </a:r>
            <a:r>
              <a:rPr lang="en-GB" sz="2400" b="1">
                <a:solidFill>
                  <a:srgbClr val="000000"/>
                </a:solidFill>
              </a:rPr>
              <a:t>:</a:t>
            </a:r>
            <a:r>
              <a:rPr lang="en-GB">
                <a:solidFill>
                  <a:srgbClr val="000000"/>
                </a:solidFill>
              </a:rPr>
              <a:t> </a:t>
            </a:r>
            <a:r>
              <a:rPr lang="en-GB" sz="4000">
                <a:solidFill>
                  <a:srgbClr val="000000"/>
                </a:solidFill>
              </a:rPr>
              <a:t>S</a:t>
            </a:r>
            <a:r>
              <a:rPr lang="en-GB" sz="2800" b="1" baseline="-25000">
                <a:solidFill>
                  <a:srgbClr val="000000"/>
                </a:solidFill>
              </a:rPr>
              <a:t>n </a:t>
            </a:r>
          </a:p>
        </p:txBody>
      </p:sp>
      <p:sp>
        <p:nvSpPr>
          <p:cNvPr id="16407" name="Text Box 23"/>
          <p:cNvSpPr txBox="1">
            <a:spLocks noChangeArrowheads="1"/>
          </p:cNvSpPr>
          <p:nvPr/>
        </p:nvSpPr>
        <p:spPr bwMode="auto">
          <a:xfrm>
            <a:off x="755650" y="1557338"/>
            <a:ext cx="1871663" cy="520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defTabSz="457200">
              <a:spcBef>
                <a:spcPts val="1500"/>
              </a:spcBef>
              <a:buClr>
                <a:srgbClr val="000000"/>
              </a:buClr>
              <a:buSzPct val="100000"/>
              <a:buFont typeface="Arial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800" b="1">
                <a:solidFill>
                  <a:srgbClr val="000000"/>
                </a:solidFill>
              </a:rPr>
              <a:t>Решение</a:t>
            </a:r>
            <a:r>
              <a:rPr lang="en-GB" sz="2400" b="1">
                <a:solidFill>
                  <a:srgbClr val="000000"/>
                </a:solidFill>
              </a:rPr>
              <a:t>:</a:t>
            </a:r>
          </a:p>
        </p:txBody>
      </p:sp>
      <p:sp>
        <p:nvSpPr>
          <p:cNvPr id="5143" name="Text Box 24"/>
          <p:cNvSpPr txBox="1">
            <a:spLocks noChangeArrowheads="1"/>
          </p:cNvSpPr>
          <p:nvPr/>
        </p:nvSpPr>
        <p:spPr bwMode="auto">
          <a:xfrm>
            <a:off x="1384300" y="6040438"/>
            <a:ext cx="184150" cy="3667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409" name="Line 25"/>
          <p:cNvSpPr>
            <a:spLocks noChangeShapeType="1"/>
          </p:cNvSpPr>
          <p:nvPr/>
        </p:nvSpPr>
        <p:spPr bwMode="auto">
          <a:xfrm flipH="1">
            <a:off x="6442075" y="1700213"/>
            <a:ext cx="506413" cy="50482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16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000"/>
                                        <p:tgtEl>
                                          <p:spTgt spid="164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1" dur="20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53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63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3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3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30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10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6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500"/>
                            </p:stCondLst>
                            <p:childTnLst>
                              <p:par>
                                <p:cTn id="6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16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00"/>
                            </p:stCondLst>
                            <p:childTnLst>
                              <p:par>
                                <p:cTn id="7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16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16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20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2000"/>
                                        <p:tgtEl>
                                          <p:spTgt spid="16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53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53" presetClass="ent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20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20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animBg="1"/>
      <p:bldP spid="16392" grpId="0" animBg="1"/>
      <p:bldP spid="16394" grpId="0" animBg="1"/>
      <p:bldP spid="16395" grpId="0" animBg="1"/>
      <p:bldP spid="16396" grpId="0" animBg="1"/>
      <p:bldP spid="16398" grpId="0" animBg="1"/>
      <p:bldP spid="16400" grpId="0" animBg="1"/>
      <p:bldP spid="16401" grpId="0" animBg="1"/>
      <p:bldP spid="16402" grpId="0" animBg="1"/>
      <p:bldP spid="16403" grpId="0" animBg="1"/>
      <p:bldP spid="16404" grpId="0" animBg="1"/>
      <p:bldP spid="16409" grpId="0" animBg="1"/>
      <p:bldP spid="16409" grpId="1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Rectangle 2"/>
          <p:cNvSpPr>
            <a:spLocks noChangeArrowheads="1"/>
          </p:cNvSpPr>
          <p:nvPr/>
        </p:nvSpPr>
        <p:spPr bwMode="auto">
          <a:xfrm>
            <a:off x="0" y="0"/>
            <a:ext cx="8215313" cy="6858000"/>
          </a:xfrm>
          <a:prstGeom prst="rect">
            <a:avLst/>
          </a:prstGeom>
          <a:gradFill rotWithShape="0">
            <a:gsLst>
              <a:gs pos="0">
                <a:srgbClr val="E6B8DA"/>
              </a:gs>
              <a:gs pos="100000">
                <a:srgbClr val="C5ACF2"/>
              </a:gs>
            </a:gsLst>
            <a:path path="rect">
              <a:fillToRect r="100000" b="100000"/>
            </a:path>
          </a:gra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50" name="Text Box 3"/>
          <p:cNvSpPr txBox="1">
            <a:spLocks noChangeArrowheads="1"/>
          </p:cNvSpPr>
          <p:nvPr/>
        </p:nvSpPr>
        <p:spPr bwMode="auto">
          <a:xfrm>
            <a:off x="1476375" y="908050"/>
            <a:ext cx="5256213" cy="366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142875" y="3143250"/>
            <a:ext cx="8064500" cy="2444750"/>
          </a:xfrm>
          <a:prstGeom prst="rect">
            <a:avLst/>
          </a:prstGeom>
          <a:solidFill>
            <a:srgbClr val="FFCC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9465" name="Text Box 9"/>
          <p:cNvSpPr txBox="1">
            <a:spLocks noChangeArrowheads="1"/>
          </p:cNvSpPr>
          <p:nvPr/>
        </p:nvSpPr>
        <p:spPr bwMode="auto">
          <a:xfrm>
            <a:off x="857250" y="5786438"/>
            <a:ext cx="4389438" cy="649287"/>
          </a:xfrm>
          <a:prstGeom prst="rect">
            <a:avLst/>
          </a:prstGeom>
          <a:solidFill>
            <a:srgbClr val="FFCCFF"/>
          </a:solidFill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 defTabSz="457200">
              <a:spcBef>
                <a:spcPts val="2250"/>
              </a:spcBef>
              <a:buClr>
                <a:srgbClr val="000000"/>
              </a:buClr>
              <a:buSzPct val="100000"/>
              <a:buFont typeface="Arial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>
                <a:solidFill>
                  <a:srgbClr val="000000"/>
                </a:solidFill>
              </a:rPr>
              <a:t>Если q=1, то S</a:t>
            </a:r>
            <a:r>
              <a:rPr lang="en-GB" sz="3600" b="1" baseline="-25000">
                <a:solidFill>
                  <a:srgbClr val="000000"/>
                </a:solidFill>
              </a:rPr>
              <a:t>n</a:t>
            </a:r>
            <a:r>
              <a:rPr lang="en-GB" sz="3600" b="1">
                <a:solidFill>
                  <a:srgbClr val="000000"/>
                </a:solidFill>
              </a:rPr>
              <a:t>=</a:t>
            </a:r>
          </a:p>
        </p:txBody>
      </p:sp>
      <p:sp>
        <p:nvSpPr>
          <p:cNvPr id="19467" name="Text Box 11"/>
          <p:cNvSpPr txBox="1">
            <a:spLocks noChangeArrowheads="1"/>
          </p:cNvSpPr>
          <p:nvPr/>
        </p:nvSpPr>
        <p:spPr bwMode="auto">
          <a:xfrm>
            <a:off x="4857750" y="5500688"/>
            <a:ext cx="576263" cy="1008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defTabSz="457200">
              <a:spcBef>
                <a:spcPts val="3750"/>
              </a:spcBef>
              <a:buClr>
                <a:srgbClr val="FF0066"/>
              </a:buClr>
              <a:buSzPct val="100000"/>
              <a:buFont typeface="Tw Cen MT Condensed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6000" b="1">
                <a:solidFill>
                  <a:srgbClr val="FF0066"/>
                </a:solidFill>
                <a:latin typeface="Tw Cen MT Condensed" pitchFamily="34" charset="0"/>
              </a:rPr>
              <a:t>?</a:t>
            </a:r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571500" y="3857625"/>
            <a:ext cx="4857750" cy="649288"/>
          </a:xfrm>
          <a:prstGeom prst="rect">
            <a:avLst/>
          </a:prstGeom>
          <a:solidFill>
            <a:srgbClr val="FFCCFF"/>
          </a:solidFill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 defTabSz="457200">
              <a:spcBef>
                <a:spcPts val="2250"/>
              </a:spcBef>
              <a:buClr>
                <a:srgbClr val="000000"/>
              </a:buClr>
              <a:buSzPct val="100000"/>
              <a:buFont typeface="Arial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>
                <a:solidFill>
                  <a:srgbClr val="000000"/>
                </a:solidFill>
              </a:rPr>
              <a:t>Если 0</a:t>
            </a:r>
            <a:r>
              <a:rPr lang="en-US" sz="3600" b="1">
                <a:solidFill>
                  <a:srgbClr val="000000"/>
                </a:solidFill>
              </a:rPr>
              <a:t>&lt;</a:t>
            </a:r>
            <a:r>
              <a:rPr lang="en-GB" sz="3600" b="1">
                <a:solidFill>
                  <a:srgbClr val="000000"/>
                </a:solidFill>
              </a:rPr>
              <a:t>q&lt;1, то S</a:t>
            </a:r>
            <a:r>
              <a:rPr lang="en-GB" sz="3600" b="1" baseline="-25000">
                <a:solidFill>
                  <a:srgbClr val="000000"/>
                </a:solidFill>
              </a:rPr>
              <a:t>n</a:t>
            </a:r>
            <a:r>
              <a:rPr lang="en-GB" sz="3600" b="1">
                <a:solidFill>
                  <a:srgbClr val="000000"/>
                </a:solidFill>
              </a:rPr>
              <a:t>=</a:t>
            </a:r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142875" y="428625"/>
            <a:ext cx="8064500" cy="2444750"/>
          </a:xfrm>
          <a:prstGeom prst="rect">
            <a:avLst/>
          </a:prstGeom>
          <a:solidFill>
            <a:srgbClr val="FFCC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642938" y="1285875"/>
            <a:ext cx="3214687" cy="649288"/>
          </a:xfrm>
          <a:prstGeom prst="rect">
            <a:avLst/>
          </a:prstGeom>
          <a:solidFill>
            <a:srgbClr val="FFCCFF"/>
          </a:solidFill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 defTabSz="457200">
              <a:spcBef>
                <a:spcPts val="2250"/>
              </a:spcBef>
              <a:buClr>
                <a:srgbClr val="000000"/>
              </a:buClr>
              <a:buSzPct val="100000"/>
              <a:buFont typeface="Arial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600" b="1">
                <a:solidFill>
                  <a:srgbClr val="000000"/>
                </a:solidFill>
              </a:rPr>
              <a:t>Если q&gt;1, то </a:t>
            </a:r>
          </a:p>
        </p:txBody>
      </p:sp>
      <p:sp>
        <p:nvSpPr>
          <p:cNvPr id="15" name="Text Box 11"/>
          <p:cNvSpPr txBox="1">
            <a:spLocks noChangeArrowheads="1"/>
          </p:cNvSpPr>
          <p:nvPr/>
        </p:nvSpPr>
        <p:spPr bwMode="auto">
          <a:xfrm>
            <a:off x="5143500" y="3571875"/>
            <a:ext cx="576263" cy="10080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defTabSz="457200">
              <a:spcBef>
                <a:spcPts val="3750"/>
              </a:spcBef>
              <a:buClr>
                <a:srgbClr val="FF0066"/>
              </a:buClr>
              <a:buSzPct val="100000"/>
              <a:buFont typeface="Tw Cen MT Condensed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6000" b="1">
                <a:solidFill>
                  <a:srgbClr val="FF0066"/>
                </a:solidFill>
                <a:latin typeface="Tw Cen MT Condensed" pitchFamily="34" charset="0"/>
              </a:rPr>
              <a:t>?</a:t>
            </a:r>
          </a:p>
        </p:txBody>
      </p:sp>
      <p:graphicFrame>
        <p:nvGraphicFramePr>
          <p:cNvPr id="17" name="Object 13"/>
          <p:cNvGraphicFramePr>
            <a:graphicFrameLocks noChangeAspect="1"/>
          </p:cNvGraphicFramePr>
          <p:nvPr/>
        </p:nvGraphicFramePr>
        <p:xfrm>
          <a:off x="4000500" y="785813"/>
          <a:ext cx="4214813" cy="1782762"/>
        </p:xfrm>
        <a:graphic>
          <a:graphicData uri="http://schemas.openxmlformats.org/presentationml/2006/ole">
            <p:oleObj spid="_x0000_s6146" name="Формула" r:id="rId4" imgW="990360" imgH="419040" progId="Equation.3">
              <p:embed/>
            </p:oleObj>
          </a:graphicData>
        </a:graphic>
      </p:graphicFrame>
      <p:graphicFrame>
        <p:nvGraphicFramePr>
          <p:cNvPr id="19" name="Object 15"/>
          <p:cNvGraphicFramePr>
            <a:graphicFrameLocks noChangeAspect="1"/>
          </p:cNvGraphicFramePr>
          <p:nvPr/>
        </p:nvGraphicFramePr>
        <p:xfrm>
          <a:off x="5214938" y="3357563"/>
          <a:ext cx="2778125" cy="1666875"/>
        </p:xfrm>
        <a:graphic>
          <a:graphicData uri="http://schemas.openxmlformats.org/presentationml/2006/ole">
            <p:oleObj spid="_x0000_s6147" name="Формула" r:id="rId5" imgW="698400" imgH="419040" progId="Equation.3">
              <p:embed/>
            </p:oleObj>
          </a:graphicData>
        </a:graphic>
      </p:graphicFrame>
      <p:graphicFrame>
        <p:nvGraphicFramePr>
          <p:cNvPr id="22" name="Object 18"/>
          <p:cNvGraphicFramePr>
            <a:graphicFrameLocks noChangeAspect="1"/>
          </p:cNvGraphicFramePr>
          <p:nvPr/>
        </p:nvGraphicFramePr>
        <p:xfrm>
          <a:off x="4929188" y="5715000"/>
          <a:ext cx="1633537" cy="750888"/>
        </p:xfrm>
        <a:graphic>
          <a:graphicData uri="http://schemas.openxmlformats.org/presentationml/2006/ole">
            <p:oleObj spid="_x0000_s6148" name="Формула" r:id="rId6" imgW="469800" imgH="215640" progId="Equation.3">
              <p:embed/>
            </p:oleObj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000"/>
                            </p:stCondLst>
                            <p:childTnLst>
                              <p:par>
                                <p:cTn id="1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8000"/>
                            </p:stCondLst>
                            <p:childTnLst>
                              <p:par>
                                <p:cTn id="2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0"/>
                            </p:stCondLst>
                            <p:childTnLst>
                              <p:par>
                                <p:cTn id="2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20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2000"/>
                            </p:stCondLst>
                            <p:childTnLst>
                              <p:par>
                                <p:cTn id="3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2000"/>
                                        <p:tgtEl>
                                          <p:spTgt spid="19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3" grpId="0" animBg="1"/>
      <p:bldP spid="19465" grpId="0" animBg="1"/>
      <p:bldP spid="19467" grpId="0"/>
      <p:bldP spid="19467" grpId="1"/>
      <p:bldP spid="12" grpId="0" animBg="1"/>
      <p:bldP spid="13" grpId="0" animBg="1"/>
      <p:bldP spid="14" grpId="0" animBg="1"/>
      <p:bldP spid="15" grpId="0"/>
      <p:bldP spid="15" grpId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5" name="Rectangle 2"/>
          <p:cNvSpPr>
            <a:spLocks noChangeArrowheads="1"/>
          </p:cNvSpPr>
          <p:nvPr/>
        </p:nvSpPr>
        <p:spPr bwMode="auto">
          <a:xfrm>
            <a:off x="0" y="0"/>
            <a:ext cx="8143875" cy="6858000"/>
          </a:xfrm>
          <a:prstGeom prst="rect">
            <a:avLst/>
          </a:prstGeom>
          <a:gradFill rotWithShape="0">
            <a:gsLst>
              <a:gs pos="0">
                <a:srgbClr val="E6B8DA"/>
              </a:gs>
              <a:gs pos="100000">
                <a:srgbClr val="C5ACF2"/>
              </a:gs>
            </a:gsLst>
            <a:path path="rect">
              <a:fillToRect r="100000" b="100000"/>
            </a:path>
          </a:gra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6" name="Text Box 3"/>
          <p:cNvSpPr txBox="1">
            <a:spLocks noChangeArrowheads="1"/>
          </p:cNvSpPr>
          <p:nvPr/>
        </p:nvSpPr>
        <p:spPr bwMode="auto">
          <a:xfrm>
            <a:off x="1476375" y="908050"/>
            <a:ext cx="5256213" cy="366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142875" y="214313"/>
          <a:ext cx="5000625" cy="1768475"/>
        </p:xfrm>
        <a:graphic>
          <a:graphicData uri="http://schemas.openxmlformats.org/presentationml/2006/ole">
            <p:oleObj spid="_x0000_s7170" name="Формула" r:id="rId4" imgW="1180800" imgH="419040" progId="Equation.3">
              <p:embed/>
            </p:oleObj>
          </a:graphicData>
        </a:graphic>
      </p:graphicFrame>
      <p:graphicFrame>
        <p:nvGraphicFramePr>
          <p:cNvPr id="19461" name="Object 5" descr="Розовая тисненая бумага"/>
          <p:cNvGraphicFramePr>
            <a:graphicFrameLocks noChangeAspect="1"/>
          </p:cNvGraphicFramePr>
          <p:nvPr/>
        </p:nvGraphicFramePr>
        <p:xfrm>
          <a:off x="5286375" y="571500"/>
          <a:ext cx="2825750" cy="1063625"/>
        </p:xfrm>
        <a:graphic>
          <a:graphicData uri="http://schemas.openxmlformats.org/presentationml/2006/ole">
            <p:oleObj spid="_x0000_s7171" name="Формула" r:id="rId5" imgW="749160" imgH="241200" progId="Equation.3">
              <p:embed/>
            </p:oleObj>
          </a:graphicData>
        </a:graphic>
      </p:graphicFrame>
      <p:graphicFrame>
        <p:nvGraphicFramePr>
          <p:cNvPr id="19462" name="Object 6"/>
          <p:cNvGraphicFramePr>
            <a:graphicFrameLocks noChangeAspect="1"/>
          </p:cNvGraphicFramePr>
          <p:nvPr/>
        </p:nvGraphicFramePr>
        <p:xfrm>
          <a:off x="857250" y="1928813"/>
          <a:ext cx="5105400" cy="1944687"/>
        </p:xfrm>
        <a:graphic>
          <a:graphicData uri="http://schemas.openxmlformats.org/presentationml/2006/ole">
            <p:oleObj spid="_x0000_s7172" name="Формула" r:id="rId6" imgW="1311120" imgH="425520" progId="Equation.3">
              <p:embed/>
            </p:oleObj>
          </a:graphicData>
        </a:graphic>
      </p:graphicFrame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500063" y="4357688"/>
            <a:ext cx="7064375" cy="2087562"/>
          </a:xfrm>
          <a:prstGeom prst="rect">
            <a:avLst/>
          </a:prstGeom>
          <a:solidFill>
            <a:srgbClr val="FFCC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r>
              <a:rPr lang="ru-RU" sz="4400"/>
              <a:t>(6)</a:t>
            </a:r>
          </a:p>
        </p:txBody>
      </p:sp>
      <p:graphicFrame>
        <p:nvGraphicFramePr>
          <p:cNvPr id="19464" name="Object 8"/>
          <p:cNvGraphicFramePr>
            <a:graphicFrameLocks noChangeAspect="1"/>
          </p:cNvGraphicFramePr>
          <p:nvPr/>
        </p:nvGraphicFramePr>
        <p:xfrm>
          <a:off x="1928813" y="4500563"/>
          <a:ext cx="5586412" cy="1890712"/>
        </p:xfrm>
        <a:graphic>
          <a:graphicData uri="http://schemas.openxmlformats.org/presentationml/2006/ole">
            <p:oleObj spid="_x0000_s7173" name="Формула" r:id="rId7" imgW="1257120" imgH="444240" progId="Equation.3">
              <p:embed/>
            </p:oleObj>
          </a:graphicData>
        </a:graphic>
      </p:graphicFrame>
      <p:graphicFrame>
        <p:nvGraphicFramePr>
          <p:cNvPr id="9" name="Object 9"/>
          <p:cNvGraphicFramePr>
            <a:graphicFrameLocks noChangeAspect="1"/>
          </p:cNvGraphicFramePr>
          <p:nvPr/>
        </p:nvGraphicFramePr>
        <p:xfrm>
          <a:off x="928688" y="2000250"/>
          <a:ext cx="4794250" cy="1928813"/>
        </p:xfrm>
        <a:graphic>
          <a:graphicData uri="http://schemas.openxmlformats.org/presentationml/2006/ole">
            <p:oleObj spid="_x0000_s7174" name="Формула" r:id="rId8" imgW="1104840" imgH="444240" progId="Equation.3">
              <p:embed/>
            </p:oleObj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30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20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20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3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428604"/>
            <a:ext cx="6255488" cy="1143008"/>
          </a:xfrm>
        </p:spPr>
        <p:txBody>
          <a:bodyPr/>
          <a:lstStyle/>
          <a:p>
            <a:pPr algn="ctr">
              <a:defRPr/>
            </a:pPr>
            <a:r>
              <a:rPr lang="ru-RU" sz="2400" dirty="0" smtClean="0"/>
              <a:t>Практическое применение формулы  суммы первых </a:t>
            </a:r>
            <a:r>
              <a:rPr lang="en-US" sz="2400" dirty="0" smtClean="0"/>
              <a:t>n</a:t>
            </a:r>
            <a:r>
              <a:rPr lang="ru-RU" sz="2400" dirty="0" smtClean="0"/>
              <a:t> первых членов геометрической прогрессии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57188" y="2071688"/>
            <a:ext cx="3290887" cy="2357437"/>
          </a:xfrm>
        </p:spPr>
        <p:txBody>
          <a:bodyPr/>
          <a:lstStyle/>
          <a:p>
            <a:pPr algn="l"/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GB" sz="2400" b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GB" sz="2400" b="1" baseline="-2500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b="1" baseline="-2500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– геом. прогрессия          </a:t>
            </a:r>
            <a:endParaRPr lang="ru-RU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GB" sz="2400" b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400" b="1" baseline="-2500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= 1, q=2, </a:t>
            </a:r>
            <a:r>
              <a:rPr lang="en-US" sz="2400" b="1" i="1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b="1" baseline="-25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= 30                                      </a:t>
            </a:r>
            <a:endParaRPr lang="ru-RU" sz="2400" smtClean="0"/>
          </a:p>
          <a:p>
            <a:pPr algn="l"/>
            <a:r>
              <a:rPr lang="ru-RU" sz="2400" smtClean="0"/>
              <a:t/>
            </a:r>
            <a:br>
              <a:rPr lang="ru-RU" sz="2400" smtClean="0"/>
            </a:br>
            <a:r>
              <a:rPr lang="ru-RU" sz="2400" smtClean="0"/>
              <a:t>    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400" b="1" baseline="-25000" smtClean="0">
                <a:latin typeface="Times New Roman" pitchFamily="18" charset="0"/>
                <a:cs typeface="Times New Roman" pitchFamily="18" charset="0"/>
              </a:rPr>
              <a:t>30 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= ?                                          </a:t>
            </a:r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smtClean="0">
              <a:latin typeface="Times New Roman" pitchFamily="18" charset="0"/>
              <a:cs typeface="Times New Roman" pitchFamily="18" charset="0"/>
            </a:endParaRPr>
          </a:p>
          <a:p>
            <a:endParaRPr lang="ru-RU" smtClean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57188" y="3429000"/>
            <a:ext cx="321468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rot="5400000" flipH="1" flipV="1">
            <a:off x="2607468" y="3250407"/>
            <a:ext cx="1928813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9" name="Object 2"/>
          <p:cNvGraphicFramePr>
            <a:graphicFrameLocks noChangeAspect="1"/>
          </p:cNvGraphicFramePr>
          <p:nvPr/>
        </p:nvGraphicFramePr>
        <p:xfrm>
          <a:off x="4541838" y="2227263"/>
          <a:ext cx="2087562" cy="1028700"/>
        </p:xfrm>
        <a:graphic>
          <a:graphicData uri="http://schemas.openxmlformats.org/presentationml/2006/ole">
            <p:oleObj spid="_x0000_s8194" name="Формула" r:id="rId3" imgW="901440" imgH="444240" progId="Equation.3">
              <p:embed/>
            </p:oleObj>
          </a:graphicData>
        </a:graphic>
      </p:graphicFrame>
      <p:graphicFrame>
        <p:nvGraphicFramePr>
          <p:cNvPr id="10" name="Object 3"/>
          <p:cNvGraphicFramePr>
            <a:graphicFrameLocks noChangeAspect="1"/>
          </p:cNvGraphicFramePr>
          <p:nvPr/>
        </p:nvGraphicFramePr>
        <p:xfrm>
          <a:off x="4660900" y="3302000"/>
          <a:ext cx="2130425" cy="968375"/>
        </p:xfrm>
        <a:graphic>
          <a:graphicData uri="http://schemas.openxmlformats.org/presentationml/2006/ole">
            <p:oleObj spid="_x0000_s8195" name="Формула" r:id="rId4" imgW="977760" imgH="444240" progId="Equation.3">
              <p:embed/>
            </p:oleObj>
          </a:graphicData>
        </a:graphic>
      </p:graphicFrame>
      <p:graphicFrame>
        <p:nvGraphicFramePr>
          <p:cNvPr id="62468" name="Object 4"/>
          <p:cNvGraphicFramePr>
            <a:graphicFrameLocks noChangeAspect="1"/>
          </p:cNvGraphicFramePr>
          <p:nvPr/>
        </p:nvGraphicFramePr>
        <p:xfrm>
          <a:off x="2300288" y="4402138"/>
          <a:ext cx="5118100" cy="912812"/>
        </p:xfrm>
        <a:graphic>
          <a:graphicData uri="http://schemas.openxmlformats.org/presentationml/2006/ole">
            <p:oleObj spid="_x0000_s8196" name="Формула" r:id="rId5" imgW="2349360" imgH="419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1000"/>
                                        <p:tgtEl>
                                          <p:spTgt spid="62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Заголовок 4"/>
          <p:cNvSpPr>
            <a:spLocks noGrp="1"/>
          </p:cNvSpPr>
          <p:nvPr>
            <p:ph type="ctrTitle" sz="quarter"/>
          </p:nvPr>
        </p:nvSpPr>
        <p:spPr>
          <a:xfrm>
            <a:off x="-142908" y="0"/>
            <a:ext cx="4143375" cy="6858000"/>
          </a:xfrm>
        </p:spPr>
        <p:txBody>
          <a:bodyPr/>
          <a:lstStyle/>
          <a:p>
            <a:pPr eaLnBrk="1" hangingPunct="1">
              <a:defRPr/>
            </a:pPr>
            <a:r>
              <a:rPr lang="ru-RU" sz="2200" dirty="0" smtClean="0">
                <a:solidFill>
                  <a:schemeClr val="tx1"/>
                </a:solidFill>
              </a:rPr>
              <a:t>Определение                                                         </a:t>
            </a:r>
            <a:br>
              <a:rPr lang="ru-RU" sz="2200" dirty="0" smtClean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>геометрической</a:t>
            </a:r>
            <a:br>
              <a:rPr lang="ru-RU" sz="2200" dirty="0" smtClean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>прогрессии</a:t>
            </a: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> </a:t>
            </a:r>
            <a:r>
              <a:rPr lang="ru-RU" sz="2200" dirty="0" smtClean="0">
                <a:solidFill>
                  <a:schemeClr val="tx1"/>
                </a:solidFill>
              </a:rPr>
              <a:t>Формула </a:t>
            </a:r>
            <a:r>
              <a:rPr lang="en-US" sz="2200" i="1" dirty="0" smtClean="0">
                <a:solidFill>
                  <a:schemeClr val="tx1"/>
                </a:solidFill>
              </a:rPr>
              <a:t>n</a:t>
            </a:r>
            <a:r>
              <a:rPr lang="ru-RU" sz="2200" i="1" dirty="0" smtClean="0">
                <a:solidFill>
                  <a:schemeClr val="tx1"/>
                </a:solidFill>
              </a:rPr>
              <a:t>-го</a:t>
            </a:r>
            <a:r>
              <a:rPr lang="ru-RU" sz="2200" dirty="0" smtClean="0">
                <a:solidFill>
                  <a:schemeClr val="tx1"/>
                </a:solidFill>
              </a:rPr>
              <a:t> члена</a:t>
            </a:r>
            <a:br>
              <a:rPr lang="ru-RU" sz="2200" dirty="0" smtClean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>геометрической</a:t>
            </a:r>
            <a:br>
              <a:rPr lang="ru-RU" sz="2200" dirty="0" smtClean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>прогрессии</a:t>
            </a: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> </a:t>
            </a:r>
            <a:br>
              <a:rPr lang="ru-RU" sz="2200" dirty="0" smtClean="0"/>
            </a:br>
            <a:r>
              <a:rPr lang="ru-RU" sz="2200" dirty="0" smtClean="0">
                <a:solidFill>
                  <a:schemeClr val="tx1"/>
                </a:solidFill>
              </a:rPr>
              <a:t> Свойство каждого</a:t>
            </a:r>
            <a:br>
              <a:rPr lang="ru-RU" sz="2200" dirty="0" smtClean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>члена геометрической</a:t>
            </a:r>
            <a:br>
              <a:rPr lang="ru-RU" sz="2200" dirty="0" smtClean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>прогрессии </a:t>
            </a: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> </a:t>
            </a:r>
            <a:r>
              <a:rPr lang="ru-RU" sz="2200" dirty="0" smtClean="0">
                <a:solidFill>
                  <a:schemeClr val="tx1"/>
                </a:solidFill>
              </a:rPr>
              <a:t>Сумма первых </a:t>
            </a:r>
            <a:r>
              <a:rPr lang="en-US" sz="2200" dirty="0" smtClean="0">
                <a:solidFill>
                  <a:schemeClr val="tx1"/>
                </a:solidFill>
              </a:rPr>
              <a:t>n</a:t>
            </a:r>
            <a:r>
              <a:rPr lang="ru-RU" sz="2200" dirty="0" smtClean="0">
                <a:solidFill>
                  <a:schemeClr val="tx1"/>
                </a:solidFill>
              </a:rPr>
              <a:t> членов</a:t>
            </a:r>
            <a:br>
              <a:rPr lang="ru-RU" sz="2200" dirty="0" smtClean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>геометрической                                                     </a:t>
            </a:r>
            <a:br>
              <a:rPr lang="ru-RU" sz="2200" dirty="0" smtClean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>прогрессии </a:t>
            </a: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dirty="0" smtClean="0"/>
              <a:t> </a:t>
            </a:r>
            <a:r>
              <a:rPr lang="ru-RU" sz="2200" dirty="0" smtClean="0">
                <a:solidFill>
                  <a:schemeClr val="tx1"/>
                </a:solidFill>
              </a:rPr>
              <a:t>Формула  знаменателя</a:t>
            </a:r>
            <a:br>
              <a:rPr lang="ru-RU" sz="2200" dirty="0" smtClean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>геометрической                                                       </a:t>
            </a:r>
            <a:br>
              <a:rPr lang="ru-RU" sz="2200" dirty="0" smtClean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>прогрессии </a:t>
            </a:r>
            <a:endParaRPr lang="ru-RU" sz="2200" dirty="0">
              <a:solidFill>
                <a:schemeClr val="tx1"/>
              </a:solidFill>
            </a:endParaRPr>
          </a:p>
        </p:txBody>
      </p:sp>
      <p:sp>
        <p:nvSpPr>
          <p:cNvPr id="9225" name="Подзаголовок 5"/>
          <p:cNvSpPr>
            <a:spLocks noGrp="1"/>
          </p:cNvSpPr>
          <p:nvPr>
            <p:ph type="subTitle" sz="quarter" idx="1"/>
          </p:nvPr>
        </p:nvSpPr>
        <p:spPr>
          <a:xfrm>
            <a:off x="4857750" y="142875"/>
            <a:ext cx="4000500" cy="6715125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7" name="Прямоугольник 6"/>
          <p:cNvSpPr/>
          <p:nvPr/>
        </p:nvSpPr>
        <p:spPr>
          <a:xfrm>
            <a:off x="357188" y="428625"/>
            <a:ext cx="3643312" cy="10715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357188" y="1714500"/>
            <a:ext cx="3643312" cy="12144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357188" y="3143250"/>
            <a:ext cx="3643312" cy="12144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57188" y="4500563"/>
            <a:ext cx="3643312" cy="107156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357188" y="5786438"/>
            <a:ext cx="3643312" cy="107156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16" name="Прямая со стрелкой 15"/>
          <p:cNvCxnSpPr/>
          <p:nvPr/>
        </p:nvCxnSpPr>
        <p:spPr>
          <a:xfrm rot="5400000" flipH="1" flipV="1">
            <a:off x="3536156" y="4321969"/>
            <a:ext cx="2428875" cy="1500188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4000500" y="4929188"/>
            <a:ext cx="1571625" cy="1357312"/>
          </a:xfrm>
          <a:prstGeom prst="straightConnector1">
            <a:avLst/>
          </a:prstGeom>
          <a:ln w="3810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rot="5400000" flipH="1" flipV="1">
            <a:off x="3036093" y="2536032"/>
            <a:ext cx="3357563" cy="1428750"/>
          </a:xfrm>
          <a:prstGeom prst="straightConnector1">
            <a:avLst/>
          </a:prstGeom>
          <a:ln w="38100"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8" idx="3"/>
          </p:cNvCxnSpPr>
          <p:nvPr/>
        </p:nvCxnSpPr>
        <p:spPr>
          <a:xfrm>
            <a:off x="4000500" y="2322513"/>
            <a:ext cx="1428750" cy="392112"/>
          </a:xfrm>
          <a:prstGeom prst="straightConnector1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rot="5400000" flipH="1" flipV="1">
            <a:off x="3161506" y="1339057"/>
            <a:ext cx="3178175" cy="1500188"/>
          </a:xfrm>
          <a:prstGeom prst="straightConnector1">
            <a:avLst/>
          </a:prstGeom>
          <a:ln w="381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rot="16200000" flipH="1">
            <a:off x="2750344" y="2393156"/>
            <a:ext cx="4000500" cy="1500188"/>
          </a:xfrm>
          <a:prstGeom prst="straightConnector1">
            <a:avLst/>
          </a:prstGeom>
          <a:ln w="38100">
            <a:solidFill>
              <a:schemeClr val="accent5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" name="Object 8" descr="Розовая тисненая бумага"/>
          <p:cNvGraphicFramePr>
            <a:graphicFrameLocks noChangeAspect="1"/>
          </p:cNvGraphicFramePr>
          <p:nvPr/>
        </p:nvGraphicFramePr>
        <p:xfrm>
          <a:off x="5500688" y="142875"/>
          <a:ext cx="2428875" cy="785813"/>
        </p:xfrm>
        <a:graphic>
          <a:graphicData uri="http://schemas.openxmlformats.org/presentationml/2006/ole">
            <p:oleObj spid="_x0000_s9218" name="Формула" r:id="rId3" imgW="952200" imgH="266400" progId="Equation.3">
              <p:embed/>
            </p:oleObj>
          </a:graphicData>
        </a:graphic>
      </p:graphicFrame>
      <p:graphicFrame>
        <p:nvGraphicFramePr>
          <p:cNvPr id="25" name="Object 9" descr="Розовая тисненая бумага"/>
          <p:cNvGraphicFramePr>
            <a:graphicFrameLocks noChangeAspect="1"/>
          </p:cNvGraphicFramePr>
          <p:nvPr/>
        </p:nvGraphicFramePr>
        <p:xfrm>
          <a:off x="5500688" y="2357438"/>
          <a:ext cx="2428875" cy="795337"/>
        </p:xfrm>
        <a:graphic>
          <a:graphicData uri="http://schemas.openxmlformats.org/presentationml/2006/ole">
            <p:oleObj spid="_x0000_s9219" name="Формула" r:id="rId4" imgW="736560" imgH="241200" progId="Equation.3">
              <p:embed/>
            </p:oleObj>
          </a:graphicData>
        </a:graphic>
      </p:graphicFrame>
      <p:graphicFrame>
        <p:nvGraphicFramePr>
          <p:cNvPr id="28" name="Object 10" descr="Розовая тисненая бумага"/>
          <p:cNvGraphicFramePr>
            <a:graphicFrameLocks noChangeAspect="1"/>
          </p:cNvGraphicFramePr>
          <p:nvPr/>
        </p:nvGraphicFramePr>
        <p:xfrm>
          <a:off x="5500688" y="3286125"/>
          <a:ext cx="2476500" cy="1292225"/>
        </p:xfrm>
        <a:graphic>
          <a:graphicData uri="http://schemas.openxmlformats.org/presentationml/2006/ole">
            <p:oleObj spid="_x0000_s9220" name="Формула" r:id="rId5" imgW="520560" imgH="431640" progId="Equation.3">
              <p:embed/>
            </p:oleObj>
          </a:graphicData>
        </a:graphic>
      </p:graphicFrame>
      <p:graphicFrame>
        <p:nvGraphicFramePr>
          <p:cNvPr id="29" name="Object 11" descr="Розовая тисненая бумага"/>
          <p:cNvGraphicFramePr>
            <a:graphicFrameLocks noChangeAspect="1"/>
          </p:cNvGraphicFramePr>
          <p:nvPr/>
        </p:nvGraphicFramePr>
        <p:xfrm>
          <a:off x="5572125" y="4786313"/>
          <a:ext cx="2428875" cy="795337"/>
        </p:xfrm>
        <a:graphic>
          <a:graphicData uri="http://schemas.openxmlformats.org/presentationml/2006/ole">
            <p:oleObj spid="_x0000_s9221" name="Формула" r:id="rId6" imgW="698400" imgH="228600" progId="Equation.3">
              <p:embed/>
            </p:oleObj>
          </a:graphicData>
        </a:graphic>
      </p:graphicFrame>
      <p:graphicFrame>
        <p:nvGraphicFramePr>
          <p:cNvPr id="30" name="Object 12" descr="Розовая тисненая бумага"/>
          <p:cNvGraphicFramePr>
            <a:graphicFrameLocks noChangeAspect="1"/>
          </p:cNvGraphicFramePr>
          <p:nvPr/>
        </p:nvGraphicFramePr>
        <p:xfrm>
          <a:off x="5500688" y="1071563"/>
          <a:ext cx="2459037" cy="1143000"/>
        </p:xfrm>
        <a:graphic>
          <a:graphicData uri="http://schemas.openxmlformats.org/presentationml/2006/ole">
            <p:oleObj spid="_x0000_s9222" name="Формула" r:id="rId7" imgW="901440" imgH="419040" progId="Equation.3">
              <p:embed/>
            </p:oleObj>
          </a:graphicData>
        </a:graphic>
      </p:graphicFrame>
      <p:graphicFrame>
        <p:nvGraphicFramePr>
          <p:cNvPr id="31" name="Object 13" descr="Розовая тисненая бумага"/>
          <p:cNvGraphicFramePr>
            <a:graphicFrameLocks noChangeAspect="1"/>
          </p:cNvGraphicFramePr>
          <p:nvPr/>
        </p:nvGraphicFramePr>
        <p:xfrm>
          <a:off x="5572125" y="5715000"/>
          <a:ext cx="2481263" cy="1143000"/>
        </p:xfrm>
        <a:graphic>
          <a:graphicData uri="http://schemas.openxmlformats.org/presentationml/2006/ole">
            <p:oleObj spid="_x0000_s9223" name="Формула" r:id="rId8" imgW="965160" imgH="4442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1" grpId="0" animBg="1"/>
      <p:bldP spid="12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500043"/>
            <a:ext cx="6255488" cy="714379"/>
          </a:xfrm>
        </p:spPr>
        <p:txBody>
          <a:bodyPr/>
          <a:lstStyle/>
          <a:p>
            <a:pPr algn="ctr">
              <a:defRPr/>
            </a:pPr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71563" y="1785938"/>
            <a:ext cx="4714875" cy="714375"/>
          </a:xfrm>
        </p:spPr>
        <p:txBody>
          <a:bodyPr/>
          <a:lstStyle/>
          <a:p>
            <a:pPr algn="l"/>
            <a:r>
              <a:rPr lang="ru-RU" smtClean="0"/>
              <a:t>1)  читать п.п. 26 и 28 учебника;</a:t>
            </a:r>
          </a:p>
          <a:p>
            <a:endParaRPr lang="ru-RU" smtClean="0"/>
          </a:p>
        </p:txBody>
      </p:sp>
      <p:sp>
        <p:nvSpPr>
          <p:cNvPr id="4" name="Текст 2"/>
          <p:cNvSpPr txBox="1">
            <a:spLocks/>
          </p:cNvSpPr>
          <p:nvPr/>
        </p:nvSpPr>
        <p:spPr bwMode="auto">
          <a:xfrm>
            <a:off x="1071563" y="2786063"/>
            <a:ext cx="62547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0" hangingPunct="0">
              <a:spcBef>
                <a:spcPts val="600"/>
              </a:spcBef>
              <a:buClr>
                <a:schemeClr val="tx2"/>
              </a:buClr>
              <a:buSzPct val="73000"/>
              <a:buFont typeface="Wingdings 2" pitchFamily="18" charset="2"/>
              <a:buNone/>
              <a:defRPr/>
            </a:pPr>
            <a:r>
              <a:rPr lang="ru-RU" sz="2000" dirty="0">
                <a:latin typeface="+mn-lt"/>
              </a:rPr>
              <a:t>2) выполнить творческую работу «Шпаргалка с формулами для решения задач на прогрессии»;</a:t>
            </a:r>
          </a:p>
          <a:p>
            <a:pPr algn="r" eaLnBrk="0" hangingPunct="0">
              <a:spcBef>
                <a:spcPts val="600"/>
              </a:spcBef>
              <a:buClr>
                <a:schemeClr val="tx2"/>
              </a:buClr>
              <a:buSzPct val="73000"/>
              <a:buFont typeface="Wingdings 2" pitchFamily="18" charset="2"/>
              <a:buNone/>
              <a:defRPr/>
            </a:pPr>
            <a:endParaRPr lang="ru-RU" sz="2000" dirty="0">
              <a:latin typeface="+mn-lt"/>
            </a:endParaRPr>
          </a:p>
        </p:txBody>
      </p:sp>
      <p:sp>
        <p:nvSpPr>
          <p:cNvPr id="5" name="Текст 2"/>
          <p:cNvSpPr txBox="1">
            <a:spLocks/>
          </p:cNvSpPr>
          <p:nvPr/>
        </p:nvSpPr>
        <p:spPr bwMode="auto">
          <a:xfrm>
            <a:off x="1071563" y="4214813"/>
            <a:ext cx="6254750" cy="1071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0" hangingPunct="0">
              <a:spcBef>
                <a:spcPts val="600"/>
              </a:spcBef>
              <a:buClr>
                <a:schemeClr val="tx2"/>
              </a:buClr>
              <a:buSzPct val="73000"/>
              <a:buFont typeface="Wingdings 2" pitchFamily="18" charset="2"/>
              <a:buNone/>
              <a:defRPr/>
            </a:pPr>
            <a:r>
              <a:rPr lang="ru-RU" sz="2000" dirty="0">
                <a:latin typeface="+mn-lt"/>
              </a:rPr>
              <a:t>3) записать в тетради доказательство всех выведенных на уроке формул.</a:t>
            </a:r>
          </a:p>
          <a:p>
            <a:pPr algn="r" eaLnBrk="0" hangingPunct="0">
              <a:spcBef>
                <a:spcPts val="600"/>
              </a:spcBef>
              <a:buClr>
                <a:schemeClr val="tx2"/>
              </a:buClr>
              <a:buSzPct val="73000"/>
              <a:buFont typeface="Wingdings 2" pitchFamily="18" charset="2"/>
              <a:buNone/>
              <a:defRPr/>
            </a:pPr>
            <a:endParaRPr lang="ru-RU" sz="20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0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000100" y="285728"/>
            <a:ext cx="6043626" cy="1285884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dirty="0" smtClean="0"/>
              <a:t>1. Какая </a:t>
            </a:r>
            <a:r>
              <a:rPr lang="ru-RU" sz="2400" dirty="0"/>
              <a:t>из следующих последовательностей </a:t>
            </a:r>
            <a:r>
              <a:rPr lang="ru-RU" sz="2400" u="sng" dirty="0"/>
              <a:t>является</a:t>
            </a:r>
            <a:r>
              <a:rPr lang="ru-RU" sz="2400" dirty="0"/>
              <a:t> арифметической прогрессией?</a:t>
            </a: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0" y="2316163"/>
            <a:ext cx="8286750" cy="1922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>
                <a:solidFill>
                  <a:srgbClr val="FF0000"/>
                </a:solidFill>
              </a:rPr>
              <a:t>Не верно.</a:t>
            </a:r>
          </a:p>
          <a:p>
            <a:pPr algn="ctr"/>
            <a:r>
              <a:rPr lang="ru-RU" sz="2800" b="1"/>
              <a:t>В этой последовательности разница между соседними числами изменяется, а должна быть постоянна.</a:t>
            </a:r>
          </a:p>
        </p:txBody>
      </p:sp>
      <p:sp>
        <p:nvSpPr>
          <p:cNvPr id="19460" name="AutoShape 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2627313" y="4941888"/>
            <a:ext cx="3960812" cy="1366837"/>
          </a:xfrm>
          <a:prstGeom prst="leftArrow">
            <a:avLst>
              <a:gd name="adj1" fmla="val 50000"/>
              <a:gd name="adj2" fmla="val 724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hlinkClick r:id="rId2" action="ppaction://hlinksldjump"/>
              </a:rPr>
              <a:t>Вернуться к вопросу 1</a:t>
            </a:r>
            <a:r>
              <a:rPr lang="ru-RU" sz="2400" b="1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0"/>
            <a:ext cx="8351838" cy="2178050"/>
            <a:chOff x="2496" y="1872"/>
            <a:chExt cx="3446" cy="964"/>
          </a:xfrm>
        </p:grpSpPr>
        <p:graphicFrame>
          <p:nvGraphicFramePr>
            <p:cNvPr id="10242" name="Object 2"/>
            <p:cNvGraphicFramePr>
              <a:graphicFrameLocks noChangeAspect="1"/>
            </p:cNvGraphicFramePr>
            <p:nvPr/>
          </p:nvGraphicFramePr>
          <p:xfrm>
            <a:off x="3418" y="2261"/>
            <a:ext cx="2524" cy="325"/>
          </p:xfrm>
          <a:graphic>
            <a:graphicData uri="http://schemas.openxmlformats.org/presentationml/2006/ole">
              <p:oleObj spid="_x0000_s10242" name="Формула" r:id="rId3" imgW="1498320" imgH="177480" progId="Equation.3">
                <p:embed/>
              </p:oleObj>
            </a:graphicData>
          </a:graphic>
        </p:graphicFrame>
        <p:pic>
          <p:nvPicPr>
            <p:cNvPr id="10246" name="Picture 6" descr="AN02479_"/>
            <p:cNvPicPr>
              <a:picLocks noChangeAspect="1" noChangeArrowheads="1"/>
            </p:cNvPicPr>
            <p:nvPr/>
          </p:nvPicPr>
          <p:blipFill>
            <a:blip r:embed="rId4" cstate="email"/>
            <a:srcRect/>
            <a:stretch>
              <a:fillRect/>
            </a:stretch>
          </p:blipFill>
          <p:spPr bwMode="auto">
            <a:xfrm>
              <a:off x="2496" y="1872"/>
              <a:ext cx="1077" cy="9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88" y="1714500"/>
            <a:ext cx="7929562" cy="5143500"/>
          </a:xfrm>
        </p:spPr>
        <p:txBody>
          <a:bodyPr>
            <a:normAutofit fontScale="70000" lnSpcReduction="20000"/>
          </a:bodyPr>
          <a:lstStyle/>
          <a:p>
            <a:pPr marL="609600" indent="-60960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400" b="1" dirty="0" smtClean="0">
              <a:solidFill>
                <a:schemeClr val="folHlink"/>
              </a:solidFill>
            </a:endParaRPr>
          </a:p>
          <a:p>
            <a:pPr marL="609600" indent="-60960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800" b="1" dirty="0" smtClean="0">
              <a:solidFill>
                <a:schemeClr val="folHlink"/>
              </a:solidFill>
            </a:endParaRP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ru-RU" sz="3100" b="1" dirty="0" smtClean="0"/>
              <a:t>Результатом своей личной работы считаю, что я … </a:t>
            </a:r>
          </a:p>
          <a:p>
            <a:pPr marL="609600" indent="-609600" eaLnBrk="1" hangingPunct="1">
              <a:lnSpc>
                <a:spcPct val="80000"/>
              </a:lnSpc>
              <a:buFont typeface="Wingdings 2" pitchFamily="18" charset="2"/>
              <a:buNone/>
              <a:defRPr/>
            </a:pPr>
            <a:endParaRPr lang="en-US" sz="3100" b="1" dirty="0" smtClean="0"/>
          </a:p>
          <a:p>
            <a:pPr marL="609600" indent="-609600" eaLnBrk="1" hangingPunct="1">
              <a:lnSpc>
                <a:spcPct val="80000"/>
              </a:lnSpc>
              <a:buFont typeface="Wingdings 2" pitchFamily="18" charset="2"/>
              <a:buNone/>
              <a:defRPr/>
            </a:pPr>
            <a:r>
              <a:rPr lang="en-US" sz="2000" b="1" dirty="0" smtClean="0"/>
              <a:t>      </a:t>
            </a:r>
            <a:r>
              <a:rPr lang="ru-RU" sz="2000" b="1" dirty="0" smtClean="0"/>
              <a:t> </a:t>
            </a:r>
            <a:r>
              <a:rPr lang="ru-RU" sz="2200" b="1" dirty="0" smtClean="0">
                <a:solidFill>
                  <a:schemeClr val="folHlink"/>
                </a:solidFill>
              </a:rPr>
              <a:t>А</a:t>
            </a:r>
            <a:r>
              <a:rPr lang="ru-RU" sz="2200" b="1" dirty="0" smtClean="0"/>
              <a:t>. Разобрался в теории.</a:t>
            </a:r>
          </a:p>
          <a:p>
            <a:pPr marL="609600" indent="-609600" eaLnBrk="1" hangingPunct="1">
              <a:lnSpc>
                <a:spcPct val="80000"/>
              </a:lnSpc>
              <a:buFont typeface="Wingdings 2" pitchFamily="18" charset="2"/>
              <a:buNone/>
              <a:defRPr/>
            </a:pPr>
            <a:r>
              <a:rPr lang="ru-RU" sz="2200" b="1" dirty="0" smtClean="0">
                <a:solidFill>
                  <a:schemeClr val="folHlink"/>
                </a:solidFill>
              </a:rPr>
              <a:t>            </a:t>
            </a:r>
            <a:r>
              <a:rPr lang="en-US" sz="2200" b="1" dirty="0" smtClean="0">
                <a:solidFill>
                  <a:schemeClr val="folHlink"/>
                </a:solidFill>
              </a:rPr>
              <a:t>                 </a:t>
            </a:r>
            <a:r>
              <a:rPr lang="ru-RU" sz="2200" b="1" dirty="0" smtClean="0">
                <a:solidFill>
                  <a:schemeClr val="folHlink"/>
                </a:solidFill>
              </a:rPr>
              <a:t> Б</a:t>
            </a:r>
            <a:r>
              <a:rPr lang="ru-RU" sz="2200" b="1" dirty="0" smtClean="0"/>
              <a:t>. Научился решать задачи</a:t>
            </a:r>
            <a:endParaRPr lang="en-US" sz="2200" b="1" dirty="0" smtClean="0"/>
          </a:p>
          <a:p>
            <a:pPr marL="609600" indent="-609600" eaLnBrk="1" hangingPunct="1">
              <a:lnSpc>
                <a:spcPct val="80000"/>
              </a:lnSpc>
              <a:buFont typeface="Wingdings 2" pitchFamily="18" charset="2"/>
              <a:buNone/>
              <a:defRPr/>
            </a:pPr>
            <a:r>
              <a:rPr lang="en-US" sz="2200" b="1" dirty="0" smtClean="0">
                <a:solidFill>
                  <a:schemeClr val="folHlink"/>
                </a:solidFill>
              </a:rPr>
              <a:t>                                                      </a:t>
            </a:r>
            <a:r>
              <a:rPr lang="ru-RU" sz="2200" b="1" dirty="0" smtClean="0">
                <a:solidFill>
                  <a:schemeClr val="folHlink"/>
                </a:solidFill>
              </a:rPr>
              <a:t>В</a:t>
            </a:r>
            <a:r>
              <a:rPr lang="ru-RU" sz="2200" b="1" dirty="0" smtClean="0"/>
              <a:t>. Повторил весь ранее изученный материал.</a:t>
            </a:r>
            <a:endParaRPr lang="en-US" sz="2200" b="1" dirty="0" smtClean="0"/>
          </a:p>
          <a:p>
            <a:pPr marL="609600" indent="-609600">
              <a:lnSpc>
                <a:spcPct val="80000"/>
              </a:lnSpc>
              <a:buFont typeface="Wingdings 2" pitchFamily="18" charset="2"/>
              <a:buNone/>
              <a:defRPr/>
            </a:pPr>
            <a:r>
              <a:rPr lang="ru-RU" sz="2200" b="1" dirty="0" smtClean="0">
                <a:solidFill>
                  <a:schemeClr val="folHlink"/>
                </a:solidFill>
              </a:rPr>
              <a:t>                                                                           Г</a:t>
            </a:r>
            <a:r>
              <a:rPr lang="ru-RU" sz="2200" b="1" dirty="0" smtClean="0"/>
              <a:t>. Не узнал ничего нового.</a:t>
            </a:r>
            <a:endParaRPr lang="en-US" sz="2200" b="1" dirty="0" smtClean="0"/>
          </a:p>
          <a:p>
            <a:pPr marL="609600" indent="-609600" algn="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200" b="1" dirty="0" smtClean="0"/>
          </a:p>
          <a:p>
            <a:pPr marL="609600" indent="-609600" algn="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1600" b="1" dirty="0" smtClean="0"/>
          </a:p>
          <a:p>
            <a:pPr marL="609600" indent="-609600" algn="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1600" b="1" dirty="0" smtClean="0"/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AutoNum type="arabicPeriod" startAt="2"/>
              <a:defRPr/>
            </a:pPr>
            <a:r>
              <a:rPr lang="ru-RU" sz="3100" b="1" dirty="0" smtClean="0"/>
              <a:t>Чего мне не хватало на уроке при решении задач?</a:t>
            </a:r>
          </a:p>
          <a:p>
            <a:pPr marL="609600" indent="-609600" eaLnBrk="1" hangingPunct="1">
              <a:lnSpc>
                <a:spcPct val="80000"/>
              </a:lnSpc>
              <a:buFont typeface="Wingdings 2" pitchFamily="18" charset="2"/>
              <a:buNone/>
              <a:defRPr/>
            </a:pPr>
            <a:endParaRPr lang="ru-RU" sz="3100" b="1" dirty="0" smtClean="0"/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200" b="1" dirty="0" smtClean="0">
                <a:solidFill>
                  <a:schemeClr val="folHlink"/>
                </a:solidFill>
              </a:rPr>
              <a:t>        А</a:t>
            </a:r>
            <a:r>
              <a:rPr lang="ru-RU" sz="2200" b="1" dirty="0" smtClean="0"/>
              <a:t>. Знаний.   </a:t>
            </a:r>
            <a:r>
              <a:rPr lang="en-US" sz="2200" b="1" dirty="0" smtClean="0"/>
              <a:t>      </a:t>
            </a:r>
            <a:r>
              <a:rPr lang="ru-RU" sz="2200" b="1" dirty="0" smtClean="0">
                <a:solidFill>
                  <a:schemeClr val="folHlink"/>
                </a:solidFill>
              </a:rPr>
              <a:t> Б.</a:t>
            </a:r>
            <a:r>
              <a:rPr lang="ru-RU" sz="2200" b="1" dirty="0" smtClean="0"/>
              <a:t> Времени.   </a:t>
            </a:r>
            <a:r>
              <a:rPr lang="en-US" sz="2200" b="1" dirty="0" smtClean="0"/>
              <a:t>      </a:t>
            </a:r>
            <a:r>
              <a:rPr lang="ru-RU" sz="2200" b="1" dirty="0" smtClean="0">
                <a:solidFill>
                  <a:schemeClr val="folHlink"/>
                </a:solidFill>
              </a:rPr>
              <a:t>В</a:t>
            </a:r>
            <a:r>
              <a:rPr lang="ru-RU" sz="2200" b="1" dirty="0" smtClean="0"/>
              <a:t>. Желания.          </a:t>
            </a:r>
            <a:r>
              <a:rPr lang="ru-RU" sz="2200" b="1" dirty="0" smtClean="0">
                <a:solidFill>
                  <a:schemeClr val="folHlink"/>
                </a:solidFill>
              </a:rPr>
              <a:t>Г</a:t>
            </a:r>
            <a:r>
              <a:rPr lang="ru-RU" sz="2200" b="1" dirty="0" smtClean="0"/>
              <a:t>. Решал нормально.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1600" b="1" dirty="0" smtClean="0"/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3100" b="1" dirty="0" smtClean="0"/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AutoNum type="arabicPeriod" startAt="3"/>
              <a:defRPr/>
            </a:pPr>
            <a:r>
              <a:rPr lang="ru-RU" sz="3100" b="1" dirty="0" smtClean="0"/>
              <a:t>Кто оказал мне наиболее существенную помощь  в преодолении трудностей на уроке?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AutoNum type="arabicPeriod" startAt="3"/>
              <a:defRPr/>
            </a:pPr>
            <a:endParaRPr lang="ru-RU" sz="3100" b="1" dirty="0" smtClean="0"/>
          </a:p>
          <a:p>
            <a:pPr marL="609600" indent="-609600" eaLnBrk="1" hangingPunct="1">
              <a:lnSpc>
                <a:spcPct val="80000"/>
              </a:lnSpc>
              <a:buFont typeface="Wingdings 2" pitchFamily="18" charset="2"/>
              <a:buNone/>
              <a:defRPr/>
            </a:pPr>
            <a:r>
              <a:rPr lang="ru-RU" sz="2000" b="1" dirty="0" smtClean="0">
                <a:solidFill>
                  <a:schemeClr val="folHlink"/>
                </a:solidFill>
              </a:rPr>
              <a:t>        </a:t>
            </a:r>
            <a:r>
              <a:rPr lang="ru-RU" sz="2200" b="1" dirty="0" smtClean="0">
                <a:solidFill>
                  <a:schemeClr val="folHlink"/>
                </a:solidFill>
              </a:rPr>
              <a:t>А</a:t>
            </a:r>
            <a:r>
              <a:rPr lang="ru-RU" sz="2200" b="1" dirty="0" smtClean="0"/>
              <a:t>. Одноклассники.   </a:t>
            </a:r>
            <a:r>
              <a:rPr lang="en-US" sz="2200" b="1" dirty="0" smtClean="0"/>
              <a:t>  </a:t>
            </a:r>
            <a:r>
              <a:rPr lang="ru-RU" sz="2200" b="1" dirty="0" smtClean="0">
                <a:solidFill>
                  <a:schemeClr val="folHlink"/>
                </a:solidFill>
              </a:rPr>
              <a:t>  Б.</a:t>
            </a:r>
            <a:r>
              <a:rPr lang="ru-RU" sz="2200" b="1" dirty="0" smtClean="0"/>
              <a:t> Учитель.   </a:t>
            </a:r>
            <a:r>
              <a:rPr lang="ru-RU" sz="2200" b="1" dirty="0" smtClean="0">
                <a:solidFill>
                  <a:schemeClr val="folHlink"/>
                </a:solidFill>
              </a:rPr>
              <a:t>   В</a:t>
            </a:r>
            <a:r>
              <a:rPr lang="ru-RU" sz="2200" b="1" dirty="0" smtClean="0"/>
              <a:t>. Слайды презентации.   </a:t>
            </a:r>
            <a:r>
              <a:rPr lang="ru-RU" sz="2200" b="1" dirty="0" smtClean="0">
                <a:solidFill>
                  <a:schemeClr val="folHlink"/>
                </a:solidFill>
              </a:rPr>
              <a:t>  Г</a:t>
            </a:r>
            <a:r>
              <a:rPr lang="ru-RU" sz="2200" b="1" dirty="0" smtClean="0"/>
              <a:t>. Никто. </a:t>
            </a:r>
          </a:p>
          <a:p>
            <a:pPr marL="609600" indent="-60960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1800" b="1" dirty="0" smtClean="0"/>
              <a:t>         </a:t>
            </a:r>
          </a:p>
          <a:p>
            <a:pPr marL="609600" indent="-609600" algn="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title"/>
          </p:nvPr>
        </p:nvSpPr>
        <p:spPr>
          <a:xfrm>
            <a:off x="428596" y="142852"/>
            <a:ext cx="7242048" cy="1465886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dirty="0" smtClean="0"/>
              <a:t>Вопрос 2: </a:t>
            </a:r>
            <a:r>
              <a:rPr lang="ru-RU" sz="2800" dirty="0"/>
              <a:t>Какая из следующих последовательностей </a:t>
            </a:r>
            <a:r>
              <a:rPr lang="ru-RU" sz="2800" u="sng" dirty="0" smtClean="0"/>
              <a:t>не является </a:t>
            </a:r>
            <a:r>
              <a:rPr lang="ru-RU" sz="2800" dirty="0" smtClean="0"/>
              <a:t>геометрической </a:t>
            </a:r>
            <a:r>
              <a:rPr lang="ru-RU" sz="2800" dirty="0"/>
              <a:t>прогрессией?</a:t>
            </a:r>
          </a:p>
        </p:txBody>
      </p:sp>
      <p:sp>
        <p:nvSpPr>
          <p:cNvPr id="20483" name="Text Box 5"/>
          <p:cNvSpPr txBox="1">
            <a:spLocks noChangeArrowheads="1"/>
          </p:cNvSpPr>
          <p:nvPr/>
        </p:nvSpPr>
        <p:spPr bwMode="auto">
          <a:xfrm>
            <a:off x="214313" y="1857375"/>
            <a:ext cx="79629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hlinkClick r:id="rId2" action="ppaction://hlinksldjump"/>
              </a:rPr>
              <a:t>А.</a:t>
            </a:r>
            <a:r>
              <a:rPr lang="ru-RU" sz="2800" b="1"/>
              <a:t> Последовательность натуральных степеней числа 3.</a:t>
            </a:r>
          </a:p>
        </p:txBody>
      </p:sp>
      <p:sp>
        <p:nvSpPr>
          <p:cNvPr id="20484" name="Text Box 6"/>
          <p:cNvSpPr txBox="1">
            <a:spLocks noChangeArrowheads="1"/>
          </p:cNvSpPr>
          <p:nvPr/>
        </p:nvSpPr>
        <p:spPr bwMode="auto">
          <a:xfrm>
            <a:off x="214313" y="2928938"/>
            <a:ext cx="8177212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hlinkClick r:id="rId2" action="ppaction://hlinksldjump"/>
              </a:rPr>
              <a:t>Б.</a:t>
            </a:r>
            <a:r>
              <a:rPr lang="ru-RU" sz="2800" b="1"/>
              <a:t> Последовательность, все члены которой равны одному и тому же числу 3. </a:t>
            </a:r>
          </a:p>
        </p:txBody>
      </p:sp>
      <p:sp>
        <p:nvSpPr>
          <p:cNvPr id="20485" name="Text Box 7"/>
          <p:cNvSpPr txBox="1">
            <a:spLocks noChangeArrowheads="1"/>
          </p:cNvSpPr>
          <p:nvPr/>
        </p:nvSpPr>
        <p:spPr bwMode="auto">
          <a:xfrm>
            <a:off x="285750" y="4143375"/>
            <a:ext cx="7786688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hlinkClick r:id="rId2" action="ppaction://hlinksldjump"/>
              </a:rPr>
              <a:t>В.</a:t>
            </a:r>
            <a:r>
              <a:rPr lang="ru-RU" sz="2800" b="1"/>
              <a:t> Последовательность, состоящая из чередования чисел 3 и -3.</a:t>
            </a:r>
          </a:p>
        </p:txBody>
      </p:sp>
      <p:sp>
        <p:nvSpPr>
          <p:cNvPr id="20486" name="Text Box 8"/>
          <p:cNvSpPr txBox="1">
            <a:spLocks noChangeArrowheads="1"/>
          </p:cNvSpPr>
          <p:nvPr/>
        </p:nvSpPr>
        <p:spPr bwMode="auto">
          <a:xfrm>
            <a:off x="357188" y="5214938"/>
            <a:ext cx="767715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hlinkClick r:id="rId3" action="ppaction://hlinksldjump"/>
              </a:rPr>
              <a:t>Г.</a:t>
            </a:r>
            <a:r>
              <a:rPr lang="ru-RU" sz="2800" b="1"/>
              <a:t> Последовательность, первый член которой равен 3, а все остальные члены - нули.</a:t>
            </a:r>
          </a:p>
          <a:p>
            <a:r>
              <a:rPr lang="ru-RU" sz="2800" b="1">
                <a:hlinkClick r:id="rId4" action="ppaction://hlinksldjump"/>
              </a:rPr>
              <a:t> </a:t>
            </a:r>
            <a:endParaRPr lang="ru-RU" sz="28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000100" y="357166"/>
            <a:ext cx="6257940" cy="1285884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dirty="0" smtClean="0"/>
              <a:t>2. Какая </a:t>
            </a:r>
            <a:r>
              <a:rPr lang="ru-RU" sz="2400" dirty="0"/>
              <a:t>из следующих последовательностей </a:t>
            </a:r>
            <a:r>
              <a:rPr lang="ru-RU" sz="2400" u="sng" dirty="0" smtClean="0"/>
              <a:t>не является </a:t>
            </a:r>
            <a:r>
              <a:rPr lang="ru-RU" sz="2400" dirty="0" smtClean="0"/>
              <a:t>геометрической </a:t>
            </a:r>
            <a:r>
              <a:rPr lang="ru-RU" sz="2400" dirty="0"/>
              <a:t>прогрессией?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3571875" y="2928938"/>
            <a:ext cx="28622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>
                <a:solidFill>
                  <a:srgbClr val="009900"/>
                </a:solidFill>
              </a:rPr>
              <a:t>Правильно.</a:t>
            </a:r>
          </a:p>
        </p:txBody>
      </p:sp>
      <p:sp>
        <p:nvSpPr>
          <p:cNvPr id="21508" name="AutoShape 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3563938" y="4857750"/>
            <a:ext cx="3151187" cy="1092200"/>
          </a:xfrm>
          <a:prstGeom prst="rightArrow">
            <a:avLst>
              <a:gd name="adj1" fmla="val 50000"/>
              <a:gd name="adj2" fmla="val 5177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hlinkClick r:id="rId2" action="ppaction://hlinksldjump"/>
              </a:rPr>
              <a:t>К вопросу 3</a:t>
            </a:r>
            <a:endParaRPr lang="ru-RU" sz="24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857224" y="428604"/>
            <a:ext cx="6400816" cy="1285884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dirty="0" smtClean="0"/>
              <a:t>2. Какая </a:t>
            </a:r>
            <a:r>
              <a:rPr lang="ru-RU" sz="2400" dirty="0"/>
              <a:t>из следующих последовательностей </a:t>
            </a:r>
            <a:r>
              <a:rPr lang="ru-RU" sz="2400" u="sng" dirty="0" smtClean="0"/>
              <a:t>не является </a:t>
            </a:r>
            <a:r>
              <a:rPr lang="ru-RU" sz="2400" dirty="0" smtClean="0"/>
              <a:t>геометрической </a:t>
            </a:r>
            <a:r>
              <a:rPr lang="ru-RU" sz="2400" dirty="0"/>
              <a:t>прогрессией?</a:t>
            </a: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0" y="2316163"/>
            <a:ext cx="8143875" cy="2370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600" b="1">
                <a:solidFill>
                  <a:srgbClr val="FF0000"/>
                </a:solidFill>
              </a:rPr>
              <a:t>Не верно.</a:t>
            </a:r>
          </a:p>
          <a:p>
            <a:pPr algn="ctr"/>
            <a:r>
              <a:rPr lang="ru-RU" sz="2800" b="1"/>
              <a:t>В этой последовательности отношение последующего члена к предыдущему равно одному и тому же не равному нулю числу, а значит, - это геометрическая прогрессия.</a:t>
            </a:r>
          </a:p>
        </p:txBody>
      </p:sp>
      <p:sp>
        <p:nvSpPr>
          <p:cNvPr id="22532" name="AutoShape 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2627313" y="4941888"/>
            <a:ext cx="3960812" cy="1366837"/>
          </a:xfrm>
          <a:prstGeom prst="leftArrow">
            <a:avLst>
              <a:gd name="adj1" fmla="val 50000"/>
              <a:gd name="adj2" fmla="val 724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hlinkClick r:id="rId3" action="ppaction://hlinksldjump"/>
              </a:rPr>
              <a:t>Вернуться к вопросу 2 </a:t>
            </a:r>
            <a:endParaRPr lang="ru-RU" sz="24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500042"/>
            <a:ext cx="7242048" cy="135729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dirty="0" smtClean="0"/>
              <a:t>Вопрос 3: </a:t>
            </a:r>
            <a:r>
              <a:rPr lang="ru-RU" sz="3200" dirty="0"/>
              <a:t>Какое число </a:t>
            </a:r>
            <a:r>
              <a:rPr lang="ru-RU" sz="3200" u="sng" dirty="0"/>
              <a:t>не является </a:t>
            </a:r>
            <a:r>
              <a:rPr lang="ru-RU" sz="3200" dirty="0"/>
              <a:t>членом арифметической прогрессии 6, 12, 18, …?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900113" y="3500438"/>
            <a:ext cx="10048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hlinkClick r:id="rId2" action="ppaction://hlinksldjump"/>
              </a:rPr>
              <a:t>А.</a:t>
            </a:r>
            <a:r>
              <a:rPr lang="ru-RU" sz="2400" b="1"/>
              <a:t>  60</a:t>
            </a: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7092950" y="3403600"/>
            <a:ext cx="9191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hlinkClick r:id="rId2" action="ppaction://hlinksldjump"/>
              </a:rPr>
              <a:t>Г.</a:t>
            </a:r>
            <a:r>
              <a:rPr lang="ru-RU" sz="2400" b="1"/>
              <a:t>  72</a:t>
            </a: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2843213" y="3500438"/>
            <a:ext cx="10033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hlinkClick r:id="rId3" action="ppaction://hlinksldjump"/>
              </a:rPr>
              <a:t>Б</a:t>
            </a:r>
            <a:r>
              <a:rPr lang="ru-RU" sz="2400" b="1">
                <a:hlinkClick r:id="rId3" action="ppaction://hlinksldjump"/>
              </a:rPr>
              <a:t>.</a:t>
            </a:r>
            <a:r>
              <a:rPr lang="ru-RU" sz="2400" b="1"/>
              <a:t>  63</a:t>
            </a:r>
          </a:p>
        </p:txBody>
      </p:sp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5076825" y="3476625"/>
            <a:ext cx="10048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hlinkClick r:id="rId2" action="ppaction://hlinksldjump"/>
              </a:rPr>
              <a:t>В.</a:t>
            </a:r>
            <a:r>
              <a:rPr lang="ru-RU" sz="2400" b="1"/>
              <a:t>  66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3"/>
          <p:cNvSpPr txBox="1">
            <a:spLocks noChangeArrowheads="1"/>
          </p:cNvSpPr>
          <p:nvPr/>
        </p:nvSpPr>
        <p:spPr bwMode="auto">
          <a:xfrm>
            <a:off x="3286125" y="3071813"/>
            <a:ext cx="28622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>
                <a:solidFill>
                  <a:srgbClr val="009900"/>
                </a:solidFill>
              </a:rPr>
              <a:t>Правильно.</a:t>
            </a:r>
          </a:p>
        </p:txBody>
      </p:sp>
      <p:sp>
        <p:nvSpPr>
          <p:cNvPr id="24579" name="AutoShape 5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3571875" y="4857750"/>
            <a:ext cx="3071813" cy="1079500"/>
          </a:xfrm>
          <a:prstGeom prst="rightArrow">
            <a:avLst>
              <a:gd name="adj1" fmla="val 50000"/>
              <a:gd name="adj2" fmla="val 5177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hlinkClick r:id="rId3" action="ppaction://hlinksldjump"/>
              </a:rPr>
              <a:t>К вопросу 4</a:t>
            </a:r>
            <a:endParaRPr lang="ru-RU" sz="2400" b="1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title"/>
          </p:nvPr>
        </p:nvSpPr>
        <p:spPr>
          <a:xfrm>
            <a:off x="571472" y="500042"/>
            <a:ext cx="7072362" cy="83345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dirty="0" smtClean="0"/>
              <a:t>3. Какое </a:t>
            </a:r>
            <a:r>
              <a:rPr lang="ru-RU" sz="2400" dirty="0"/>
              <a:t>число </a:t>
            </a:r>
            <a:r>
              <a:rPr lang="ru-RU" sz="2400" u="sng" dirty="0"/>
              <a:t>не является </a:t>
            </a:r>
            <a:r>
              <a:rPr lang="ru-RU" sz="2400" dirty="0"/>
              <a:t>членом арифметической прогрессии 6, 12, 18, …?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Изящная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1085</TotalTime>
  <Words>1440</Words>
  <Application>Microsoft Office PowerPoint</Application>
  <PresentationFormat>Экран (4:3)</PresentationFormat>
  <Paragraphs>205</Paragraphs>
  <Slides>40</Slides>
  <Notes>5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40</vt:i4>
      </vt:variant>
    </vt:vector>
  </HeadingPairs>
  <TitlesOfParts>
    <vt:vector size="52" baseType="lpstr">
      <vt:lpstr>Arial</vt:lpstr>
      <vt:lpstr>Trebuchet MS</vt:lpstr>
      <vt:lpstr>Wingdings 2</vt:lpstr>
      <vt:lpstr>Wingdings</vt:lpstr>
      <vt:lpstr>Calibri</vt:lpstr>
      <vt:lpstr>Arial Black</vt:lpstr>
      <vt:lpstr>Times New Roman</vt:lpstr>
      <vt:lpstr>Symbol</vt:lpstr>
      <vt:lpstr>Tw Cen MT Condensed</vt:lpstr>
      <vt:lpstr>Изящная</vt:lpstr>
      <vt:lpstr>Microsoft Equation 3.0</vt:lpstr>
      <vt:lpstr>Формула</vt:lpstr>
      <vt:lpstr>Формулы для решения задач на прогрессии</vt:lpstr>
      <vt:lpstr>Вопрос 1: Какая из следующих последовательностей является арифметической прогрессией?</vt:lpstr>
      <vt:lpstr>1. Какая из следующих последовательностей является арифметической прогрессией?</vt:lpstr>
      <vt:lpstr>1. Какая из следующих последовательностей является арифметической прогрессией?</vt:lpstr>
      <vt:lpstr>Вопрос 2: Какая из следующих последовательностей не является геометрической прогрессией?</vt:lpstr>
      <vt:lpstr>2. Какая из следующих последовательностей не является геометрической прогрессией?</vt:lpstr>
      <vt:lpstr>2. Какая из следующих последовательностей не является геометрической прогрессией?</vt:lpstr>
      <vt:lpstr>Вопрос 3: Какое число не является членом арифметической прогрессии 6, 12, 18, …?</vt:lpstr>
      <vt:lpstr>3. Какое число не является членом арифметической прогрессии 6, 12, 18, …?</vt:lpstr>
      <vt:lpstr>3. Какое число не является членом арифметической прогрессии 6, 12,18, …?</vt:lpstr>
      <vt:lpstr>Вопрос 4: Какое число является членом геометрической прогрессии   6, 12, 24, …?</vt:lpstr>
      <vt:lpstr>4. Какое число является членом геометрической прогрессии  6, 12, 24, …?</vt:lpstr>
      <vt:lpstr>4. Какое число является членом геометрической прогрессии  6, 12, 24, …?</vt:lpstr>
      <vt:lpstr>Вопрос 5: известны несколько последовательных Членов арифметической прогрессии:  …-12; x; 14; 27… Найдите число x.</vt:lpstr>
      <vt:lpstr>Не верно!</vt:lpstr>
      <vt:lpstr>Правильно! Молодец!</vt:lpstr>
      <vt:lpstr>Слайд 17</vt:lpstr>
      <vt:lpstr>Слайд 18</vt:lpstr>
      <vt:lpstr>Молодец! Правильно!!!</vt:lpstr>
      <vt:lpstr>Слайд 20</vt:lpstr>
      <vt:lpstr>Слайд 21</vt:lpstr>
      <vt:lpstr>Молодец! Правильно!!!</vt:lpstr>
      <vt:lpstr>Вопрос 8: Найди сумму первых восьми членов арифметической прогрессии, если известно, что ее первый член равен  4, а разность равна -2.</vt:lpstr>
      <vt:lpstr>Ошибка!</vt:lpstr>
      <vt:lpstr>Молодец! Правильно!!!</vt:lpstr>
      <vt:lpstr>Задача гаусса</vt:lpstr>
      <vt:lpstr>Слайд 27</vt:lpstr>
      <vt:lpstr>Слайд 28</vt:lpstr>
      <vt:lpstr>Формула суммы членов конечной арифметической прогрессии</vt:lpstr>
      <vt:lpstr>Практическое применение формулы  суммы первых n первых членов арифметической прогрессии</vt:lpstr>
      <vt:lpstr>Определение                                                          арифметической прогрессии   Формула n-го члена арифметической прогрессии    Свойство каждого члена арифметической прогрессии    Сумма первых n членов арифметической                                                      прогрессии    Формула   разности арифметической                                                        прогрессии </vt:lpstr>
      <vt:lpstr>Слайд 32</vt:lpstr>
      <vt:lpstr>Слайд 33</vt:lpstr>
      <vt:lpstr>Слайд 34</vt:lpstr>
      <vt:lpstr>Слайд 35</vt:lpstr>
      <vt:lpstr>Слайд 36</vt:lpstr>
      <vt:lpstr>Практическое применение формулы  суммы первых n первых членов геометрической прогрессии</vt:lpstr>
      <vt:lpstr>Определение                                                          геометрической прогрессии   Формула n-го члена геометрической прогрессии    Свойство каждого члена геометрической прогрессии    Сумма первых n членов геометрической                                                      прогрессии    Формула  знаменателя геометрической                                                        прогрессии </vt:lpstr>
      <vt:lpstr>Домашнее задание</vt:lpstr>
      <vt:lpstr>Слайд 40</vt:lpstr>
    </vt:vector>
  </TitlesOfParts>
  <Company>ГОУ ЦО №1828 "Сабурово"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Какая из следующих последовательностей является арифметической прогрессией?</dc:title>
  <dc:creator>1</dc:creator>
  <cp:lastModifiedBy>revaz</cp:lastModifiedBy>
  <cp:revision>115</cp:revision>
  <dcterms:created xsi:type="dcterms:W3CDTF">2008-12-02T08:41:14Z</dcterms:created>
  <dcterms:modified xsi:type="dcterms:W3CDTF">2013-02-05T16:02:23Z</dcterms:modified>
</cp:coreProperties>
</file>