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34"/>
  </p:notesMasterIdLst>
  <p:handoutMasterIdLst>
    <p:handoutMasterId r:id="rId35"/>
  </p:handoutMasterIdLst>
  <p:sldIdLst>
    <p:sldId id="262" r:id="rId2"/>
    <p:sldId id="284" r:id="rId3"/>
    <p:sldId id="285" r:id="rId4"/>
    <p:sldId id="261" r:id="rId5"/>
    <p:sldId id="256" r:id="rId6"/>
    <p:sldId id="257" r:id="rId7"/>
    <p:sldId id="258" r:id="rId8"/>
    <p:sldId id="259" r:id="rId9"/>
    <p:sldId id="260" r:id="rId10"/>
    <p:sldId id="263" r:id="rId11"/>
    <p:sldId id="264" r:id="rId12"/>
    <p:sldId id="273" r:id="rId13"/>
    <p:sldId id="265" r:id="rId14"/>
    <p:sldId id="266" r:id="rId15"/>
    <p:sldId id="267" r:id="rId16"/>
    <p:sldId id="268" r:id="rId17"/>
    <p:sldId id="269" r:id="rId18"/>
    <p:sldId id="282" r:id="rId19"/>
    <p:sldId id="274" r:id="rId20"/>
    <p:sldId id="270" r:id="rId21"/>
    <p:sldId id="275" r:id="rId22"/>
    <p:sldId id="276" r:id="rId23"/>
    <p:sldId id="277" r:id="rId24"/>
    <p:sldId id="278" r:id="rId25"/>
    <p:sldId id="279" r:id="rId26"/>
    <p:sldId id="289" r:id="rId27"/>
    <p:sldId id="283" r:id="rId28"/>
    <p:sldId id="281" r:id="rId29"/>
    <p:sldId id="280" r:id="rId30"/>
    <p:sldId id="271" r:id="rId31"/>
    <p:sldId id="288" r:id="rId32"/>
    <p:sldId id="272" r:id="rId3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  <a:srgbClr val="8E162A"/>
    <a:srgbClr val="CC0066"/>
    <a:srgbClr val="D5BBD5"/>
    <a:srgbClr val="FFE6D8"/>
    <a:srgbClr val="FFD347"/>
    <a:srgbClr val="618D11"/>
    <a:srgbClr val="4245CE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14" autoAdjust="0"/>
    <p:restoredTop sz="92678" autoAdjust="0"/>
  </p:normalViewPr>
  <p:slideViewPr>
    <p:cSldViewPr>
      <p:cViewPr varScale="1">
        <p:scale>
          <a:sx n="100" d="100"/>
          <a:sy n="100" d="100"/>
        </p:scale>
        <p:origin x="-32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2040" y="-8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ED001C49-CC1E-4EAC-AA70-C12576EBE60E}" type="datetimeFigureOut">
              <a:rPr lang="ru-RU"/>
              <a:pPr>
                <a:defRPr/>
              </a:pPr>
              <a:t>30.01.2013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9E171673-0D84-4A54-BB66-E905F2D6A29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9B4FC2C3-BAF8-4116-9379-0897FE26C468}" type="datetimeFigureOut">
              <a:rPr lang="ru-RU"/>
              <a:pPr>
                <a:defRPr/>
              </a:pPr>
              <a:t>30.01.2013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1011D9AC-DBE3-4D7A-AD2F-B02D29D7940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35843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D475C8F-B821-44F2-9EE3-BDE31E6916FC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38915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15C01E4-1AEA-4402-BDA7-82952B270E6D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2AAF45-E5C8-4A90-8868-EB981FA63458}" type="datetimeFigureOut">
              <a:rPr lang="ru-RU"/>
              <a:pPr>
                <a:defRPr/>
              </a:pPr>
              <a:t>30.01.2013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972C4F-C3D7-4FED-A1EE-604EDCE9A36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7B25F1-44D0-4FE5-A4DC-3FEA642ED036}" type="datetimeFigureOut">
              <a:rPr lang="ru-RU"/>
              <a:pPr>
                <a:defRPr/>
              </a:pPr>
              <a:t>30.01.2013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5B4158-6CBF-4961-9EA9-8AB3E260DDB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B39DF0-66EB-43FE-9AF1-4AE4C751F446}" type="datetimeFigureOut">
              <a:rPr lang="ru-RU"/>
              <a:pPr>
                <a:defRPr/>
              </a:pPr>
              <a:t>30.01.2013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8D3E93-3643-4632-B95E-0F88D451622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7E5B7-978E-45A1-973A-1805F8DF995B}" type="datetimeFigureOut">
              <a:rPr lang="ru-RU"/>
              <a:pPr>
                <a:defRPr/>
              </a:pPr>
              <a:t>30.01.2013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AC22A5-F311-4BB8-AE94-B9B7B18B1D2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D9B4DA-FD98-43E6-9953-EC20A918D804}" type="datetimeFigureOut">
              <a:rPr lang="ru-RU"/>
              <a:pPr>
                <a:defRPr/>
              </a:pPr>
              <a:t>30.01.2013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9E9A79-1F9C-4262-9414-6AAA67EEFB6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A06118-3EB7-4367-B10D-5E653C8B1F55}" type="datetimeFigureOut">
              <a:rPr lang="ru-RU"/>
              <a:pPr>
                <a:defRPr/>
              </a:pPr>
              <a:t>30.01.2013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14067D-EBBB-4A45-9AF0-C9453FAF41D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79F4B0-F336-43A8-A8AC-A44B34019154}" type="datetimeFigureOut">
              <a:rPr lang="ru-RU"/>
              <a:pPr>
                <a:defRPr/>
              </a:pPr>
              <a:t>30.01.2013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AE3BAD-DCA5-406D-BA04-C83121A3EAB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33BD6E-3A58-4A47-B656-7490CA31ED96}" type="datetimeFigureOut">
              <a:rPr lang="ru-RU"/>
              <a:pPr>
                <a:defRPr/>
              </a:pPr>
              <a:t>30.01.2013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D7176A-5289-48A6-8664-4E12158B564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7569E3-364C-4C50-839C-12F3AA04B42A}" type="datetimeFigureOut">
              <a:rPr lang="ru-RU"/>
              <a:pPr>
                <a:defRPr/>
              </a:pPr>
              <a:t>30.01.2013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E02CCE-C468-443E-85D4-9A7B1D9A90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D7B754-E583-4CFC-905C-47E445D18C4C}" type="datetimeFigureOut">
              <a:rPr lang="ru-RU"/>
              <a:pPr>
                <a:defRPr/>
              </a:pPr>
              <a:t>30.01.2013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78D50B-B11D-4473-A219-13DEA46A9B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425F05-4D06-4C93-9C9C-F3C9E78C2740}" type="datetimeFigureOut">
              <a:rPr lang="ru-RU"/>
              <a:pPr>
                <a:defRPr/>
              </a:pPr>
              <a:t>30.01.2013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FB5A36-2D65-445E-9FC2-7FA42C1F58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66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A87FDA3-B302-4ECA-A9F3-91EC7261670E}" type="datetimeFigureOut">
              <a:rPr lang="ru-RU"/>
              <a:pPr>
                <a:defRPr/>
              </a:pPr>
              <a:t>30.01.2013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11E1E97-E5E9-46C3-A51D-9E19486105F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2" r:id="rId2"/>
    <p:sldLayoutId id="2147483741" r:id="rId3"/>
    <p:sldLayoutId id="2147483740" r:id="rId4"/>
    <p:sldLayoutId id="2147483739" r:id="rId5"/>
    <p:sldLayoutId id="2147483738" r:id="rId6"/>
    <p:sldLayoutId id="2147483737" r:id="rId7"/>
    <p:sldLayoutId id="2147483736" r:id="rId8"/>
    <p:sldLayoutId id="2147483735" r:id="rId9"/>
    <p:sldLayoutId id="2147483734" r:id="rId10"/>
    <p:sldLayoutId id="2147483733" r:id="rId11"/>
  </p:sldLayoutIdLst>
  <p:transition spd="med">
    <p:wipe dir="r"/>
  </p:transition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notesSlide" Target="../notesSlides/notesSlide1.xml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oleObject" Target="../embeddings/oleObject1.bin"/><Relationship Id="rId10" Type="http://schemas.openxmlformats.org/officeDocument/2006/relationships/image" Target="../media/image8.jpeg"/><Relationship Id="rId4" Type="http://schemas.openxmlformats.org/officeDocument/2006/relationships/image" Target="../media/image6.png"/><Relationship Id="rId9" Type="http://schemas.openxmlformats.org/officeDocument/2006/relationships/image" Target="../media/image7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8.bin"/><Relationship Id="rId5" Type="http://schemas.openxmlformats.org/officeDocument/2006/relationships/oleObject" Target="../embeddings/oleObject7.bin"/><Relationship Id="rId10" Type="http://schemas.openxmlformats.org/officeDocument/2006/relationships/image" Target="../media/image10.jpeg"/><Relationship Id="rId4" Type="http://schemas.openxmlformats.org/officeDocument/2006/relationships/oleObject" Target="../embeddings/oleObject6.bin"/><Relationship Id="rId9" Type="http://schemas.openxmlformats.org/officeDocument/2006/relationships/oleObject" Target="../embeddings/oleObject11.bin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0.jpeg"/><Relationship Id="rId4" Type="http://schemas.openxmlformats.org/officeDocument/2006/relationships/oleObject" Target="../embeddings/oleObject13.bin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yandex.ru/yandsearch?like=static3.depositphotos.com/1004357/180/i/950/depositphotos_1808539-Man-And-question.jpg&amp;text=&#1082;&#1072;&#1088;&#1090;&#1080;&#1085;&#1082;&#1080;" TargetMode="External"/><Relationship Id="rId2" Type="http://schemas.openxmlformats.org/officeDocument/2006/relationships/hyperlink" Target="http://svetly5school.narod.ru/metod61.html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" Target="slide11.xml"/><Relationship Id="rId3" Type="http://schemas.openxmlformats.org/officeDocument/2006/relationships/slide" Target="slide7.xml"/><Relationship Id="rId7" Type="http://schemas.openxmlformats.org/officeDocument/2006/relationships/slide" Target="slide10.xml"/><Relationship Id="rId2" Type="http://schemas.openxmlformats.org/officeDocument/2006/relationships/slide" Target="slide6.xml"/><Relationship Id="rId1" Type="http://schemas.openxmlformats.org/officeDocument/2006/relationships/slideLayout" Target="../slideLayouts/slideLayout1.xml"/><Relationship Id="rId6" Type="http://schemas.openxmlformats.org/officeDocument/2006/relationships/hyperlink" Target="&#1052;2-&#1058;3_&#1057;&#1080;&#1074;&#1086;&#1078;&#1077;&#1083;&#1077;&#1079;&#1086;&#1074;&#1072;&#1058;&#1057;.pptx" TargetMode="External"/><Relationship Id="rId5" Type="http://schemas.openxmlformats.org/officeDocument/2006/relationships/slide" Target="slide9.xml"/><Relationship Id="rId4" Type="http://schemas.openxmlformats.org/officeDocument/2006/relationships/slide" Target="slide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714348" y="571480"/>
            <a:ext cx="7772400" cy="3429024"/>
          </a:xfrm>
        </p:spPr>
        <p:txBody>
          <a:bodyPr rtlCol="0"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200" dirty="0" smtClean="0">
                <a:ln w="11430"/>
                <a:solidFill>
                  <a:srgbClr val="8E162A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Black" pitchFamily="34" charset="0"/>
              </a:rPr>
              <a:t>Урок- общественный смотр знаний</a:t>
            </a:r>
            <a:br>
              <a:rPr lang="ru-RU" sz="3200" dirty="0" smtClean="0">
                <a:ln w="11430"/>
                <a:solidFill>
                  <a:srgbClr val="8E162A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Black" pitchFamily="34" charset="0"/>
              </a:rPr>
            </a:br>
            <a:r>
              <a:rPr lang="ru-RU" sz="3200" dirty="0" smtClean="0">
                <a:ln w="11430"/>
                <a:solidFill>
                  <a:srgbClr val="8E162A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Black" pitchFamily="34" charset="0"/>
              </a:rPr>
              <a:t>по теме: «Четырехугольники»</a:t>
            </a:r>
            <a:br>
              <a:rPr lang="ru-RU" sz="3200" dirty="0" smtClean="0">
                <a:ln w="11430"/>
                <a:solidFill>
                  <a:srgbClr val="8E162A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Black" pitchFamily="34" charset="0"/>
              </a:rPr>
            </a:br>
            <a:r>
              <a:rPr lang="ru-RU" sz="3200" dirty="0" smtClean="0">
                <a:ln w="11430"/>
                <a:solidFill>
                  <a:srgbClr val="8E162A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Black" pitchFamily="34" charset="0"/>
              </a:rPr>
              <a:t>8 класс</a:t>
            </a:r>
            <a:endParaRPr lang="ru-RU" sz="3200" dirty="0">
              <a:ln w="11430"/>
              <a:solidFill>
                <a:srgbClr val="8E162A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5072063" y="4143375"/>
            <a:ext cx="3429000" cy="171450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п. Сафоново-1</a:t>
            </a:r>
            <a:r>
              <a:rPr lang="en-US" sz="2000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Мурманская область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МБОУ СОШ №5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000" dirty="0" err="1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Сивожелезова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Т.С.</a:t>
            </a:r>
            <a:endParaRPr lang="ru-RU" sz="2000" dirty="0">
              <a:solidFill>
                <a:schemeClr val="accent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4" descr="M-Sch1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1538" y="4143380"/>
            <a:ext cx="2470150" cy="2189163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868346"/>
          </a:xfrm>
        </p:spPr>
        <p:txBody>
          <a:bodyPr rtlCol="0"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4000" dirty="0" smtClean="0">
                <a:ln w="11430"/>
                <a:solidFill>
                  <a:srgbClr val="8E162A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Black" pitchFamily="34" charset="0"/>
              </a:rPr>
              <a:t>Трапеция</a:t>
            </a:r>
            <a:endParaRPr lang="ru-RU" sz="4000" dirty="0">
              <a:ln w="11430"/>
              <a:solidFill>
                <a:srgbClr val="8E162A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214313" y="4143375"/>
            <a:ext cx="4071937" cy="1571625"/>
          </a:xfrm>
        </p:spPr>
        <p:txBody>
          <a:bodyPr rtlCol="0">
            <a:noAutofit/>
          </a:bodyPr>
          <a:lstStyle/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Четырехугольник,</a:t>
            </a:r>
          </a:p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у которого две стороны параллельны, а две другие стороны не параллельны</a:t>
            </a:r>
            <a:endParaRPr lang="ru-RU" sz="2000" b="1" dirty="0">
              <a:solidFill>
                <a:schemeClr val="accent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Управляющая кнопка: домой 7">
            <a:hlinkClick r:id="rId2" action="ppaction://hlinksldjump" highlightClick="1"/>
          </p:cNvPr>
          <p:cNvSpPr/>
          <p:nvPr/>
        </p:nvSpPr>
        <p:spPr>
          <a:xfrm>
            <a:off x="8572500" y="6215063"/>
            <a:ext cx="360363" cy="360362"/>
          </a:xfrm>
          <a:prstGeom prst="actionButtonHom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7" name="Трапеция 6"/>
          <p:cNvSpPr/>
          <p:nvPr/>
        </p:nvSpPr>
        <p:spPr>
          <a:xfrm>
            <a:off x="500063" y="1857375"/>
            <a:ext cx="2857500" cy="1785938"/>
          </a:xfrm>
          <a:prstGeom prst="trapezoid">
            <a:avLst>
              <a:gd name="adj" fmla="val 47588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>
            <a:off x="1357313" y="1857375"/>
            <a:ext cx="2000250" cy="1785938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rot="10800000" flipV="1">
            <a:off x="500063" y="1857375"/>
            <a:ext cx="2000250" cy="1785938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4" name="Прямоугольник 23"/>
          <p:cNvSpPr/>
          <p:nvPr/>
        </p:nvSpPr>
        <p:spPr>
          <a:xfrm>
            <a:off x="4500563" y="1143000"/>
            <a:ext cx="4319587" cy="8302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300" b="1" dirty="0">
                <a:solidFill>
                  <a:srgbClr val="C00000"/>
                </a:solidFill>
                <a:latin typeface="+mj-lt"/>
              </a:rPr>
              <a:t>Свойства равнобедренной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300" b="1" dirty="0">
                <a:solidFill>
                  <a:srgbClr val="C00000"/>
                </a:solidFill>
                <a:latin typeface="+mj-lt"/>
              </a:rPr>
              <a:t> трапеции</a:t>
            </a: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4786313" y="2857500"/>
            <a:ext cx="3959225" cy="53975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8E162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>
              <a:solidFill>
                <a:schemeClr val="accent2">
                  <a:lumMod val="50000"/>
                </a:schemeClr>
              </a:solidFill>
              <a:latin typeface="+mj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Противоположные углы равны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4786313" y="2143125"/>
            <a:ext cx="3959225" cy="53975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8E162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>
              <a:solidFill>
                <a:schemeClr val="accent2">
                  <a:lumMod val="50000"/>
                </a:schemeClr>
              </a:solidFill>
              <a:latin typeface="+mj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Боковые стороны равны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/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4786313" y="3571875"/>
            <a:ext cx="3959225" cy="53975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8E162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>
              <a:solidFill>
                <a:schemeClr val="accent2">
                  <a:lumMod val="50000"/>
                </a:schemeClr>
              </a:solidFill>
              <a:latin typeface="+mj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Углы при основании равны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/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4786313" y="4214813"/>
            <a:ext cx="3959225" cy="53975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8E162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>
              <a:solidFill>
                <a:schemeClr val="accent2">
                  <a:lumMod val="50000"/>
                </a:schemeClr>
              </a:solidFill>
              <a:latin typeface="+mj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Диагонали равны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/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4786313" y="4929188"/>
            <a:ext cx="3959225" cy="53975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8E162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>
              <a:solidFill>
                <a:schemeClr val="accent2">
                  <a:lumMod val="50000"/>
                </a:schemeClr>
              </a:solidFill>
              <a:latin typeface="+mj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Основания  равны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0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2" dur="500" autoRev="1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" dur="500" autoRev="1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4" dur="500" autoRev="1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0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6" dur="500" autoRev="1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7" dur="500" autoRev="1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8" dur="500" autoRev="1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" dur="500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9" dur="500"/>
                                        <p:tgtEl>
                                          <p:spTgt spid="2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9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5" dur="500" fill="hold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animClr clrSpc="rgb" dir="cw">
                                      <p:cBhvr>
                                        <p:cTn id="36" dur="500" fill="hold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39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" fill="hold">
                      <p:stCondLst>
                        <p:cond delay="0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0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43" dur="500" autoRev="1" fill="hold"/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4" dur="500" autoRev="1" fill="hold"/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5" dur="500" autoRev="1" fill="hold"/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0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50" dur="500" autoRev="1" fill="hold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1" dur="500" autoRev="1" fill="hold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2" dur="500" autoRev="1" fill="hold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53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4" fill="hold">
                      <p:stCondLst>
                        <p:cond delay="0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" dur="500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3" dur="500"/>
                                        <p:tgtEl>
                                          <p:spTgt spid="3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</p:childTnLst>
        </p:cTn>
      </p:par>
    </p:tnLst>
    <p:bldLst>
      <p:bldP spid="25" grpId="0" uiExpand="1" build="allAtOnce" animBg="1"/>
      <p:bldP spid="30" grpId="0" build="allAtOnce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Заголовок 1"/>
          <p:cNvSpPr>
            <a:spLocks noGrp="1"/>
          </p:cNvSpPr>
          <p:nvPr>
            <p:ph type="title"/>
          </p:nvPr>
        </p:nvSpPr>
        <p:spPr>
          <a:xfrm>
            <a:off x="428625" y="142875"/>
            <a:ext cx="8229600" cy="1143000"/>
          </a:xfrm>
        </p:spPr>
        <p:txBody>
          <a:bodyPr/>
          <a:lstStyle/>
          <a:p>
            <a:r>
              <a:rPr lang="ru-RU" sz="2400" b="1" smtClean="0">
                <a:solidFill>
                  <a:srgbClr val="8E162A"/>
                </a:solidFill>
                <a:latin typeface="Arial" charset="0"/>
                <a:cs typeface="Arial" charset="0"/>
              </a:rPr>
              <a:t>На рисунке </a:t>
            </a:r>
            <a:r>
              <a:rPr lang="en-US" sz="2400" b="1" i="1" smtClean="0">
                <a:solidFill>
                  <a:srgbClr val="8E162A"/>
                </a:solidFill>
                <a:latin typeface="Arial" charset="0"/>
                <a:cs typeface="Arial" charset="0"/>
              </a:rPr>
              <a:t>ABCD</a:t>
            </a:r>
            <a:r>
              <a:rPr lang="en-US" sz="2400" b="1" smtClean="0">
                <a:solidFill>
                  <a:srgbClr val="8E162A"/>
                </a:solidFill>
                <a:latin typeface="Arial" charset="0"/>
                <a:cs typeface="Arial" charset="0"/>
              </a:rPr>
              <a:t> </a:t>
            </a:r>
            <a:r>
              <a:rPr lang="ru-RU" sz="2400" b="1" smtClean="0">
                <a:solidFill>
                  <a:srgbClr val="8E162A"/>
                </a:solidFill>
                <a:latin typeface="Arial" charset="0"/>
                <a:cs typeface="Arial" charset="0"/>
              </a:rPr>
              <a:t>параллелограмм, причем </a:t>
            </a:r>
            <a:r>
              <a:rPr lang="ru-RU" sz="2400" b="1" i="1" smtClean="0">
                <a:solidFill>
                  <a:srgbClr val="8E162A"/>
                </a:solidFill>
                <a:latin typeface="Arial" charset="0"/>
                <a:cs typeface="Arial" charset="0"/>
              </a:rPr>
              <a:t>АВ ≠ ВС</a:t>
            </a:r>
            <a:r>
              <a:rPr lang="ru-RU" sz="2400" b="1" smtClean="0">
                <a:solidFill>
                  <a:srgbClr val="8E162A"/>
                </a:solidFill>
                <a:latin typeface="Arial" charset="0"/>
                <a:cs typeface="Arial" charset="0"/>
              </a:rPr>
              <a:t>, </a:t>
            </a:r>
            <a:r>
              <a:rPr lang="en-US" sz="2400" b="1" i="1" smtClean="0">
                <a:solidFill>
                  <a:srgbClr val="8E162A"/>
                </a:solidFill>
                <a:latin typeface="Arial" charset="0"/>
                <a:cs typeface="Arial" charset="0"/>
              </a:rPr>
              <a:t>KMNP</a:t>
            </a:r>
            <a:r>
              <a:rPr lang="ru-RU" sz="2400" b="1" i="1" smtClean="0">
                <a:solidFill>
                  <a:srgbClr val="8E162A"/>
                </a:solidFill>
                <a:latin typeface="Arial" charset="0"/>
                <a:cs typeface="Arial" charset="0"/>
              </a:rPr>
              <a:t>-</a:t>
            </a:r>
            <a:r>
              <a:rPr lang="ru-RU" sz="2400" b="1" smtClean="0">
                <a:solidFill>
                  <a:srgbClr val="8E162A"/>
                </a:solidFill>
                <a:latin typeface="Arial" charset="0"/>
                <a:cs typeface="Arial" charset="0"/>
              </a:rPr>
              <a:t> ромб. Укажите номера верных утверждений: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500" y="2857500"/>
            <a:ext cx="1428750" cy="428625"/>
          </a:xfrm>
        </p:spPr>
        <p:txBody>
          <a:bodyPr rtlCol="0">
            <a:normAutofit fontScale="85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  <p:pic>
        <p:nvPicPr>
          <p:cNvPr id="1032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71625" y="1214438"/>
            <a:ext cx="5318125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Заголовок 1"/>
          <p:cNvSpPr txBox="1">
            <a:spLocks/>
          </p:cNvSpPr>
          <p:nvPr/>
        </p:nvSpPr>
        <p:spPr>
          <a:xfrm>
            <a:off x="285720" y="3214686"/>
            <a:ext cx="2643206" cy="357190"/>
          </a:xfrm>
          <a:prstGeom prst="rect">
            <a:avLst/>
          </a:prstGeom>
        </p:spPr>
        <p:txBody>
          <a:bodyPr anchor="ctr"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b="1" dirty="0">
                <a:ln w="6350">
                  <a:noFill/>
                </a:ln>
                <a:solidFill>
                  <a:sysClr val="windowText" lastClr="000000"/>
                </a:solidFill>
                <a:latin typeface="Arial" pitchFamily="34" charset="0"/>
                <a:ea typeface="+mj-ea"/>
                <a:cs typeface="Arial" pitchFamily="34" charset="0"/>
              </a:rPr>
              <a:t>1)  AF = F C</a:t>
            </a:r>
            <a:endParaRPr lang="ru-RU" b="1" dirty="0">
              <a:ln w="6350">
                <a:noFill/>
              </a:ln>
              <a:solidFill>
                <a:sysClr val="windowText" lastClr="000000"/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285720" y="3857628"/>
            <a:ext cx="2643206" cy="357190"/>
          </a:xfrm>
          <a:prstGeom prst="rect">
            <a:avLst/>
          </a:prstGeom>
        </p:spPr>
        <p:txBody>
          <a:bodyPr anchor="ctr"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b="1" dirty="0">
                <a:ln w="6350">
                  <a:noFill/>
                </a:ln>
                <a:solidFill>
                  <a:sysClr val="windowText" lastClr="000000"/>
                </a:solidFill>
                <a:latin typeface="Arial" pitchFamily="34" charset="0"/>
                <a:ea typeface="+mj-ea"/>
                <a:cs typeface="Arial" pitchFamily="34" charset="0"/>
              </a:rPr>
              <a:t>2)  MO = OP</a:t>
            </a:r>
            <a:endParaRPr lang="ru-RU" b="1" dirty="0">
              <a:ln w="6350">
                <a:noFill/>
              </a:ln>
              <a:solidFill>
                <a:sysClr val="windowText" lastClr="000000"/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214282" y="4429132"/>
            <a:ext cx="3571900" cy="500066"/>
          </a:xfrm>
          <a:prstGeom prst="rect">
            <a:avLst/>
          </a:prstGeom>
        </p:spPr>
        <p:txBody>
          <a:bodyPr anchor="ctr"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dirty="0">
                <a:ln w="6350">
                  <a:noFill/>
                </a:ln>
                <a:solidFill>
                  <a:schemeClr val="accent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  </a:t>
            </a:r>
            <a:r>
              <a:rPr lang="en-US" b="1" dirty="0">
                <a:ln w="6350">
                  <a:noFill/>
                </a:ln>
                <a:solidFill>
                  <a:sysClr val="windowText" lastClr="000000"/>
                </a:solidFill>
                <a:latin typeface="Arial" pitchFamily="34" charset="0"/>
                <a:ea typeface="+mj-ea"/>
                <a:cs typeface="Arial" pitchFamily="34" charset="0"/>
              </a:rPr>
              <a:t>3)  </a:t>
            </a:r>
            <a:r>
              <a:rPr lang="ru-RU" b="1" dirty="0">
                <a:ln w="6350">
                  <a:noFill/>
                </a:ln>
                <a:solidFill>
                  <a:sysClr val="windowText" lastClr="000000"/>
                </a:solidFill>
                <a:latin typeface="Arial" pitchFamily="34" charset="0"/>
                <a:ea typeface="+mj-ea"/>
                <a:cs typeface="Arial" pitchFamily="34" charset="0"/>
              </a:rPr>
              <a:t>∆</a:t>
            </a:r>
            <a:r>
              <a:rPr lang="en-US" b="1" dirty="0">
                <a:ln w="6350">
                  <a:noFill/>
                </a:ln>
                <a:solidFill>
                  <a:sysClr val="windowText" lastClr="000000"/>
                </a:solidFill>
                <a:latin typeface="Arial" pitchFamily="34" charset="0"/>
                <a:ea typeface="+mj-ea"/>
                <a:cs typeface="Arial" pitchFamily="34" charset="0"/>
              </a:rPr>
              <a:t>ABF-</a:t>
            </a:r>
            <a:r>
              <a:rPr lang="ru-RU" b="1" dirty="0">
                <a:ln w="6350">
                  <a:noFill/>
                </a:ln>
                <a:solidFill>
                  <a:sysClr val="windowText" lastClr="000000"/>
                </a:solidFill>
                <a:latin typeface="Arial" pitchFamily="34" charset="0"/>
                <a:ea typeface="+mj-ea"/>
                <a:cs typeface="Arial" pitchFamily="34" charset="0"/>
              </a:rPr>
              <a:t>прямоугольный</a:t>
            </a:r>
            <a:endParaRPr lang="ru-RU" b="1" dirty="0">
              <a:ln w="6350">
                <a:noFill/>
              </a:ln>
              <a:solidFill>
                <a:sysClr val="windowText" lastClr="000000"/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285720" y="5000636"/>
            <a:ext cx="3786214" cy="500066"/>
          </a:xfrm>
          <a:prstGeom prst="rect">
            <a:avLst/>
          </a:prstGeom>
        </p:spPr>
        <p:txBody>
          <a:bodyPr anchor="ctr"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b="1" dirty="0">
                <a:ln w="6350">
                  <a:noFill/>
                </a:ln>
                <a:solidFill>
                  <a:sysClr val="windowText" lastClr="000000"/>
                </a:solidFill>
                <a:latin typeface="Arial" pitchFamily="34" charset="0"/>
                <a:ea typeface="+mj-ea"/>
                <a:cs typeface="Arial" pitchFamily="34" charset="0"/>
              </a:rPr>
              <a:t>4)  </a:t>
            </a:r>
            <a:r>
              <a:rPr lang="ru-RU" b="1" dirty="0">
                <a:ln w="6350">
                  <a:noFill/>
                </a:ln>
                <a:solidFill>
                  <a:sysClr val="windowText" lastClr="000000"/>
                </a:solidFill>
                <a:latin typeface="Arial" pitchFamily="34" charset="0"/>
                <a:ea typeface="+mj-ea"/>
                <a:cs typeface="Arial" pitchFamily="34" charset="0"/>
              </a:rPr>
              <a:t>∆МКО- прямоугольный</a:t>
            </a:r>
            <a:endParaRPr lang="ru-RU" b="1" dirty="0">
              <a:ln w="6350">
                <a:noFill/>
              </a:ln>
              <a:solidFill>
                <a:sysClr val="windowText" lastClr="000000"/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285720" y="5572140"/>
            <a:ext cx="3857652" cy="500066"/>
          </a:xfrm>
          <a:prstGeom prst="rect">
            <a:avLst/>
          </a:prstGeom>
        </p:spPr>
        <p:txBody>
          <a:bodyPr anchor="ctr"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b="1" dirty="0">
                <a:ln w="6350">
                  <a:noFill/>
                </a:ln>
                <a:solidFill>
                  <a:sysClr val="windowText" lastClr="000000"/>
                </a:solidFill>
                <a:latin typeface="Arial" pitchFamily="34" charset="0"/>
                <a:ea typeface="+mj-ea"/>
                <a:cs typeface="Arial" pitchFamily="34" charset="0"/>
              </a:rPr>
              <a:t>5)</a:t>
            </a:r>
            <a:r>
              <a:rPr lang="ru-RU" b="1" dirty="0">
                <a:ln w="6350">
                  <a:noFill/>
                </a:ln>
                <a:solidFill>
                  <a:sysClr val="windowText" lastClr="000000"/>
                </a:solidFill>
                <a:latin typeface="Arial" pitchFamily="34" charset="0"/>
                <a:ea typeface="+mj-ea"/>
                <a:cs typeface="Arial" pitchFamily="34" charset="0"/>
              </a:rPr>
              <a:t>∆</a:t>
            </a:r>
            <a:r>
              <a:rPr lang="en-US" b="1" dirty="0">
                <a:ln w="6350">
                  <a:noFill/>
                </a:ln>
                <a:solidFill>
                  <a:sysClr val="windowText" lastClr="000000"/>
                </a:solidFill>
                <a:latin typeface="Arial" pitchFamily="34" charset="0"/>
                <a:ea typeface="+mj-ea"/>
                <a:cs typeface="Arial" pitchFamily="34" charset="0"/>
              </a:rPr>
              <a:t>KMN-</a:t>
            </a:r>
            <a:r>
              <a:rPr lang="ru-RU" b="1" dirty="0">
                <a:ln w="6350">
                  <a:noFill/>
                </a:ln>
                <a:solidFill>
                  <a:sysClr val="windowText" lastClr="000000"/>
                </a:solidFill>
                <a:latin typeface="Arial" pitchFamily="34" charset="0"/>
                <a:ea typeface="+mj-ea"/>
                <a:cs typeface="Arial" pitchFamily="34" charset="0"/>
              </a:rPr>
              <a:t>равнобедренный</a:t>
            </a:r>
            <a:endParaRPr lang="ru-RU" b="1" dirty="0">
              <a:ln w="6350">
                <a:noFill/>
              </a:ln>
              <a:solidFill>
                <a:sysClr val="windowText" lastClr="000000"/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4572000" y="3143248"/>
            <a:ext cx="3071834" cy="285752"/>
          </a:xfrm>
          <a:prstGeom prst="rect">
            <a:avLst/>
          </a:prstGeom>
        </p:spPr>
        <p:txBody>
          <a:bodyPr anchor="ctr"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b="1" dirty="0">
                <a:ln w="6350">
                  <a:noFill/>
                </a:ln>
                <a:solidFill>
                  <a:sysClr val="windowText" lastClr="000000"/>
                </a:solidFill>
                <a:latin typeface="Arial" pitchFamily="34" charset="0"/>
                <a:ea typeface="+mj-ea"/>
                <a:cs typeface="Arial" pitchFamily="34" charset="0"/>
              </a:rPr>
              <a:t>6</a:t>
            </a:r>
            <a:r>
              <a:rPr lang="en-US" b="1" dirty="0">
                <a:ln w="6350">
                  <a:noFill/>
                </a:ln>
                <a:solidFill>
                  <a:sysClr val="windowText" lastClr="000000"/>
                </a:solidFill>
                <a:latin typeface="Arial" pitchFamily="34" charset="0"/>
                <a:ea typeface="+mj-ea"/>
                <a:cs typeface="Arial" pitchFamily="34" charset="0"/>
              </a:rPr>
              <a:t>)       BAF=     FAD</a:t>
            </a:r>
            <a:endParaRPr lang="ru-RU" b="1" dirty="0">
              <a:ln w="6350">
                <a:noFill/>
              </a:ln>
              <a:solidFill>
                <a:sysClr val="windowText" lastClr="000000"/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2" name="Заголовок 1"/>
          <p:cNvSpPr txBox="1">
            <a:spLocks/>
          </p:cNvSpPr>
          <p:nvPr/>
        </p:nvSpPr>
        <p:spPr>
          <a:xfrm>
            <a:off x="4714876" y="3786190"/>
            <a:ext cx="2643206" cy="357190"/>
          </a:xfrm>
          <a:prstGeom prst="rect">
            <a:avLst/>
          </a:prstGeom>
        </p:spPr>
        <p:txBody>
          <a:bodyPr anchor="ctr"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b="1" dirty="0">
                <a:ln w="6350">
                  <a:noFill/>
                </a:ln>
                <a:solidFill>
                  <a:sysClr val="windowText" lastClr="000000"/>
                </a:solidFill>
                <a:latin typeface="Arial" pitchFamily="34" charset="0"/>
                <a:ea typeface="+mj-ea"/>
                <a:cs typeface="Arial" pitchFamily="34" charset="0"/>
              </a:rPr>
              <a:t>  </a:t>
            </a:r>
            <a:r>
              <a:rPr lang="en-US" b="1" dirty="0">
                <a:ln w="6350">
                  <a:noFill/>
                </a:ln>
                <a:solidFill>
                  <a:sysClr val="windowText" lastClr="000000"/>
                </a:solidFill>
                <a:latin typeface="Arial" pitchFamily="34" charset="0"/>
                <a:ea typeface="+mj-ea"/>
                <a:cs typeface="Arial" pitchFamily="34" charset="0"/>
              </a:rPr>
              <a:t>7)      MKO=       OKP</a:t>
            </a:r>
            <a:endParaRPr lang="ru-RU" b="1" dirty="0">
              <a:ln w="6350">
                <a:noFill/>
              </a:ln>
              <a:solidFill>
                <a:sysClr val="windowText" lastClr="000000"/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3" name="Заголовок 1"/>
          <p:cNvSpPr txBox="1">
            <a:spLocks/>
          </p:cNvSpPr>
          <p:nvPr/>
        </p:nvSpPr>
        <p:spPr>
          <a:xfrm>
            <a:off x="4500562" y="4429132"/>
            <a:ext cx="3857652" cy="500066"/>
          </a:xfrm>
          <a:prstGeom prst="rect">
            <a:avLst/>
          </a:prstGeom>
          <a:noFill/>
        </p:spPr>
        <p:txBody>
          <a:bodyPr anchor="ctr"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b="1" dirty="0">
                <a:ln w="6350">
                  <a:noFill/>
                </a:ln>
                <a:solidFill>
                  <a:sysClr val="windowText" lastClr="000000"/>
                </a:solidFill>
                <a:latin typeface="Arial" pitchFamily="34" charset="0"/>
                <a:ea typeface="+mj-ea"/>
                <a:cs typeface="Arial" pitchFamily="34" charset="0"/>
              </a:rPr>
              <a:t>8)</a:t>
            </a:r>
            <a:r>
              <a:rPr lang="ru-RU" b="1" dirty="0">
                <a:ln w="6350">
                  <a:noFill/>
                </a:ln>
                <a:solidFill>
                  <a:sysClr val="windowText" lastClr="000000"/>
                </a:solidFill>
                <a:latin typeface="Arial" pitchFamily="34" charset="0"/>
                <a:ea typeface="+mj-ea"/>
                <a:cs typeface="Arial" pitchFamily="34" charset="0"/>
              </a:rPr>
              <a:t>   </a:t>
            </a:r>
            <a:r>
              <a:rPr lang="en-US" b="1" dirty="0">
                <a:ln w="6350">
                  <a:noFill/>
                </a:ln>
                <a:solidFill>
                  <a:sysClr val="windowText" lastClr="000000"/>
                </a:solidFill>
                <a:latin typeface="Arial" pitchFamily="34" charset="0"/>
                <a:ea typeface="+mj-ea"/>
                <a:cs typeface="Arial" pitchFamily="34" charset="0"/>
              </a:rPr>
              <a:t>∆ABD- </a:t>
            </a:r>
            <a:r>
              <a:rPr lang="ru-RU" b="1" dirty="0">
                <a:ln w="6350">
                  <a:noFill/>
                </a:ln>
                <a:solidFill>
                  <a:sysClr val="windowText" lastClr="000000"/>
                </a:solidFill>
                <a:latin typeface="Arial" pitchFamily="34" charset="0"/>
                <a:ea typeface="+mj-ea"/>
                <a:cs typeface="Arial" pitchFamily="34" charset="0"/>
              </a:rPr>
              <a:t>равнобедренный</a:t>
            </a:r>
            <a:r>
              <a:rPr lang="en-US" b="1" dirty="0">
                <a:ln w="6350">
                  <a:noFill/>
                </a:ln>
                <a:solidFill>
                  <a:sysClr val="windowText" lastClr="000000"/>
                </a:solidFill>
                <a:latin typeface="Arial" pitchFamily="34" charset="0"/>
                <a:ea typeface="+mj-ea"/>
                <a:cs typeface="Arial" pitchFamily="34" charset="0"/>
              </a:rPr>
              <a:t>  </a:t>
            </a:r>
            <a:endParaRPr lang="ru-RU" b="1" dirty="0">
              <a:ln w="6350">
                <a:noFill/>
              </a:ln>
              <a:solidFill>
                <a:sysClr val="windowText" lastClr="000000"/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4" name="Заголовок 1"/>
          <p:cNvSpPr txBox="1">
            <a:spLocks/>
          </p:cNvSpPr>
          <p:nvPr/>
        </p:nvSpPr>
        <p:spPr>
          <a:xfrm>
            <a:off x="4572000" y="5072074"/>
            <a:ext cx="3143272" cy="357190"/>
          </a:xfrm>
          <a:prstGeom prst="rect">
            <a:avLst/>
          </a:prstGeom>
        </p:spPr>
        <p:txBody>
          <a:bodyPr anchor="ctr"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b="1" dirty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9)  </a:t>
            </a:r>
            <a:r>
              <a:rPr lang="en-US" b="1" dirty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AF-</a:t>
            </a:r>
            <a:r>
              <a:rPr lang="ru-RU" b="1" dirty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медиана</a:t>
            </a:r>
            <a:r>
              <a:rPr lang="en-US" b="1" dirty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ru-RU" b="1" dirty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∆</a:t>
            </a:r>
            <a:r>
              <a:rPr lang="en-US" b="1" dirty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ABD</a:t>
            </a:r>
            <a:endParaRPr lang="ru-RU" b="1" dirty="0">
              <a:ln w="6350">
                <a:noFill/>
              </a:ln>
              <a:solidFill>
                <a:schemeClr val="bg2">
                  <a:lumMod val="10000"/>
                </a:schemeClr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5" name="Заголовок 1"/>
          <p:cNvSpPr txBox="1">
            <a:spLocks/>
          </p:cNvSpPr>
          <p:nvPr/>
        </p:nvSpPr>
        <p:spPr>
          <a:xfrm>
            <a:off x="4071934" y="5643578"/>
            <a:ext cx="3714776" cy="428628"/>
          </a:xfrm>
          <a:prstGeom prst="rect">
            <a:avLst/>
          </a:prstGeom>
        </p:spPr>
        <p:txBody>
          <a:bodyPr anchor="ctr"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b="1" dirty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b="1" dirty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10</a:t>
            </a:r>
            <a:r>
              <a:rPr lang="ru-RU" b="1" dirty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)</a:t>
            </a:r>
            <a:r>
              <a:rPr lang="en-US" b="1" dirty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AF-</a:t>
            </a:r>
            <a:r>
              <a:rPr lang="ru-RU" b="1" dirty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высота ∆</a:t>
            </a:r>
            <a:r>
              <a:rPr lang="en-US" b="1" dirty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ABD</a:t>
            </a:r>
            <a:endParaRPr lang="ru-RU" b="1" dirty="0">
              <a:ln w="6350">
                <a:noFill/>
              </a:ln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5429250" y="3143250"/>
          <a:ext cx="361950" cy="285750"/>
        </p:xfrm>
        <a:graphic>
          <a:graphicData uri="http://schemas.openxmlformats.org/presentationml/2006/ole">
            <p:oleObj spid="_x0000_s1026" name="Формула" r:id="rId5" imgW="164880" imgH="152280" progId="Equation.3">
              <p:embed/>
            </p:oleObj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6357938" y="3143250"/>
          <a:ext cx="450850" cy="285750"/>
        </p:xfrm>
        <a:graphic>
          <a:graphicData uri="http://schemas.openxmlformats.org/presentationml/2006/ole">
            <p:oleObj spid="_x0000_s1027" name="Формула" r:id="rId6" imgW="164880" imgH="152280" progId="Equation.3">
              <p:embed/>
            </p:oleObj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5214938" y="3786188"/>
          <a:ext cx="490537" cy="315912"/>
        </p:xfrm>
        <a:graphic>
          <a:graphicData uri="http://schemas.openxmlformats.org/presentationml/2006/ole">
            <p:oleObj spid="_x0000_s1028" name="Формула" r:id="rId7" imgW="164880" imgH="152280" progId="Equation.3">
              <p:embed/>
            </p:oleObj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6286500" y="3786188"/>
          <a:ext cx="490538" cy="315912"/>
        </p:xfrm>
        <a:graphic>
          <a:graphicData uri="http://schemas.openxmlformats.org/presentationml/2006/ole">
            <p:oleObj spid="_x0000_s1029" name="Формула" r:id="rId8" imgW="164880" imgH="152280" progId="Equation.3">
              <p:embed/>
            </p:oleObj>
          </a:graphicData>
        </a:graphic>
      </p:graphicFrame>
      <p:pic>
        <p:nvPicPr>
          <p:cNvPr id="21" name="Рисунок 20"/>
          <p:cNvPicPr/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893339" y="3000372"/>
            <a:ext cx="540000" cy="540000"/>
          </a:xfrm>
          <a:prstGeom prst="ellipse">
            <a:avLst/>
          </a:prstGeom>
          <a:ln w="63500" cap="rnd">
            <a:solidFill>
              <a:srgbClr val="FFC000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22" name="Рисунок 21"/>
          <p:cNvPicPr/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893339" y="3714752"/>
            <a:ext cx="540000" cy="540000"/>
          </a:xfrm>
          <a:prstGeom prst="ellipse">
            <a:avLst/>
          </a:prstGeom>
          <a:ln w="63500" cap="rnd">
            <a:solidFill>
              <a:srgbClr val="FFC000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23" name="Рисунок 22"/>
          <p:cNvPicPr/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893339" y="4357694"/>
            <a:ext cx="540000" cy="540000"/>
          </a:xfrm>
          <a:prstGeom prst="ellipse">
            <a:avLst/>
          </a:prstGeom>
          <a:ln w="63500" cap="rnd">
            <a:solidFill>
              <a:srgbClr val="FFC000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24" name="Рисунок 23"/>
          <p:cNvPicPr/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893339" y="5000636"/>
            <a:ext cx="540000" cy="540000"/>
          </a:xfrm>
          <a:prstGeom prst="ellipse">
            <a:avLst/>
          </a:prstGeom>
          <a:ln w="63500" cap="rnd">
            <a:solidFill>
              <a:srgbClr val="FFC000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25" name="Рисунок 24"/>
          <p:cNvPicPr/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893339" y="5715016"/>
            <a:ext cx="540000" cy="540000"/>
          </a:xfrm>
          <a:prstGeom prst="ellipse">
            <a:avLst/>
          </a:prstGeom>
          <a:ln w="63500" cap="rnd">
            <a:solidFill>
              <a:srgbClr val="FFC000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26" name="Рисунок 25"/>
          <p:cNvPicPr/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8143900" y="2928934"/>
            <a:ext cx="540000" cy="540000"/>
          </a:xfrm>
          <a:prstGeom prst="ellipse">
            <a:avLst/>
          </a:prstGeom>
          <a:ln w="63500" cap="rnd">
            <a:solidFill>
              <a:srgbClr val="FFC000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27" name="Рисунок 26"/>
          <p:cNvPicPr/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8143900" y="3571876"/>
            <a:ext cx="540000" cy="540000"/>
          </a:xfrm>
          <a:prstGeom prst="ellipse">
            <a:avLst/>
          </a:prstGeom>
          <a:ln w="63500" cap="rnd">
            <a:solidFill>
              <a:srgbClr val="FFC000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28" name="Рисунок 27"/>
          <p:cNvPicPr/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8143900" y="4286256"/>
            <a:ext cx="540000" cy="540000"/>
          </a:xfrm>
          <a:prstGeom prst="ellipse">
            <a:avLst/>
          </a:prstGeom>
          <a:ln w="63500" cap="rnd">
            <a:solidFill>
              <a:srgbClr val="FFC000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29" name="Рисунок 28"/>
          <p:cNvPicPr/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8143900" y="5000636"/>
            <a:ext cx="540000" cy="540000"/>
          </a:xfrm>
          <a:prstGeom prst="ellipse">
            <a:avLst/>
          </a:prstGeom>
          <a:ln w="63500" cap="rnd">
            <a:solidFill>
              <a:srgbClr val="FFC000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30" name="Рисунок 29"/>
          <p:cNvPicPr/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8143900" y="5643578"/>
            <a:ext cx="540000" cy="540000"/>
          </a:xfrm>
          <a:prstGeom prst="ellipse">
            <a:avLst/>
          </a:prstGeom>
          <a:ln w="63500" cap="rnd">
            <a:solidFill>
              <a:srgbClr val="FFC000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3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3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3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3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3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3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3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3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3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3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3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3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3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60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" fill="hold">
                      <p:stCondLst>
                        <p:cond delay="0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3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3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3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3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 rtlCol="0"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4000" b="1" dirty="0" err="1" smtClean="0">
                <a:ln w="11430"/>
                <a:solidFill>
                  <a:srgbClr val="8E162A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Black" pitchFamily="34" charset="0"/>
              </a:rPr>
              <a:t>Офтальмотренажер</a:t>
            </a:r>
            <a:endParaRPr lang="ru-RU" sz="4000" b="1" dirty="0">
              <a:ln w="11430"/>
              <a:solidFill>
                <a:srgbClr val="8E162A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357188" y="1357313"/>
            <a:ext cx="4572000" cy="3286125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" name="Двойная стрелка вверх/вниз 6"/>
          <p:cNvSpPr/>
          <p:nvPr/>
        </p:nvSpPr>
        <p:spPr>
          <a:xfrm>
            <a:off x="2500313" y="1285875"/>
            <a:ext cx="215900" cy="3357563"/>
          </a:xfrm>
          <a:prstGeom prst="upDownArrow">
            <a:avLst/>
          </a:prstGeom>
          <a:solidFill>
            <a:srgbClr val="CC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rgbClr val="CC0066"/>
              </a:solidFill>
            </a:endParaRPr>
          </a:p>
        </p:txBody>
      </p:sp>
      <p:sp>
        <p:nvSpPr>
          <p:cNvPr id="8" name="Двойная стрелка влево/вправо 7"/>
          <p:cNvSpPr/>
          <p:nvPr/>
        </p:nvSpPr>
        <p:spPr>
          <a:xfrm>
            <a:off x="357188" y="2928938"/>
            <a:ext cx="4643437" cy="214312"/>
          </a:xfrm>
          <a:prstGeom prst="leftRightArrow">
            <a:avLst/>
          </a:prstGeom>
          <a:solidFill>
            <a:srgbClr val="CC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rgbClr val="CC0066"/>
              </a:solidFill>
            </a:endParaRPr>
          </a:p>
        </p:txBody>
      </p:sp>
      <p:sp>
        <p:nvSpPr>
          <p:cNvPr id="9" name="Стрелка влево 8"/>
          <p:cNvSpPr/>
          <p:nvPr/>
        </p:nvSpPr>
        <p:spPr>
          <a:xfrm rot="20409499">
            <a:off x="1171575" y="1428750"/>
            <a:ext cx="468313" cy="252413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4" name="Стрелка влево 13"/>
          <p:cNvSpPr/>
          <p:nvPr/>
        </p:nvSpPr>
        <p:spPr>
          <a:xfrm rot="1645973">
            <a:off x="3746500" y="1450975"/>
            <a:ext cx="468313" cy="252413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5" name="Стрелка влево 14"/>
          <p:cNvSpPr/>
          <p:nvPr/>
        </p:nvSpPr>
        <p:spPr>
          <a:xfrm rot="19683653">
            <a:off x="3960813" y="4176713"/>
            <a:ext cx="466725" cy="252412"/>
          </a:xfrm>
          <a:prstGeom prst="lef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6" name="Стрелка влево 15"/>
          <p:cNvSpPr/>
          <p:nvPr/>
        </p:nvSpPr>
        <p:spPr>
          <a:xfrm rot="1745073">
            <a:off x="674688" y="4027488"/>
            <a:ext cx="468312" cy="250825"/>
          </a:xfrm>
          <a:prstGeom prst="lef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7" name="Содержимое 16"/>
          <p:cNvSpPr>
            <a:spLocks noGrp="1"/>
          </p:cNvSpPr>
          <p:nvPr>
            <p:ph idx="1"/>
          </p:nvPr>
        </p:nvSpPr>
        <p:spPr>
          <a:xfrm>
            <a:off x="5143500" y="1285875"/>
            <a:ext cx="3429000" cy="5357813"/>
          </a:xfrm>
        </p:spPr>
        <p:txBody>
          <a:bodyPr rtlCol="0">
            <a:normAutofit fontScale="47500" lnSpcReduction="20000"/>
          </a:bodyPr>
          <a:lstStyle/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600" b="1" u="sng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Упражнения для глаз:</a:t>
            </a:r>
          </a:p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marL="514350" indent="-514350" fontAlgn="auto">
              <a:spcAft>
                <a:spcPts val="0"/>
              </a:spcAft>
              <a:buFont typeface="Arial" pitchFamily="34" charset="0"/>
              <a:buAutoNum type="arabicParenR"/>
              <a:defRPr/>
            </a:pPr>
            <a:r>
              <a:rPr lang="ru-RU" sz="4200" dirty="0" smtClean="0">
                <a:latin typeface="Arial" pitchFamily="34" charset="0"/>
                <a:cs typeface="Arial" pitchFamily="34" charset="0"/>
              </a:rPr>
              <a:t>вертикальные движения глаз</a:t>
            </a:r>
          </a:p>
          <a:p>
            <a:pPr marL="514350" indent="-51435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200" dirty="0" smtClean="0">
                <a:latin typeface="Arial" pitchFamily="34" charset="0"/>
                <a:cs typeface="Arial" pitchFamily="34" charset="0"/>
              </a:rPr>
              <a:t>    вверх – вниз (4-6 раз);</a:t>
            </a:r>
          </a:p>
          <a:p>
            <a:pPr marL="514350" indent="-51435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2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200" dirty="0" smtClean="0">
                <a:latin typeface="Arial" pitchFamily="34" charset="0"/>
                <a:cs typeface="Arial" pitchFamily="34" charset="0"/>
              </a:rPr>
              <a:t>2) горизонтальное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200" dirty="0" smtClean="0">
                <a:latin typeface="Arial" pitchFamily="34" charset="0"/>
                <a:cs typeface="Arial" pitchFamily="34" charset="0"/>
              </a:rPr>
              <a:t>    вправо – влево (4-6 раз);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4200" dirty="0" smtClean="0">
              <a:latin typeface="Arial" pitchFamily="34" charset="0"/>
              <a:cs typeface="Arial" pitchFamily="34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200" dirty="0" smtClean="0">
                <a:latin typeface="Arial" pitchFamily="34" charset="0"/>
                <a:cs typeface="Arial" pitchFamily="34" charset="0"/>
              </a:rPr>
              <a:t>3) вращение глазами по часовой стрелке и против часовой стрелки;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4200" dirty="0" smtClean="0">
              <a:latin typeface="Arial" pitchFamily="34" charset="0"/>
              <a:cs typeface="Arial" pitchFamily="34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200" dirty="0" smtClean="0">
                <a:latin typeface="Arial" pitchFamily="34" charset="0"/>
                <a:cs typeface="Arial" pitchFamily="34" charset="0"/>
              </a:rPr>
              <a:t>4) закрыть глаза и представить по очереди цвета радуги как можно отчетливее;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200" b="1" dirty="0" smtClean="0">
                <a:latin typeface="Arial" pitchFamily="34" charset="0"/>
                <a:cs typeface="Arial" pitchFamily="34" charset="0"/>
              </a:rPr>
              <a:t> </a:t>
            </a:r>
            <a:endParaRPr lang="ru-RU" sz="4200" dirty="0" smtClean="0">
              <a:latin typeface="Arial" pitchFamily="34" charset="0"/>
              <a:cs typeface="Arial" pitchFamily="34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  <p:pic>
        <p:nvPicPr>
          <p:cNvPr id="12" name="Picture 1" descr="C:\Documents and Settings\Admin\Мои документы\img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00166" y="4857760"/>
            <a:ext cx="2428892" cy="1802440"/>
          </a:xfrm>
          <a:prstGeom prst="rect">
            <a:avLst/>
          </a:prstGeom>
          <a:solidFill>
            <a:srgbClr val="FFFFFF">
              <a:shade val="85000"/>
            </a:srgbClr>
          </a:solidFill>
          <a:ln w="19050" cap="sq">
            <a:solidFill>
              <a:srgbClr val="C00000"/>
            </a:solidFill>
            <a:miter lim="800000"/>
          </a:ln>
          <a:effectLst>
            <a:outerShdw blurRad="57150" dist="3750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1896000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Заголовок 1"/>
          <p:cNvSpPr>
            <a:spLocks noGrp="1"/>
          </p:cNvSpPr>
          <p:nvPr>
            <p:ph type="title"/>
          </p:nvPr>
        </p:nvSpPr>
        <p:spPr>
          <a:xfrm>
            <a:off x="428625" y="214313"/>
            <a:ext cx="8229600" cy="1000125"/>
          </a:xfrm>
        </p:spPr>
        <p:txBody>
          <a:bodyPr/>
          <a:lstStyle/>
          <a:p>
            <a:pPr algn="l"/>
            <a:r>
              <a:rPr lang="ru-RU" sz="2000" b="1" u="sng" smtClean="0">
                <a:solidFill>
                  <a:srgbClr val="8E162A"/>
                </a:solidFill>
                <a:latin typeface="Arial" charset="0"/>
                <a:cs typeface="Arial" charset="0"/>
              </a:rPr>
              <a:t>Задача:</a:t>
            </a:r>
            <a:r>
              <a:rPr lang="ru-RU" sz="2000" b="1" smtClean="0">
                <a:solidFill>
                  <a:srgbClr val="8E162A"/>
                </a:solidFill>
                <a:latin typeface="Arial" charset="0"/>
                <a:cs typeface="Arial" charset="0"/>
              </a:rPr>
              <a:t> </a:t>
            </a:r>
            <a:r>
              <a:rPr lang="en-US" sz="2000" b="1" smtClean="0">
                <a:solidFill>
                  <a:srgbClr val="8E162A"/>
                </a:solidFill>
                <a:latin typeface="Arial" charset="0"/>
                <a:cs typeface="Arial" charset="0"/>
              </a:rPr>
              <a:t>o</a:t>
            </a:r>
            <a:r>
              <a:rPr lang="ru-RU" sz="2000" b="1" smtClean="0">
                <a:solidFill>
                  <a:srgbClr val="8E162A"/>
                </a:solidFill>
                <a:latin typeface="Arial" charset="0"/>
                <a:cs typeface="Arial" charset="0"/>
              </a:rPr>
              <a:t>дна из сторон параллелограмма в 5 раз больше другой. Найдите длину меньшей стороны, если периметр параллелограмма равен 36см.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86125" y="1643063"/>
            <a:ext cx="5400675" cy="4879975"/>
          </a:xfrm>
        </p:spPr>
        <p:txBody>
          <a:bodyPr>
            <a:normAutofit/>
          </a:bodyPr>
          <a:lstStyle/>
          <a:p>
            <a:pPr algn="ctr">
              <a:buFont typeface="Arial" charset="0"/>
              <a:buNone/>
            </a:pPr>
            <a:r>
              <a:rPr lang="ru-RU" smtClean="0"/>
              <a:t> </a:t>
            </a:r>
            <a:r>
              <a:rPr lang="ru-RU" sz="2000" smtClean="0">
                <a:latin typeface="Arial" charset="0"/>
                <a:cs typeface="Arial" charset="0"/>
              </a:rPr>
              <a:t>Решение</a:t>
            </a:r>
          </a:p>
          <a:p>
            <a:pPr algn="ctr">
              <a:buFont typeface="Arial" charset="0"/>
              <a:buNone/>
            </a:pPr>
            <a:endParaRPr lang="ru-RU" sz="2000" smtClean="0">
              <a:latin typeface="Arial" charset="0"/>
              <a:cs typeface="Arial" charset="0"/>
            </a:endParaRPr>
          </a:p>
          <a:p>
            <a:pPr>
              <a:buFont typeface="Arial" charset="0"/>
              <a:buAutoNum type="arabicParenR"/>
            </a:pPr>
            <a:r>
              <a:rPr lang="ru-RU" sz="2000" i="1" smtClean="0">
                <a:latin typeface="Arial" charset="0"/>
                <a:cs typeface="Arial" charset="0"/>
              </a:rPr>
              <a:t>Р = 2(АВ + ВС)</a:t>
            </a:r>
          </a:p>
          <a:p>
            <a:pPr>
              <a:buFont typeface="Arial" charset="0"/>
              <a:buAutoNum type="arabicParenR"/>
            </a:pPr>
            <a:r>
              <a:rPr lang="ru-RU" sz="2000" smtClean="0">
                <a:latin typeface="Arial" charset="0"/>
                <a:cs typeface="Arial" charset="0"/>
              </a:rPr>
              <a:t>Пусть </a:t>
            </a:r>
            <a:r>
              <a:rPr lang="ru-RU" sz="2000" i="1" smtClean="0">
                <a:latin typeface="Arial" charset="0"/>
                <a:cs typeface="Arial" charset="0"/>
              </a:rPr>
              <a:t>ВС = х(см), </a:t>
            </a:r>
            <a:r>
              <a:rPr lang="ru-RU" sz="2000" smtClean="0">
                <a:latin typeface="Arial" charset="0"/>
                <a:cs typeface="Arial" charset="0"/>
              </a:rPr>
              <a:t>тогда </a:t>
            </a:r>
            <a:r>
              <a:rPr lang="ru-RU" sz="2000" i="1" smtClean="0">
                <a:latin typeface="Arial" charset="0"/>
                <a:cs typeface="Arial" charset="0"/>
              </a:rPr>
              <a:t>АВ = 5х(см).</a:t>
            </a:r>
          </a:p>
          <a:p>
            <a:pPr>
              <a:buFont typeface="Arial" charset="0"/>
              <a:buNone/>
            </a:pPr>
            <a:r>
              <a:rPr lang="ru-RU" sz="2000" smtClean="0">
                <a:latin typeface="Arial" charset="0"/>
                <a:cs typeface="Arial" charset="0"/>
              </a:rPr>
              <a:t>По условию задачи периметр равен 36см.</a:t>
            </a:r>
          </a:p>
          <a:p>
            <a:pPr>
              <a:buFont typeface="Arial" charset="0"/>
              <a:buNone/>
            </a:pPr>
            <a:r>
              <a:rPr lang="ru-RU" sz="2000" smtClean="0">
                <a:latin typeface="Arial" charset="0"/>
                <a:cs typeface="Arial" charset="0"/>
              </a:rPr>
              <a:t>Составим уравнение   </a:t>
            </a:r>
            <a:r>
              <a:rPr lang="en-US" sz="2000" smtClean="0">
                <a:latin typeface="Arial" charset="0"/>
                <a:cs typeface="Arial" charset="0"/>
              </a:rPr>
              <a:t>2(</a:t>
            </a:r>
            <a:r>
              <a:rPr lang="ru-RU" sz="2000" i="1" smtClean="0">
                <a:latin typeface="Arial" charset="0"/>
                <a:cs typeface="Arial" charset="0"/>
              </a:rPr>
              <a:t>х +5х</a:t>
            </a:r>
            <a:r>
              <a:rPr lang="en-US" sz="2000" i="1" smtClean="0">
                <a:latin typeface="Arial" charset="0"/>
                <a:cs typeface="Arial" charset="0"/>
              </a:rPr>
              <a:t>)</a:t>
            </a:r>
            <a:r>
              <a:rPr lang="ru-RU" sz="2000" i="1" smtClean="0">
                <a:latin typeface="Arial" charset="0"/>
                <a:cs typeface="Arial" charset="0"/>
              </a:rPr>
              <a:t> = 36</a:t>
            </a:r>
          </a:p>
          <a:p>
            <a:pPr>
              <a:buFont typeface="Arial" charset="0"/>
              <a:buNone/>
            </a:pPr>
            <a:r>
              <a:rPr lang="ru-RU" sz="2000" i="1" smtClean="0">
                <a:latin typeface="Arial" charset="0"/>
                <a:cs typeface="Arial" charset="0"/>
              </a:rPr>
              <a:t>                                            6х = </a:t>
            </a:r>
            <a:r>
              <a:rPr lang="en-US" sz="2000" i="1" smtClean="0">
                <a:latin typeface="Arial" charset="0"/>
                <a:cs typeface="Arial" charset="0"/>
              </a:rPr>
              <a:t>18</a:t>
            </a:r>
            <a:endParaRPr lang="ru-RU" sz="2000" i="1" smtClean="0">
              <a:latin typeface="Arial" charset="0"/>
              <a:cs typeface="Arial" charset="0"/>
            </a:endParaRPr>
          </a:p>
          <a:p>
            <a:pPr>
              <a:buFont typeface="Arial" charset="0"/>
              <a:buNone/>
            </a:pPr>
            <a:r>
              <a:rPr lang="ru-RU" sz="2000" i="1" smtClean="0">
                <a:latin typeface="Arial" charset="0"/>
                <a:cs typeface="Arial" charset="0"/>
              </a:rPr>
              <a:t>                                               х = </a:t>
            </a:r>
            <a:r>
              <a:rPr lang="en-US" sz="2000" i="1" smtClean="0">
                <a:latin typeface="Arial" charset="0"/>
                <a:cs typeface="Arial" charset="0"/>
              </a:rPr>
              <a:t>3</a:t>
            </a:r>
            <a:endParaRPr lang="ru-RU" sz="2000" i="1" smtClean="0">
              <a:latin typeface="Arial" charset="0"/>
              <a:cs typeface="Arial" charset="0"/>
            </a:endParaRPr>
          </a:p>
          <a:p>
            <a:pPr>
              <a:buFont typeface="Arial" charset="0"/>
              <a:buNone/>
            </a:pPr>
            <a:r>
              <a:rPr lang="ru-RU" sz="2000" smtClean="0">
                <a:latin typeface="Arial" charset="0"/>
                <a:cs typeface="Arial" charset="0"/>
              </a:rPr>
              <a:t>Значит,  </a:t>
            </a:r>
            <a:r>
              <a:rPr lang="ru-RU" sz="2000" i="1" smtClean="0">
                <a:latin typeface="Arial" charset="0"/>
                <a:cs typeface="Arial" charset="0"/>
              </a:rPr>
              <a:t>ВС = </a:t>
            </a:r>
            <a:r>
              <a:rPr lang="en-US" sz="2000" i="1" smtClean="0">
                <a:latin typeface="Arial" charset="0"/>
                <a:cs typeface="Arial" charset="0"/>
              </a:rPr>
              <a:t>3 </a:t>
            </a:r>
            <a:r>
              <a:rPr lang="ru-RU" sz="2000" i="1" smtClean="0">
                <a:latin typeface="Arial" charset="0"/>
                <a:cs typeface="Arial" charset="0"/>
              </a:rPr>
              <a:t>см, АВ = </a:t>
            </a:r>
            <a:r>
              <a:rPr lang="en-US" sz="2000" i="1" smtClean="0">
                <a:latin typeface="Arial" charset="0"/>
                <a:cs typeface="Arial" charset="0"/>
              </a:rPr>
              <a:t>3</a:t>
            </a:r>
            <a:r>
              <a:rPr lang="ru-RU" sz="2000" i="1" smtClean="0">
                <a:latin typeface="Arial" charset="0"/>
                <a:cs typeface="Arial" charset="0"/>
              </a:rPr>
              <a:t>*5=</a:t>
            </a:r>
            <a:r>
              <a:rPr lang="en-US" sz="2000" i="1" smtClean="0">
                <a:latin typeface="Arial" charset="0"/>
                <a:cs typeface="Arial" charset="0"/>
              </a:rPr>
              <a:t>15</a:t>
            </a:r>
            <a:r>
              <a:rPr lang="ru-RU" sz="2000" i="1" smtClean="0">
                <a:latin typeface="Arial" charset="0"/>
                <a:cs typeface="Arial" charset="0"/>
              </a:rPr>
              <a:t>см</a:t>
            </a:r>
          </a:p>
          <a:p>
            <a:pPr>
              <a:buFont typeface="Arial" charset="0"/>
              <a:buNone/>
            </a:pPr>
            <a:r>
              <a:rPr lang="ru-RU" sz="2000" i="1" smtClean="0">
                <a:latin typeface="Arial" charset="0"/>
                <a:cs typeface="Arial" charset="0"/>
              </a:rPr>
              <a:t>          </a:t>
            </a:r>
          </a:p>
          <a:p>
            <a:pPr algn="ctr">
              <a:buFont typeface="Arial" charset="0"/>
              <a:buNone/>
            </a:pPr>
            <a:r>
              <a:rPr lang="ru-RU" sz="2000" smtClean="0">
                <a:solidFill>
                  <a:srgbClr val="8E162A"/>
                </a:solidFill>
                <a:latin typeface="Arial" charset="0"/>
                <a:cs typeface="Arial" charset="0"/>
              </a:rPr>
              <a:t>Ответ</a:t>
            </a:r>
            <a:r>
              <a:rPr lang="ru-RU" sz="2000" i="1" smtClean="0">
                <a:solidFill>
                  <a:srgbClr val="8E162A"/>
                </a:solidFill>
                <a:latin typeface="Arial" charset="0"/>
                <a:cs typeface="Arial" charset="0"/>
              </a:rPr>
              <a:t>: ВС = </a:t>
            </a:r>
            <a:r>
              <a:rPr lang="en-US" sz="2000" i="1" smtClean="0">
                <a:solidFill>
                  <a:srgbClr val="8E162A"/>
                </a:solidFill>
                <a:latin typeface="Arial" charset="0"/>
                <a:cs typeface="Arial" charset="0"/>
              </a:rPr>
              <a:t>3 </a:t>
            </a:r>
            <a:r>
              <a:rPr lang="ru-RU" sz="2000" i="1" smtClean="0">
                <a:solidFill>
                  <a:srgbClr val="8E162A"/>
                </a:solidFill>
                <a:latin typeface="Arial" charset="0"/>
                <a:cs typeface="Arial" charset="0"/>
              </a:rPr>
              <a:t>см</a:t>
            </a:r>
          </a:p>
          <a:p>
            <a:pPr>
              <a:buFont typeface="Arial" charset="0"/>
              <a:buNone/>
            </a:pPr>
            <a:endParaRPr lang="ru-RU" sz="2000" smtClean="0">
              <a:latin typeface="Arial" charset="0"/>
              <a:cs typeface="Arial" charset="0"/>
            </a:endParaRPr>
          </a:p>
        </p:txBody>
      </p:sp>
      <p:sp>
        <p:nvSpPr>
          <p:cNvPr id="4" name="Параллелограмм 3"/>
          <p:cNvSpPr/>
          <p:nvPr/>
        </p:nvSpPr>
        <p:spPr>
          <a:xfrm>
            <a:off x="285750" y="2143125"/>
            <a:ext cx="2357438" cy="1000125"/>
          </a:xfrm>
          <a:prstGeom prst="parallelogram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57188" y="1857375"/>
            <a:ext cx="2857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alibri" pitchFamily="34" charset="0"/>
              </a:rPr>
              <a:t>А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500313" y="1857375"/>
            <a:ext cx="4286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alibri" pitchFamily="34" charset="0"/>
              </a:rPr>
              <a:t>В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357438" y="3071813"/>
            <a:ext cx="2857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alibri" pitchFamily="34" charset="0"/>
              </a:rPr>
              <a:t>С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0" y="3071813"/>
            <a:ext cx="3571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D</a:t>
            </a:r>
            <a:endParaRPr lang="ru-RU">
              <a:latin typeface="Calibri" pitchFamily="34" charset="0"/>
            </a:endParaRPr>
          </a:p>
        </p:txBody>
      </p:sp>
      <p:pic>
        <p:nvPicPr>
          <p:cNvPr id="9" name="Рисунок 8" descr="http://im5-tub-ru.yandex.net/i?id=23937798-15-72&amp;n=2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4929198"/>
            <a:ext cx="1800000" cy="1440000"/>
          </a:xfrm>
          <a:prstGeom prst="rect">
            <a:avLst/>
          </a:prstGeom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/>
      <p:bldP spid="7" grpId="0"/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Заголовок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1000125"/>
          </a:xfrm>
        </p:spPr>
        <p:txBody>
          <a:bodyPr/>
          <a:lstStyle/>
          <a:p>
            <a:pPr algn="l"/>
            <a:r>
              <a:rPr lang="ru-RU" sz="2000" b="1" u="sng" smtClean="0">
                <a:solidFill>
                  <a:srgbClr val="8E162A"/>
                </a:solidFill>
                <a:latin typeface="Arial" charset="0"/>
                <a:cs typeface="Arial" charset="0"/>
              </a:rPr>
              <a:t>Задача:</a:t>
            </a:r>
            <a:r>
              <a:rPr lang="ru-RU" sz="2000" b="1" smtClean="0">
                <a:solidFill>
                  <a:srgbClr val="8E162A"/>
                </a:solidFill>
                <a:latin typeface="Arial" charset="0"/>
                <a:cs typeface="Arial" charset="0"/>
              </a:rPr>
              <a:t> диагонали прямоугольника</a:t>
            </a:r>
            <a:r>
              <a:rPr lang="en-US" sz="2000" b="1" smtClean="0">
                <a:solidFill>
                  <a:srgbClr val="8E162A"/>
                </a:solidFill>
                <a:latin typeface="Arial" charset="0"/>
                <a:cs typeface="Arial" charset="0"/>
              </a:rPr>
              <a:t> </a:t>
            </a:r>
            <a:r>
              <a:rPr lang="en-US" sz="2000" b="1" i="1" smtClean="0">
                <a:solidFill>
                  <a:srgbClr val="8E162A"/>
                </a:solidFill>
                <a:latin typeface="Arial" charset="0"/>
                <a:cs typeface="Arial" charset="0"/>
              </a:rPr>
              <a:t>ABCD</a:t>
            </a:r>
            <a:r>
              <a:rPr lang="ru-RU" sz="2000" b="1" i="1" smtClean="0">
                <a:solidFill>
                  <a:srgbClr val="8E162A"/>
                </a:solidFill>
                <a:latin typeface="Arial" charset="0"/>
                <a:cs typeface="Arial" charset="0"/>
              </a:rPr>
              <a:t> </a:t>
            </a:r>
            <a:r>
              <a:rPr lang="ru-RU" sz="2000" b="1" smtClean="0">
                <a:solidFill>
                  <a:srgbClr val="8E162A"/>
                </a:solidFill>
                <a:latin typeface="Arial" charset="0"/>
                <a:cs typeface="Arial" charset="0"/>
              </a:rPr>
              <a:t>пересекаются</a:t>
            </a:r>
            <a:r>
              <a:rPr lang="en-US" sz="2000" b="1" smtClean="0">
                <a:solidFill>
                  <a:srgbClr val="8E162A"/>
                </a:solidFill>
                <a:latin typeface="Arial" charset="0"/>
                <a:cs typeface="Arial" charset="0"/>
              </a:rPr>
              <a:t/>
            </a:r>
            <a:br>
              <a:rPr lang="en-US" sz="2000" b="1" smtClean="0">
                <a:solidFill>
                  <a:srgbClr val="8E162A"/>
                </a:solidFill>
                <a:latin typeface="Arial" charset="0"/>
                <a:cs typeface="Arial" charset="0"/>
              </a:rPr>
            </a:br>
            <a:r>
              <a:rPr lang="ru-RU" sz="2000" b="1" smtClean="0">
                <a:solidFill>
                  <a:srgbClr val="8E162A"/>
                </a:solidFill>
                <a:latin typeface="Arial" charset="0"/>
                <a:cs typeface="Arial" charset="0"/>
              </a:rPr>
              <a:t> в точке О. Найдите периметр треугольника </a:t>
            </a:r>
            <a:r>
              <a:rPr lang="ru-RU" sz="2000" b="1" i="1" smtClean="0">
                <a:solidFill>
                  <a:srgbClr val="8E162A"/>
                </a:solidFill>
                <a:latin typeface="Arial" charset="0"/>
                <a:cs typeface="Arial" charset="0"/>
              </a:rPr>
              <a:t>ВОС</a:t>
            </a:r>
            <a:r>
              <a:rPr lang="ru-RU" sz="2000" b="1" smtClean="0">
                <a:solidFill>
                  <a:srgbClr val="8E162A"/>
                </a:solidFill>
                <a:latin typeface="Arial" charset="0"/>
                <a:cs typeface="Arial" charset="0"/>
              </a:rPr>
              <a:t>, если </a:t>
            </a:r>
            <a:r>
              <a:rPr lang="ru-RU" sz="2000" b="1" i="1" smtClean="0">
                <a:solidFill>
                  <a:srgbClr val="8E162A"/>
                </a:solidFill>
                <a:latin typeface="Arial" charset="0"/>
                <a:cs typeface="Arial" charset="0"/>
              </a:rPr>
              <a:t>АВ</a:t>
            </a:r>
            <a:r>
              <a:rPr lang="ru-RU" sz="2000" b="1" smtClean="0">
                <a:solidFill>
                  <a:srgbClr val="8E162A"/>
                </a:solidFill>
                <a:latin typeface="Arial" charset="0"/>
                <a:cs typeface="Arial" charset="0"/>
              </a:rPr>
              <a:t>=15,</a:t>
            </a:r>
            <a:r>
              <a:rPr lang="en-US" sz="2000" b="1" i="1" smtClean="0">
                <a:solidFill>
                  <a:srgbClr val="8E162A"/>
                </a:solidFill>
                <a:latin typeface="Arial" charset="0"/>
                <a:cs typeface="Arial" charset="0"/>
              </a:rPr>
              <a:t>AD</a:t>
            </a:r>
            <a:r>
              <a:rPr lang="en-US" sz="2000" b="1" smtClean="0">
                <a:solidFill>
                  <a:srgbClr val="8E162A"/>
                </a:solidFill>
                <a:latin typeface="Arial" charset="0"/>
                <a:cs typeface="Arial" charset="0"/>
              </a:rPr>
              <a:t>=20, </a:t>
            </a:r>
            <a:r>
              <a:rPr lang="en-US" sz="2000" b="1" i="1" smtClean="0">
                <a:solidFill>
                  <a:srgbClr val="8E162A"/>
                </a:solidFill>
                <a:latin typeface="Arial" charset="0"/>
                <a:cs typeface="Arial" charset="0"/>
              </a:rPr>
              <a:t>BD</a:t>
            </a:r>
            <a:r>
              <a:rPr lang="en-US" sz="2000" b="1" smtClean="0">
                <a:solidFill>
                  <a:srgbClr val="8E162A"/>
                </a:solidFill>
                <a:latin typeface="Arial" charset="0"/>
                <a:cs typeface="Arial" charset="0"/>
              </a:rPr>
              <a:t>=25.</a:t>
            </a:r>
            <a:r>
              <a:rPr lang="ru-RU" sz="2000" b="1" smtClean="0">
                <a:solidFill>
                  <a:srgbClr val="8E162A"/>
                </a:solidFill>
                <a:latin typeface="Arial" charset="0"/>
                <a:cs typeface="Arial" charset="0"/>
              </a:rPr>
              <a:t>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429000" y="1500188"/>
            <a:ext cx="5229225" cy="4708525"/>
          </a:xfrm>
        </p:spPr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Решение</a:t>
            </a:r>
          </a:p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marL="457200" indent="-457200" fontAlgn="auto">
              <a:spcAft>
                <a:spcPts val="0"/>
              </a:spcAft>
              <a:buFont typeface="Arial" pitchFamily="34" charset="0"/>
              <a:buAutoNum type="arabicParenR"/>
              <a:defRPr/>
            </a:pPr>
            <a:r>
              <a:rPr lang="ru-RU" sz="2000" i="1" dirty="0" smtClean="0">
                <a:latin typeface="Arial" pitchFamily="34" charset="0"/>
                <a:cs typeface="Arial" pitchFamily="34" charset="0"/>
              </a:rPr>
              <a:t>Р = ВО + ОС + ВС</a:t>
            </a:r>
          </a:p>
          <a:p>
            <a:pPr marL="457200" indent="-457200" fontAlgn="auto">
              <a:spcAft>
                <a:spcPts val="0"/>
              </a:spcAft>
              <a:buFont typeface="Arial" pitchFamily="34" charset="0"/>
              <a:buAutoNum type="arabicParenR"/>
              <a:defRPr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Диагонали прямоугольника равны и точкой пересечения делятся пополам, значит </a:t>
            </a:r>
            <a:r>
              <a:rPr lang="ru-RU" sz="2000" i="1" dirty="0" smtClean="0">
                <a:latin typeface="Arial" pitchFamily="34" charset="0"/>
                <a:cs typeface="Arial" pitchFamily="34" charset="0"/>
              </a:rPr>
              <a:t>ВО = ОС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= 25:2=12,5</a:t>
            </a:r>
          </a:p>
          <a:p>
            <a:pPr marL="457200" indent="-457200" fontAlgn="auto">
              <a:spcAft>
                <a:spcPts val="0"/>
              </a:spcAft>
              <a:buFont typeface="Arial" pitchFamily="34" charset="0"/>
              <a:buAutoNum type="arabicParenR"/>
              <a:defRPr/>
            </a:pPr>
            <a:r>
              <a:rPr lang="ru-RU" sz="2000" i="1" dirty="0" smtClean="0">
                <a:latin typeface="Arial" pitchFamily="34" charset="0"/>
                <a:cs typeface="Arial" pitchFamily="34" charset="0"/>
              </a:rPr>
              <a:t>ВС = А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D</a:t>
            </a:r>
            <a:r>
              <a:rPr lang="ru-RU" sz="20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=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20 –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как противоположные стороны прямоугольника</a:t>
            </a:r>
          </a:p>
          <a:p>
            <a:pPr marL="457200" indent="-457200" fontAlgn="auto">
              <a:spcAft>
                <a:spcPts val="0"/>
              </a:spcAft>
              <a:buFont typeface="Arial" pitchFamily="34" charset="0"/>
              <a:buAutoNum type="arabicParenR"/>
              <a:defRPr/>
            </a:pPr>
            <a:r>
              <a:rPr lang="ru-RU" sz="2000" i="1" dirty="0" smtClean="0">
                <a:latin typeface="Arial" pitchFamily="34" charset="0"/>
                <a:cs typeface="Arial" pitchFamily="34" charset="0"/>
              </a:rPr>
              <a:t>Р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= 12,5 + 12,5 + 20 =45</a:t>
            </a:r>
          </a:p>
          <a:p>
            <a:pPr marL="457200" indent="-457200" fontAlgn="auto">
              <a:spcAft>
                <a:spcPts val="0"/>
              </a:spcAft>
              <a:buFont typeface="Arial" pitchFamily="34" charset="0"/>
              <a:buAutoNum type="arabicParenR"/>
              <a:defRPr/>
            </a:pP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marL="457200" indent="-45720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000" dirty="0" smtClean="0">
                <a:solidFill>
                  <a:srgbClr val="8E162A"/>
                </a:solidFill>
                <a:latin typeface="Arial" pitchFamily="34" charset="0"/>
                <a:cs typeface="Arial" pitchFamily="34" charset="0"/>
              </a:rPr>
              <a:t>Ответ:   45</a:t>
            </a:r>
            <a:endParaRPr lang="ru-RU" sz="2000" dirty="0">
              <a:solidFill>
                <a:srgbClr val="8E162A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28625" y="1857375"/>
            <a:ext cx="2143125" cy="1285875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42875" y="1571625"/>
            <a:ext cx="2857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alibri" pitchFamily="34" charset="0"/>
              </a:rPr>
              <a:t>А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571750" y="1643063"/>
            <a:ext cx="2857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alibri" pitchFamily="34" charset="0"/>
              </a:rPr>
              <a:t>В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643188" y="3000375"/>
            <a:ext cx="2857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alibri" pitchFamily="34" charset="0"/>
              </a:rPr>
              <a:t>С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42875" y="3143250"/>
            <a:ext cx="3571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D</a:t>
            </a:r>
            <a:endParaRPr lang="ru-RU">
              <a:latin typeface="Calibri" pitchFamily="34" charset="0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428625" y="1857375"/>
            <a:ext cx="2143125" cy="1285875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flipV="1">
            <a:off x="428625" y="1857375"/>
            <a:ext cx="2143125" cy="1255713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1357313" y="2500313"/>
            <a:ext cx="2857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alibri" pitchFamily="34" charset="0"/>
              </a:rPr>
              <a:t>О</a:t>
            </a:r>
          </a:p>
        </p:txBody>
      </p:sp>
      <p:pic>
        <p:nvPicPr>
          <p:cNvPr id="16" name="Рисунок 15" descr="http://im5-tub-ru.yandex.net/i?id=23937798-15-72&amp;n=2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4929198"/>
            <a:ext cx="1800000" cy="1440000"/>
          </a:xfrm>
          <a:prstGeom prst="rect">
            <a:avLst/>
          </a:prstGeom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/>
      <p:bldP spid="7" grpId="0"/>
      <p:bldP spid="8" grpId="0"/>
      <p:bldP spid="3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67" name="Заголовок 1"/>
          <p:cNvSpPr>
            <a:spLocks noGrp="1"/>
          </p:cNvSpPr>
          <p:nvPr>
            <p:ph type="title"/>
          </p:nvPr>
        </p:nvSpPr>
        <p:spPr>
          <a:xfrm>
            <a:off x="500063" y="214313"/>
            <a:ext cx="8229600" cy="1143000"/>
          </a:xfrm>
        </p:spPr>
        <p:txBody>
          <a:bodyPr/>
          <a:lstStyle/>
          <a:p>
            <a:pPr algn="l"/>
            <a:r>
              <a:rPr lang="ru-RU" sz="2000" b="1" u="sng" smtClean="0">
                <a:solidFill>
                  <a:srgbClr val="8E162A"/>
                </a:solidFill>
                <a:latin typeface="Arial" charset="0"/>
                <a:cs typeface="Arial" charset="0"/>
              </a:rPr>
              <a:t>Задача: </a:t>
            </a:r>
            <a:r>
              <a:rPr lang="ru-RU" sz="2000" b="1" smtClean="0">
                <a:solidFill>
                  <a:srgbClr val="8E162A"/>
                </a:solidFill>
                <a:latin typeface="Arial" charset="0"/>
                <a:cs typeface="Arial" charset="0"/>
              </a:rPr>
              <a:t>один из углов ромба </a:t>
            </a:r>
            <a:r>
              <a:rPr lang="en-US" sz="2000" b="1" i="1" smtClean="0">
                <a:solidFill>
                  <a:srgbClr val="8E162A"/>
                </a:solidFill>
                <a:latin typeface="Arial" charset="0"/>
                <a:cs typeface="Arial" charset="0"/>
              </a:rPr>
              <a:t>ABCD</a:t>
            </a:r>
            <a:r>
              <a:rPr lang="ru-RU" sz="2000" b="1" i="1" smtClean="0">
                <a:solidFill>
                  <a:srgbClr val="8E162A"/>
                </a:solidFill>
                <a:latin typeface="Arial" charset="0"/>
                <a:cs typeface="Arial" charset="0"/>
              </a:rPr>
              <a:t> </a:t>
            </a:r>
            <a:r>
              <a:rPr lang="ru-RU" sz="2000" b="1" smtClean="0">
                <a:solidFill>
                  <a:srgbClr val="8E162A"/>
                </a:solidFill>
                <a:latin typeface="Arial" charset="0"/>
                <a:cs typeface="Arial" charset="0"/>
              </a:rPr>
              <a:t>на 40 </a:t>
            </a:r>
            <a:r>
              <a:rPr lang="ru-RU" sz="2000" b="1" smtClean="0">
                <a:solidFill>
                  <a:srgbClr val="8E162A"/>
                </a:solidFill>
                <a:latin typeface="Arial" charset="0"/>
                <a:ea typeface="Cambria Math" pitchFamily="18" charset="0"/>
                <a:cs typeface="Arial" charset="0"/>
              </a:rPr>
              <a:t>̊ больше другого. Найдите углы треугольника </a:t>
            </a:r>
            <a:r>
              <a:rPr lang="ru-RU" sz="2000" b="1" i="1" smtClean="0">
                <a:solidFill>
                  <a:srgbClr val="8E162A"/>
                </a:solidFill>
                <a:latin typeface="Arial" charset="0"/>
                <a:ea typeface="Cambria Math" pitchFamily="18" charset="0"/>
                <a:cs typeface="Arial" charset="0"/>
              </a:rPr>
              <a:t>ВОС, если О - </a:t>
            </a:r>
            <a:r>
              <a:rPr lang="ru-RU" sz="2000" b="1" smtClean="0">
                <a:solidFill>
                  <a:srgbClr val="8E162A"/>
                </a:solidFill>
                <a:latin typeface="Arial" charset="0"/>
                <a:ea typeface="Cambria Math" pitchFamily="18" charset="0"/>
                <a:cs typeface="Arial" charset="0"/>
              </a:rPr>
              <a:t>точка пересечения диагоналей.  </a:t>
            </a:r>
            <a:r>
              <a:rPr lang="ru-RU" sz="2000" b="1" smtClean="0">
                <a:solidFill>
                  <a:srgbClr val="8E162A"/>
                </a:solidFill>
                <a:latin typeface="Arial" charset="0"/>
                <a:cs typeface="Arial" charset="0"/>
              </a:rPr>
              <a:t>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500" y="1500188"/>
            <a:ext cx="6072188" cy="4929187"/>
          </a:xfrm>
        </p:spPr>
        <p:txBody>
          <a:bodyPr rtlCol="0">
            <a:normAutofit lnSpcReduction="10000"/>
          </a:bodyPr>
          <a:lstStyle/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Решение</a:t>
            </a:r>
          </a:p>
          <a:p>
            <a:pPr marL="457200" indent="-457200" fontAlgn="auto">
              <a:spcAft>
                <a:spcPts val="0"/>
              </a:spcAft>
              <a:buFont typeface="Arial" pitchFamily="34" charset="0"/>
              <a:buAutoNum type="arabicParenR"/>
              <a:defRPr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В +     С = 180</a:t>
            </a:r>
            <a:r>
              <a:rPr lang="ar-AE" sz="2000" dirty="0" smtClean="0">
                <a:latin typeface="Arial" pitchFamily="34" charset="0"/>
              </a:rPr>
              <a:t>۫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º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  – как углы, прилежащие к одной стороне ромба</a:t>
            </a:r>
          </a:p>
          <a:p>
            <a:pPr marL="457200" indent="-457200" fontAlgn="auto">
              <a:spcAft>
                <a:spcPts val="0"/>
              </a:spcAft>
              <a:buFont typeface="Arial" pitchFamily="34" charset="0"/>
              <a:buAutoNum type="arabicParenR"/>
              <a:defRPr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 Составим уравнение 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х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+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х+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40 = 180</a:t>
            </a:r>
          </a:p>
          <a:p>
            <a:pPr marL="457200" indent="-45720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                                                       2х = 140</a:t>
            </a:r>
          </a:p>
          <a:p>
            <a:pPr marL="457200" indent="-45720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                                                         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х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= 70</a:t>
            </a:r>
          </a:p>
          <a:p>
            <a:pPr marL="457200" indent="-45720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Значит,      С = 70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º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457200" indent="-45720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                 В = 70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º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+ 40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º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= 110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º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marL="457200" indent="-45720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3) Диагонали ромба перпендикулярны и являются биссектрисами его углов, поэтому в треугольнике ВОС </a:t>
            </a:r>
          </a:p>
          <a:p>
            <a:pPr marL="457200" indent="-45720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   СОВ = 90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º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,   СВО = 110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º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:2=55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º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,   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marL="457200" indent="-45720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ВСО = 70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º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:2=35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º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000" dirty="0" smtClean="0">
                <a:solidFill>
                  <a:srgbClr val="8E162A"/>
                </a:solidFill>
                <a:latin typeface="Arial" pitchFamily="34" charset="0"/>
                <a:cs typeface="Arial" pitchFamily="34" charset="0"/>
              </a:rPr>
              <a:t>Ответ: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smtClean="0">
                <a:solidFill>
                  <a:srgbClr val="8E162A"/>
                </a:solidFill>
                <a:latin typeface="Arial" pitchFamily="34" charset="0"/>
                <a:cs typeface="Arial" pitchFamily="34" charset="0"/>
              </a:rPr>
              <a:t>90</a:t>
            </a:r>
            <a:r>
              <a:rPr lang="en-US" sz="2000" dirty="0" smtClean="0">
                <a:solidFill>
                  <a:srgbClr val="8E162A"/>
                </a:solidFill>
                <a:latin typeface="Arial" pitchFamily="34" charset="0"/>
                <a:cs typeface="Arial" pitchFamily="34" charset="0"/>
              </a:rPr>
              <a:t>º</a:t>
            </a:r>
            <a:r>
              <a:rPr lang="ru-RU" sz="2000" dirty="0" smtClean="0">
                <a:solidFill>
                  <a:srgbClr val="8E162A"/>
                </a:solidFill>
                <a:latin typeface="Arial" pitchFamily="34" charset="0"/>
                <a:cs typeface="Arial" pitchFamily="34" charset="0"/>
              </a:rPr>
              <a:t>; 55</a:t>
            </a:r>
            <a:r>
              <a:rPr lang="en-US" sz="2000" dirty="0" smtClean="0">
                <a:solidFill>
                  <a:srgbClr val="8E162A"/>
                </a:solidFill>
                <a:latin typeface="Arial" pitchFamily="34" charset="0"/>
                <a:cs typeface="Arial" pitchFamily="34" charset="0"/>
              </a:rPr>
              <a:t>º</a:t>
            </a:r>
            <a:r>
              <a:rPr lang="ru-RU" sz="2000" dirty="0" smtClean="0">
                <a:solidFill>
                  <a:srgbClr val="8E162A"/>
                </a:solidFill>
                <a:latin typeface="Arial" pitchFamily="34" charset="0"/>
                <a:cs typeface="Arial" pitchFamily="34" charset="0"/>
              </a:rPr>
              <a:t>; 35</a:t>
            </a:r>
            <a:r>
              <a:rPr lang="en-US" sz="2000" dirty="0" smtClean="0">
                <a:solidFill>
                  <a:srgbClr val="8E162A"/>
                </a:solidFill>
                <a:latin typeface="Arial" pitchFamily="34" charset="0"/>
                <a:cs typeface="Arial" pitchFamily="34" charset="0"/>
              </a:rPr>
              <a:t>º</a:t>
            </a:r>
            <a:endParaRPr lang="ru-RU" sz="2000" dirty="0" smtClean="0">
              <a:solidFill>
                <a:srgbClr val="8E162A"/>
              </a:solidFill>
              <a:latin typeface="Arial" pitchFamily="34" charset="0"/>
              <a:cs typeface="Arial" pitchFamily="34" charset="0"/>
            </a:endParaRPr>
          </a:p>
          <a:p>
            <a:pPr algn="ctr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  <p:sp>
        <p:nvSpPr>
          <p:cNvPr id="4" name="Параллелограмм 3"/>
          <p:cNvSpPr/>
          <p:nvPr/>
        </p:nvSpPr>
        <p:spPr>
          <a:xfrm>
            <a:off x="357188" y="2000250"/>
            <a:ext cx="1800225" cy="1800225"/>
          </a:xfrm>
          <a:prstGeom prst="parallelogram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42875" y="3786188"/>
            <a:ext cx="2857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alibri" pitchFamily="34" charset="0"/>
              </a:rPr>
              <a:t>А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428625" y="1785938"/>
            <a:ext cx="2857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alibri" pitchFamily="34" charset="0"/>
              </a:rPr>
              <a:t>В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214563" y="1785938"/>
            <a:ext cx="2857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alibri" pitchFamily="34" charset="0"/>
              </a:rPr>
              <a:t>С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571625" y="3786188"/>
            <a:ext cx="3571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D</a:t>
            </a:r>
            <a:endParaRPr lang="ru-RU">
              <a:latin typeface="Calibri" pitchFamily="34" charset="0"/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1071563" y="3000375"/>
            <a:ext cx="2857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alibri" pitchFamily="34" charset="0"/>
              </a:rPr>
              <a:t>О</a:t>
            </a: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6200000" flipH="1">
            <a:off x="357188" y="2428875"/>
            <a:ext cx="1785938" cy="928687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rot="5400000">
            <a:off x="357188" y="2000250"/>
            <a:ext cx="1785938" cy="1785937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graphicFrame>
        <p:nvGraphicFramePr>
          <p:cNvPr id="23555" name="Object 3"/>
          <p:cNvGraphicFramePr>
            <a:graphicFrameLocks noChangeAspect="1"/>
          </p:cNvGraphicFramePr>
          <p:nvPr/>
        </p:nvGraphicFramePr>
        <p:xfrm>
          <a:off x="3143250" y="1928813"/>
          <a:ext cx="298450" cy="214312"/>
        </p:xfrm>
        <a:graphic>
          <a:graphicData uri="http://schemas.openxmlformats.org/presentationml/2006/ole">
            <p:oleObj spid="_x0000_s23555" name="Формула" r:id="rId3" imgW="164880" imgH="152280" progId="Equation.3">
              <p:embed/>
            </p:oleObj>
          </a:graphicData>
        </a:graphic>
      </p:graphicFrame>
      <p:graphicFrame>
        <p:nvGraphicFramePr>
          <p:cNvPr id="23558" name="Object 6"/>
          <p:cNvGraphicFramePr>
            <a:graphicFrameLocks noChangeAspect="1"/>
          </p:cNvGraphicFramePr>
          <p:nvPr/>
        </p:nvGraphicFramePr>
        <p:xfrm>
          <a:off x="3929063" y="1928813"/>
          <a:ext cx="290512" cy="228600"/>
        </p:xfrm>
        <a:graphic>
          <a:graphicData uri="http://schemas.openxmlformats.org/presentationml/2006/ole">
            <p:oleObj spid="_x0000_s23558" name="Формула" r:id="rId4" imgW="164880" imgH="152280" progId="Equation.3">
              <p:embed/>
            </p:oleObj>
          </a:graphicData>
        </a:graphic>
      </p:graphicFrame>
      <p:graphicFrame>
        <p:nvGraphicFramePr>
          <p:cNvPr id="23559" name="Object 7"/>
          <p:cNvGraphicFramePr>
            <a:graphicFrameLocks noChangeAspect="1"/>
          </p:cNvGraphicFramePr>
          <p:nvPr/>
        </p:nvGraphicFramePr>
        <p:xfrm>
          <a:off x="3929063" y="3500438"/>
          <a:ext cx="290512" cy="228600"/>
        </p:xfrm>
        <a:graphic>
          <a:graphicData uri="http://schemas.openxmlformats.org/presentationml/2006/ole">
            <p:oleObj spid="_x0000_s23559" name="Формула" r:id="rId5" imgW="164880" imgH="152280" progId="Equation.3">
              <p:embed/>
            </p:oleObj>
          </a:graphicData>
        </a:graphic>
      </p:graphicFrame>
      <p:graphicFrame>
        <p:nvGraphicFramePr>
          <p:cNvPr id="23560" name="Object 8"/>
          <p:cNvGraphicFramePr>
            <a:graphicFrameLocks noChangeAspect="1"/>
          </p:cNvGraphicFramePr>
          <p:nvPr/>
        </p:nvGraphicFramePr>
        <p:xfrm>
          <a:off x="4429125" y="5072063"/>
          <a:ext cx="271463" cy="214312"/>
        </p:xfrm>
        <a:graphic>
          <a:graphicData uri="http://schemas.openxmlformats.org/presentationml/2006/ole">
            <p:oleObj spid="_x0000_s23560" name="Формула" r:id="rId6" imgW="164880" imgH="152280" progId="Equation.3">
              <p:embed/>
            </p:oleObj>
          </a:graphicData>
        </a:graphic>
      </p:graphicFrame>
      <p:graphicFrame>
        <p:nvGraphicFramePr>
          <p:cNvPr id="23563" name="Object 11"/>
          <p:cNvGraphicFramePr>
            <a:graphicFrameLocks noChangeAspect="1"/>
          </p:cNvGraphicFramePr>
          <p:nvPr/>
        </p:nvGraphicFramePr>
        <p:xfrm>
          <a:off x="3786188" y="3857625"/>
          <a:ext cx="266700" cy="211138"/>
        </p:xfrm>
        <a:graphic>
          <a:graphicData uri="http://schemas.openxmlformats.org/presentationml/2006/ole">
            <p:oleObj spid="_x0000_s23563" name="Формула" r:id="rId7" imgW="164880" imgH="152280" progId="Equation.3">
              <p:embed/>
            </p:oleObj>
          </a:graphicData>
        </a:graphic>
      </p:graphicFrame>
      <p:graphicFrame>
        <p:nvGraphicFramePr>
          <p:cNvPr id="23564" name="Object 12"/>
          <p:cNvGraphicFramePr>
            <a:graphicFrameLocks noChangeAspect="1"/>
          </p:cNvGraphicFramePr>
          <p:nvPr/>
        </p:nvGraphicFramePr>
        <p:xfrm>
          <a:off x="3000375" y="5429250"/>
          <a:ext cx="290513" cy="228600"/>
        </p:xfrm>
        <a:graphic>
          <a:graphicData uri="http://schemas.openxmlformats.org/presentationml/2006/ole">
            <p:oleObj spid="_x0000_s23564" name="Формула" r:id="rId8" imgW="164880" imgH="152280" progId="Equation.3">
              <p:embed/>
            </p:oleObj>
          </a:graphicData>
        </a:graphic>
      </p:graphicFrame>
      <p:graphicFrame>
        <p:nvGraphicFramePr>
          <p:cNvPr id="23566" name="Object 14"/>
          <p:cNvGraphicFramePr>
            <a:graphicFrameLocks noChangeAspect="1"/>
          </p:cNvGraphicFramePr>
          <p:nvPr/>
        </p:nvGraphicFramePr>
        <p:xfrm>
          <a:off x="2928938" y="5072063"/>
          <a:ext cx="290512" cy="228600"/>
        </p:xfrm>
        <a:graphic>
          <a:graphicData uri="http://schemas.openxmlformats.org/presentationml/2006/ole">
            <p:oleObj spid="_x0000_s23566" name="Формула" r:id="rId9" imgW="164880" imgH="152280" progId="Equation.3">
              <p:embed/>
            </p:oleObj>
          </a:graphicData>
        </a:graphic>
      </p:graphicFrame>
      <p:pic>
        <p:nvPicPr>
          <p:cNvPr id="21" name="Рисунок 20" descr="http://im5-tub-ru.yandex.net/i?id=23937798-15-72&amp;n=21"/>
          <p:cNvPicPr/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28596" y="4929198"/>
            <a:ext cx="1800000" cy="1440000"/>
          </a:xfrm>
          <a:prstGeom prst="rect">
            <a:avLst/>
          </a:prstGeom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23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23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23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23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3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23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23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/>
      <p:bldP spid="7" grpId="0"/>
      <p:bldP spid="8" grpId="0"/>
      <p:bldP spid="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Заголовок 1"/>
          <p:cNvSpPr>
            <a:spLocks noGrp="1"/>
          </p:cNvSpPr>
          <p:nvPr>
            <p:ph type="title"/>
          </p:nvPr>
        </p:nvSpPr>
        <p:spPr>
          <a:xfrm>
            <a:off x="428625" y="214313"/>
            <a:ext cx="8229600" cy="1214437"/>
          </a:xfrm>
        </p:spPr>
        <p:txBody>
          <a:bodyPr/>
          <a:lstStyle/>
          <a:p>
            <a:pPr algn="l"/>
            <a:r>
              <a:rPr lang="ru-RU" sz="2000" b="1" u="sng" smtClean="0">
                <a:solidFill>
                  <a:srgbClr val="8E162A"/>
                </a:solidFill>
                <a:latin typeface="Arial" charset="0"/>
                <a:cs typeface="Arial" charset="0"/>
              </a:rPr>
              <a:t>Задача:</a:t>
            </a:r>
            <a:r>
              <a:rPr lang="ru-RU" sz="2000" b="1" smtClean="0">
                <a:solidFill>
                  <a:srgbClr val="8E162A"/>
                </a:solidFill>
                <a:latin typeface="Arial" charset="0"/>
                <a:cs typeface="Arial" charset="0"/>
              </a:rPr>
              <a:t> в квадрате проведены диагонали.</a:t>
            </a:r>
            <a:br>
              <a:rPr lang="ru-RU" sz="2000" b="1" smtClean="0">
                <a:solidFill>
                  <a:srgbClr val="8E162A"/>
                </a:solidFill>
                <a:latin typeface="Arial" charset="0"/>
                <a:cs typeface="Arial" charset="0"/>
              </a:rPr>
            </a:br>
            <a:r>
              <a:rPr lang="ru-RU" sz="2000" b="1" smtClean="0">
                <a:solidFill>
                  <a:srgbClr val="8E162A"/>
                </a:solidFill>
                <a:latin typeface="Arial" charset="0"/>
                <a:cs typeface="Arial" charset="0"/>
              </a:rPr>
              <a:t>1) Докажите, что при этом он разбивается на четыре равных равнобедренных треугольника.</a:t>
            </a:r>
            <a:br>
              <a:rPr lang="ru-RU" sz="2000" b="1" smtClean="0">
                <a:solidFill>
                  <a:srgbClr val="8E162A"/>
                </a:solidFill>
                <a:latin typeface="Arial" charset="0"/>
                <a:cs typeface="Arial" charset="0"/>
              </a:rPr>
            </a:br>
            <a:r>
              <a:rPr lang="ru-RU" sz="2000" b="1" smtClean="0">
                <a:solidFill>
                  <a:srgbClr val="8E162A"/>
                </a:solidFill>
                <a:latin typeface="Arial" charset="0"/>
                <a:cs typeface="Arial" charset="0"/>
              </a:rPr>
              <a:t>2) Найдите углы этих треугольников</a:t>
            </a:r>
            <a:endParaRPr lang="ru-RU" sz="2000" b="1" smtClean="0">
              <a:latin typeface="Arial" charset="0"/>
              <a:cs typeface="Arial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786063" y="1643063"/>
            <a:ext cx="5929312" cy="4786312"/>
          </a:xfrm>
        </p:spPr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Решение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marL="457200" indent="-457200" fontAlgn="auto">
              <a:spcAft>
                <a:spcPts val="0"/>
              </a:spcAft>
              <a:buFont typeface="Arial" pitchFamily="34" charset="0"/>
              <a:buAutoNum type="arabicParenR"/>
              <a:defRPr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Диагонали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квадрата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равны и точкой пересечения делятся пополам, поэтому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BO=CO=DO=AO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, а значит треугольники ВОС, АОВ, СО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D, AOD –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равнобедренные</a:t>
            </a:r>
          </a:p>
          <a:p>
            <a:pPr marL="457200" indent="-457200" fontAlgn="auto">
              <a:spcAft>
                <a:spcPts val="0"/>
              </a:spcAft>
              <a:buFont typeface="Arial" pitchFamily="34" charset="0"/>
              <a:buAutoNum type="arabicParenR"/>
              <a:defRPr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Стороны квадрата равны, значит, 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Δ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АОВ=</a:t>
            </a:r>
          </a:p>
          <a:p>
            <a:pPr marL="457200" indent="-45720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l-GR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     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Δ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ВОС=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 Δ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COD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=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 Δ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АО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D</a:t>
            </a:r>
          </a:p>
          <a:p>
            <a:pPr marL="457200" indent="-45720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3)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Диагонали квадрата перпендикулярны и являются биссектрисами его углов, поэтому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углы этих треугольников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равны 90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º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; 45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º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; 45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º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marL="457200" indent="-45720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2000" dirty="0" smtClean="0">
              <a:solidFill>
                <a:srgbClr val="8E162A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000" dirty="0" smtClean="0">
                <a:solidFill>
                  <a:srgbClr val="8E162A"/>
                </a:solidFill>
                <a:latin typeface="Arial" pitchFamily="34" charset="0"/>
                <a:cs typeface="Arial" pitchFamily="34" charset="0"/>
              </a:rPr>
              <a:t>Ответ: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smtClean="0">
                <a:solidFill>
                  <a:srgbClr val="8E162A"/>
                </a:solidFill>
                <a:latin typeface="Arial" pitchFamily="34" charset="0"/>
                <a:cs typeface="Arial" pitchFamily="34" charset="0"/>
              </a:rPr>
              <a:t>90</a:t>
            </a:r>
            <a:r>
              <a:rPr lang="en-US" sz="2000" dirty="0" smtClean="0">
                <a:solidFill>
                  <a:srgbClr val="8E162A"/>
                </a:solidFill>
                <a:latin typeface="Arial" pitchFamily="34" charset="0"/>
                <a:cs typeface="Arial" pitchFamily="34" charset="0"/>
              </a:rPr>
              <a:t>º</a:t>
            </a:r>
            <a:r>
              <a:rPr lang="ru-RU" sz="2000" dirty="0" smtClean="0">
                <a:solidFill>
                  <a:srgbClr val="8E162A"/>
                </a:solidFill>
                <a:latin typeface="Arial" pitchFamily="34" charset="0"/>
                <a:cs typeface="Arial" pitchFamily="34" charset="0"/>
              </a:rPr>
              <a:t>;</a:t>
            </a:r>
            <a:r>
              <a:rPr lang="en-US" sz="2000" dirty="0" smtClean="0">
                <a:solidFill>
                  <a:srgbClr val="8E162A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ru-RU" sz="2000" dirty="0" smtClean="0">
                <a:solidFill>
                  <a:srgbClr val="8E162A"/>
                </a:solidFill>
                <a:latin typeface="Arial" pitchFamily="34" charset="0"/>
                <a:cs typeface="Arial" pitchFamily="34" charset="0"/>
              </a:rPr>
              <a:t>5</a:t>
            </a:r>
            <a:r>
              <a:rPr lang="en-US" sz="2000" dirty="0" smtClean="0">
                <a:solidFill>
                  <a:srgbClr val="8E162A"/>
                </a:solidFill>
                <a:latin typeface="Arial" pitchFamily="34" charset="0"/>
                <a:cs typeface="Arial" pitchFamily="34" charset="0"/>
              </a:rPr>
              <a:t>º</a:t>
            </a:r>
            <a:r>
              <a:rPr lang="ru-RU" sz="2000" dirty="0" smtClean="0">
                <a:solidFill>
                  <a:srgbClr val="8E162A"/>
                </a:solidFill>
                <a:latin typeface="Arial" pitchFamily="34" charset="0"/>
                <a:cs typeface="Arial" pitchFamily="34" charset="0"/>
              </a:rPr>
              <a:t>; </a:t>
            </a:r>
            <a:r>
              <a:rPr lang="en-US" sz="2000" dirty="0" smtClean="0">
                <a:solidFill>
                  <a:srgbClr val="8E162A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ru-RU" sz="2000" dirty="0" smtClean="0">
                <a:solidFill>
                  <a:srgbClr val="8E162A"/>
                </a:solidFill>
                <a:latin typeface="Arial" pitchFamily="34" charset="0"/>
                <a:cs typeface="Arial" pitchFamily="34" charset="0"/>
              </a:rPr>
              <a:t>5</a:t>
            </a:r>
            <a:r>
              <a:rPr lang="en-US" sz="2000" dirty="0" smtClean="0">
                <a:solidFill>
                  <a:srgbClr val="8E162A"/>
                </a:solidFill>
                <a:latin typeface="Arial" pitchFamily="34" charset="0"/>
                <a:cs typeface="Arial" pitchFamily="34" charset="0"/>
              </a:rPr>
              <a:t>º</a:t>
            </a:r>
            <a:endParaRPr lang="ru-RU" sz="2000" dirty="0" smtClean="0">
              <a:solidFill>
                <a:srgbClr val="8E162A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2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00063" y="2214563"/>
            <a:ext cx="1800225" cy="1800225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rot="16200000" flipH="1">
            <a:off x="500063" y="2214563"/>
            <a:ext cx="1785937" cy="178593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rot="5400000">
            <a:off x="500063" y="2214563"/>
            <a:ext cx="1785937" cy="178593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14313" y="3929063"/>
            <a:ext cx="2857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alibri" pitchFamily="34" charset="0"/>
              </a:rPr>
              <a:t>А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142875" y="2000250"/>
            <a:ext cx="2857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alibri" pitchFamily="34" charset="0"/>
              </a:rPr>
              <a:t>В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2357438" y="2071688"/>
            <a:ext cx="2857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alibri" pitchFamily="34" charset="0"/>
              </a:rPr>
              <a:t>С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2214563" y="3929063"/>
            <a:ext cx="35718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D</a:t>
            </a:r>
            <a:endParaRPr lang="ru-RU">
              <a:latin typeface="Calibri" pitchFamily="34" charset="0"/>
            </a:endParaRP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1214438" y="3143250"/>
            <a:ext cx="4286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alibri" pitchFamily="34" charset="0"/>
              </a:rPr>
              <a:t>О</a:t>
            </a:r>
          </a:p>
        </p:txBody>
      </p:sp>
      <p:pic>
        <p:nvPicPr>
          <p:cNvPr id="18" name="Рисунок 17" descr="http://im5-tub-ru.yandex.net/i?id=23937798-15-72&amp;n=2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4929198"/>
            <a:ext cx="1800000" cy="1440000"/>
          </a:xfrm>
          <a:prstGeom prst="rect">
            <a:avLst/>
          </a:prstGeom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1" grpId="0"/>
      <p:bldP spid="12" grpId="0"/>
      <p:bldP spid="13" grpId="0"/>
      <p:bldP spid="14" grpId="0"/>
      <p:bldP spid="1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3" name="Заголовок 1"/>
          <p:cNvSpPr>
            <a:spLocks noGrp="1"/>
          </p:cNvSpPr>
          <p:nvPr>
            <p:ph type="title"/>
          </p:nvPr>
        </p:nvSpPr>
        <p:spPr>
          <a:xfrm>
            <a:off x="428625" y="214313"/>
            <a:ext cx="8229600" cy="1439862"/>
          </a:xfrm>
        </p:spPr>
        <p:txBody>
          <a:bodyPr/>
          <a:lstStyle/>
          <a:p>
            <a:pPr algn="l"/>
            <a:r>
              <a:rPr lang="ru-RU" sz="2000" b="1" u="sng" smtClean="0">
                <a:solidFill>
                  <a:srgbClr val="8E162A"/>
                </a:solidFill>
                <a:latin typeface="Arial" charset="0"/>
                <a:cs typeface="Arial" charset="0"/>
              </a:rPr>
              <a:t>Задача: </a:t>
            </a:r>
            <a:r>
              <a:rPr lang="ru-RU" sz="2000" b="1" smtClean="0">
                <a:solidFill>
                  <a:srgbClr val="8E162A"/>
                </a:solidFill>
                <a:latin typeface="Arial" charset="0"/>
                <a:cs typeface="Arial" charset="0"/>
              </a:rPr>
              <a:t>в равнобедренной трапеции </a:t>
            </a:r>
            <a:r>
              <a:rPr lang="en-US" sz="2000" b="1" i="1" smtClean="0">
                <a:solidFill>
                  <a:srgbClr val="8E162A"/>
                </a:solidFill>
                <a:latin typeface="Arial" charset="0"/>
                <a:cs typeface="Arial" charset="0"/>
              </a:rPr>
              <a:t>DEFC</a:t>
            </a:r>
            <a:r>
              <a:rPr lang="en-US" sz="2000" b="1" smtClean="0">
                <a:solidFill>
                  <a:srgbClr val="8E162A"/>
                </a:solidFill>
                <a:latin typeface="Arial" charset="0"/>
                <a:cs typeface="Arial" charset="0"/>
              </a:rPr>
              <a:t>  </a:t>
            </a:r>
            <a:r>
              <a:rPr lang="ru-RU" sz="2000" b="1" smtClean="0">
                <a:solidFill>
                  <a:srgbClr val="8E162A"/>
                </a:solidFill>
                <a:latin typeface="Arial" charset="0"/>
                <a:cs typeface="Arial" charset="0"/>
              </a:rPr>
              <a:t>на большее основание </a:t>
            </a:r>
            <a:r>
              <a:rPr lang="en-US" sz="2000" b="1" i="1" smtClean="0">
                <a:solidFill>
                  <a:srgbClr val="8E162A"/>
                </a:solidFill>
                <a:latin typeface="Arial" charset="0"/>
                <a:cs typeface="Arial" charset="0"/>
              </a:rPr>
              <a:t>DC</a:t>
            </a:r>
            <a:r>
              <a:rPr lang="en-US" sz="2000" b="1" smtClean="0">
                <a:solidFill>
                  <a:srgbClr val="8E162A"/>
                </a:solidFill>
                <a:latin typeface="Arial" charset="0"/>
                <a:cs typeface="Arial" charset="0"/>
              </a:rPr>
              <a:t> </a:t>
            </a:r>
            <a:r>
              <a:rPr lang="ru-RU" sz="2000" b="1" smtClean="0">
                <a:solidFill>
                  <a:srgbClr val="8E162A"/>
                </a:solidFill>
                <a:latin typeface="Arial" charset="0"/>
                <a:cs typeface="Arial" charset="0"/>
              </a:rPr>
              <a:t>проведены перпендикуляры </a:t>
            </a:r>
            <a:r>
              <a:rPr lang="ru-RU" sz="2000" b="1" i="1" smtClean="0">
                <a:solidFill>
                  <a:srgbClr val="8E162A"/>
                </a:solidFill>
                <a:latin typeface="Arial" charset="0"/>
                <a:cs typeface="Arial" charset="0"/>
              </a:rPr>
              <a:t>ЕА</a:t>
            </a:r>
            <a:r>
              <a:rPr lang="ru-RU" sz="2000" b="1" smtClean="0">
                <a:solidFill>
                  <a:srgbClr val="8E162A"/>
                </a:solidFill>
                <a:latin typeface="Arial" charset="0"/>
                <a:cs typeface="Arial" charset="0"/>
              </a:rPr>
              <a:t> и </a:t>
            </a:r>
            <a:r>
              <a:rPr lang="en-US" sz="2000" b="1" i="1" smtClean="0">
                <a:solidFill>
                  <a:srgbClr val="8E162A"/>
                </a:solidFill>
                <a:latin typeface="Arial" charset="0"/>
                <a:cs typeface="Arial" charset="0"/>
              </a:rPr>
              <a:t>FB.</a:t>
            </a:r>
            <a:br>
              <a:rPr lang="en-US" sz="2000" b="1" i="1" smtClean="0">
                <a:solidFill>
                  <a:srgbClr val="8E162A"/>
                </a:solidFill>
                <a:latin typeface="Arial" charset="0"/>
                <a:cs typeface="Arial" charset="0"/>
              </a:rPr>
            </a:br>
            <a:r>
              <a:rPr lang="en-US" sz="2000" b="1" smtClean="0">
                <a:solidFill>
                  <a:srgbClr val="8E162A"/>
                </a:solidFill>
                <a:latin typeface="Arial" charset="0"/>
                <a:cs typeface="Arial" charset="0"/>
              </a:rPr>
              <a:t>1) </a:t>
            </a:r>
            <a:r>
              <a:rPr lang="ru-RU" sz="2000" b="1" smtClean="0">
                <a:solidFill>
                  <a:srgbClr val="8E162A"/>
                </a:solidFill>
                <a:latin typeface="Arial" charset="0"/>
                <a:cs typeface="Arial" charset="0"/>
              </a:rPr>
              <a:t>Докажите, что </a:t>
            </a:r>
            <a:r>
              <a:rPr lang="ru-RU" sz="2000" b="1" i="1" smtClean="0">
                <a:solidFill>
                  <a:srgbClr val="8E162A"/>
                </a:solidFill>
                <a:latin typeface="Arial" charset="0"/>
                <a:cs typeface="Arial" charset="0"/>
              </a:rPr>
              <a:t>∆</a:t>
            </a:r>
            <a:r>
              <a:rPr lang="en-US" sz="2000" b="1" i="1" smtClean="0">
                <a:solidFill>
                  <a:srgbClr val="8E162A"/>
                </a:solidFill>
                <a:latin typeface="Arial" charset="0"/>
                <a:cs typeface="Arial" charset="0"/>
              </a:rPr>
              <a:t>DEA=∆CFB</a:t>
            </a:r>
            <a:r>
              <a:rPr lang="ru-RU" sz="2000" b="1" i="1" smtClean="0">
                <a:solidFill>
                  <a:srgbClr val="8E162A"/>
                </a:solidFill>
                <a:latin typeface="Arial" charset="0"/>
                <a:cs typeface="Arial" charset="0"/>
              </a:rPr>
              <a:t>.</a:t>
            </a:r>
            <a:br>
              <a:rPr lang="ru-RU" sz="2000" b="1" i="1" smtClean="0">
                <a:solidFill>
                  <a:srgbClr val="8E162A"/>
                </a:solidFill>
                <a:latin typeface="Arial" charset="0"/>
                <a:cs typeface="Arial" charset="0"/>
              </a:rPr>
            </a:br>
            <a:r>
              <a:rPr lang="ru-RU" sz="2000" b="1" i="1" smtClean="0">
                <a:solidFill>
                  <a:srgbClr val="8E162A"/>
                </a:solidFill>
                <a:latin typeface="Arial" charset="0"/>
                <a:cs typeface="Arial" charset="0"/>
              </a:rPr>
              <a:t>2) </a:t>
            </a:r>
            <a:r>
              <a:rPr lang="ru-RU" sz="2000" b="1" smtClean="0">
                <a:solidFill>
                  <a:srgbClr val="8E162A"/>
                </a:solidFill>
                <a:latin typeface="Arial" charset="0"/>
                <a:cs typeface="Arial" charset="0"/>
              </a:rPr>
              <a:t>Чему равны отрезки </a:t>
            </a:r>
            <a:r>
              <a:rPr lang="en-US" sz="2000" b="1" i="1" smtClean="0">
                <a:solidFill>
                  <a:srgbClr val="8E162A"/>
                </a:solidFill>
                <a:latin typeface="Arial" charset="0"/>
                <a:cs typeface="Arial" charset="0"/>
              </a:rPr>
              <a:t>DA</a:t>
            </a:r>
            <a:r>
              <a:rPr lang="ru-RU" sz="2000" b="1" smtClean="0">
                <a:solidFill>
                  <a:srgbClr val="8E162A"/>
                </a:solidFill>
                <a:latin typeface="Arial" charset="0"/>
                <a:cs typeface="Arial" charset="0"/>
              </a:rPr>
              <a:t> и</a:t>
            </a:r>
            <a:r>
              <a:rPr lang="en-US" sz="2000" b="1" smtClean="0">
                <a:solidFill>
                  <a:srgbClr val="8E162A"/>
                </a:solidFill>
                <a:latin typeface="Arial" charset="0"/>
                <a:cs typeface="Arial" charset="0"/>
              </a:rPr>
              <a:t> </a:t>
            </a:r>
            <a:r>
              <a:rPr lang="en-US" sz="2000" b="1" i="1" smtClean="0">
                <a:solidFill>
                  <a:srgbClr val="8E162A"/>
                </a:solidFill>
                <a:latin typeface="Arial" charset="0"/>
                <a:cs typeface="Arial" charset="0"/>
              </a:rPr>
              <a:t>C</a:t>
            </a:r>
            <a:r>
              <a:rPr lang="en-US" sz="2000" b="1" smtClean="0">
                <a:solidFill>
                  <a:srgbClr val="8E162A"/>
                </a:solidFill>
                <a:latin typeface="Arial" charset="0"/>
                <a:cs typeface="Arial" charset="0"/>
              </a:rPr>
              <a:t>B</a:t>
            </a:r>
            <a:r>
              <a:rPr lang="ru-RU" sz="2000" b="1" smtClean="0">
                <a:solidFill>
                  <a:srgbClr val="8E162A"/>
                </a:solidFill>
                <a:latin typeface="Arial" charset="0"/>
                <a:cs typeface="Arial" charset="0"/>
              </a:rPr>
              <a:t>, если </a:t>
            </a:r>
            <a:r>
              <a:rPr lang="en-US" sz="2000" b="1" i="1" smtClean="0">
                <a:solidFill>
                  <a:srgbClr val="8E162A"/>
                </a:solidFill>
                <a:latin typeface="Arial" charset="0"/>
                <a:cs typeface="Arial" charset="0"/>
              </a:rPr>
              <a:t>EF</a:t>
            </a:r>
            <a:r>
              <a:rPr lang="en-US" sz="2000" b="1" smtClean="0">
                <a:solidFill>
                  <a:srgbClr val="8E162A"/>
                </a:solidFill>
                <a:latin typeface="Arial" charset="0"/>
                <a:cs typeface="Arial" charset="0"/>
              </a:rPr>
              <a:t>=8c</a:t>
            </a:r>
            <a:r>
              <a:rPr lang="ru-RU" sz="2000" b="1" smtClean="0">
                <a:solidFill>
                  <a:srgbClr val="8E162A"/>
                </a:solidFill>
                <a:latin typeface="Arial" charset="0"/>
                <a:cs typeface="Arial" charset="0"/>
              </a:rPr>
              <a:t>м,</a:t>
            </a:r>
            <a:r>
              <a:rPr lang="en-US" sz="2000" b="1" smtClean="0">
                <a:solidFill>
                  <a:srgbClr val="8E162A"/>
                </a:solidFill>
                <a:latin typeface="Arial" charset="0"/>
                <a:cs typeface="Arial" charset="0"/>
              </a:rPr>
              <a:t>  </a:t>
            </a:r>
            <a:r>
              <a:rPr lang="en-US" sz="2000" b="1" i="1" smtClean="0">
                <a:solidFill>
                  <a:srgbClr val="8E162A"/>
                </a:solidFill>
                <a:latin typeface="Arial" charset="0"/>
                <a:cs typeface="Arial" charset="0"/>
              </a:rPr>
              <a:t>CD</a:t>
            </a:r>
            <a:r>
              <a:rPr lang="en-US" sz="2000" b="1" smtClean="0">
                <a:solidFill>
                  <a:srgbClr val="8E162A"/>
                </a:solidFill>
                <a:latin typeface="Arial" charset="0"/>
                <a:cs typeface="Arial" charset="0"/>
              </a:rPr>
              <a:t>=30</a:t>
            </a:r>
            <a:r>
              <a:rPr lang="ru-RU" sz="2000" b="1" smtClean="0">
                <a:solidFill>
                  <a:srgbClr val="8E162A"/>
                </a:solidFill>
                <a:latin typeface="Arial" charset="0"/>
                <a:cs typeface="Arial" charset="0"/>
              </a:rPr>
              <a:t>см.</a:t>
            </a:r>
            <a:endParaRPr lang="ru-RU" sz="2000" b="1" smtClean="0">
              <a:latin typeface="Arial" charset="0"/>
              <a:cs typeface="Arial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429000" y="1857375"/>
            <a:ext cx="5500688" cy="4572000"/>
          </a:xfrm>
        </p:spPr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Решение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marL="457200" indent="-457200" fontAlgn="auto">
              <a:spcAft>
                <a:spcPts val="0"/>
              </a:spcAft>
              <a:buFont typeface="Arial" pitchFamily="34" charset="0"/>
              <a:buAutoNum type="arabicParenR"/>
              <a:defRPr/>
            </a:pPr>
            <a:r>
              <a:rPr lang="ru-RU" sz="2000" i="1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∆</a:t>
            </a:r>
            <a:r>
              <a:rPr lang="en-US" sz="2000" i="1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DEA=∆CFB</a:t>
            </a:r>
            <a:r>
              <a:rPr lang="ru-RU" sz="2000" i="1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20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по катету и острому углу</a:t>
            </a:r>
          </a:p>
          <a:p>
            <a:pPr marL="457200" indent="-45720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0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2000" i="1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DE=CF</a:t>
            </a:r>
            <a:r>
              <a:rPr lang="ru-RU" sz="20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–боковые стороны равнобедренной трапеции;    </a:t>
            </a:r>
            <a:r>
              <a:rPr lang="en-US" sz="20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D=    C –</a:t>
            </a:r>
            <a:r>
              <a:rPr lang="ru-RU" sz="20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углы при основании равнобедренной трапеции)</a:t>
            </a:r>
          </a:p>
          <a:p>
            <a:pPr marL="457200" indent="-45720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0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Из  равенства треугольников следует, что </a:t>
            </a:r>
            <a:r>
              <a:rPr lang="en-US" sz="2000" i="1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DA= CB</a:t>
            </a:r>
            <a:endParaRPr lang="ru-RU" sz="2000" i="1" dirty="0" smtClean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0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2) АЕ</a:t>
            </a:r>
            <a:r>
              <a:rPr lang="en-US" sz="20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FB –</a:t>
            </a:r>
            <a:r>
              <a:rPr lang="ru-RU" sz="20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прямоугольник, значит,  Е</a:t>
            </a:r>
            <a:r>
              <a:rPr lang="en-US" sz="20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F</a:t>
            </a:r>
            <a:r>
              <a:rPr lang="ru-RU" sz="20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=АВ=8см</a:t>
            </a:r>
          </a:p>
          <a:p>
            <a:pPr marL="457200" indent="-45720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0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3)</a:t>
            </a:r>
            <a:r>
              <a:rPr lang="en-US" sz="2000" i="1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DA= CB=(CD – AB) </a:t>
            </a:r>
            <a:r>
              <a:rPr lang="en-US" sz="20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: 2= (30 – 8):2=11</a:t>
            </a:r>
            <a:r>
              <a:rPr lang="ru-RU" sz="20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см</a:t>
            </a:r>
          </a:p>
          <a:p>
            <a:pPr marL="457200" indent="-45720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2000" dirty="0" smtClean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000" dirty="0" smtClean="0">
                <a:solidFill>
                  <a:srgbClr val="8E162A"/>
                </a:solidFill>
                <a:latin typeface="Arial" pitchFamily="34" charset="0"/>
                <a:cs typeface="Arial" pitchFamily="34" charset="0"/>
              </a:rPr>
              <a:t>Ответ: 11см.</a:t>
            </a:r>
            <a:endParaRPr lang="ru-RU" sz="2000" dirty="0" smtClean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2000" dirty="0" smtClean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Трапеция 3"/>
          <p:cNvSpPr/>
          <p:nvPr/>
        </p:nvSpPr>
        <p:spPr>
          <a:xfrm>
            <a:off x="357188" y="2214563"/>
            <a:ext cx="2857500" cy="1500187"/>
          </a:xfrm>
          <a:prstGeom prst="trapezoid">
            <a:avLst>
              <a:gd name="adj" fmla="val 55960"/>
            </a:avLst>
          </a:prstGeom>
          <a:noFill/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rot="5400000">
            <a:off x="464344" y="2964657"/>
            <a:ext cx="1500187" cy="0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rot="5400000">
            <a:off x="1607344" y="2964657"/>
            <a:ext cx="1500187" cy="0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857250" y="1928813"/>
            <a:ext cx="2857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E</a:t>
            </a:r>
            <a:endParaRPr lang="ru-RU">
              <a:latin typeface="Calibri" pitchFamily="34" charset="0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214313" y="3714750"/>
            <a:ext cx="4286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D</a:t>
            </a:r>
            <a:endParaRPr lang="ru-RU">
              <a:latin typeface="Calibri" pitchFamily="34" charset="0"/>
            </a:endParaRP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3000375" y="3786188"/>
            <a:ext cx="2857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C</a:t>
            </a:r>
            <a:endParaRPr lang="ru-RU">
              <a:latin typeface="Calibri" pitchFamily="34" charset="0"/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2357438" y="1928813"/>
            <a:ext cx="2857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F</a:t>
            </a:r>
            <a:endParaRPr lang="ru-RU">
              <a:latin typeface="Calibri" pitchFamily="34" charset="0"/>
            </a:endParaRP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2214563" y="3786188"/>
            <a:ext cx="2857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B</a:t>
            </a:r>
            <a:endParaRPr lang="ru-RU">
              <a:latin typeface="Calibri" pitchFamily="34" charset="0"/>
            </a:endParaRP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1071563" y="3786188"/>
            <a:ext cx="2857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alibri" pitchFamily="34" charset="0"/>
              </a:rPr>
              <a:t>А</a:t>
            </a:r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>
            <a:off x="714375" y="2714625"/>
            <a:ext cx="285750" cy="214313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rot="5400000">
            <a:off x="2643188" y="2714625"/>
            <a:ext cx="285750" cy="28575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3" name="Дуга 22"/>
          <p:cNvSpPr/>
          <p:nvPr/>
        </p:nvSpPr>
        <p:spPr>
          <a:xfrm>
            <a:off x="500063" y="3357563"/>
            <a:ext cx="357187" cy="428625"/>
          </a:xfrm>
          <a:prstGeom prst="arc">
            <a:avLst>
              <a:gd name="adj1" fmla="val 14028319"/>
              <a:gd name="adj2" fmla="val 2846648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4" name="Дуга 23"/>
          <p:cNvSpPr/>
          <p:nvPr/>
        </p:nvSpPr>
        <p:spPr>
          <a:xfrm rot="10972392" flipV="1">
            <a:off x="2724150" y="3227388"/>
            <a:ext cx="823913" cy="471487"/>
          </a:xfrm>
          <a:prstGeom prst="arc">
            <a:avLst>
              <a:gd name="adj1" fmla="val 18809768"/>
              <a:gd name="adj2" fmla="val 2192388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1071563" y="3500438"/>
            <a:ext cx="142875" cy="214312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2357438" y="3500438"/>
            <a:ext cx="142875" cy="214312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graphicFrame>
        <p:nvGraphicFramePr>
          <p:cNvPr id="27651" name="Object 3"/>
          <p:cNvGraphicFramePr>
            <a:graphicFrameLocks noChangeAspect="1"/>
          </p:cNvGraphicFramePr>
          <p:nvPr/>
        </p:nvGraphicFramePr>
        <p:xfrm>
          <a:off x="5143500" y="3000375"/>
          <a:ext cx="290513" cy="228600"/>
        </p:xfrm>
        <a:graphic>
          <a:graphicData uri="http://schemas.openxmlformats.org/presentationml/2006/ole">
            <p:oleObj spid="_x0000_s27651" name="Формула" r:id="rId3" imgW="164880" imgH="152280" progId="Equation.3">
              <p:embed/>
            </p:oleObj>
          </a:graphicData>
        </a:graphic>
      </p:graphicFrame>
      <p:graphicFrame>
        <p:nvGraphicFramePr>
          <p:cNvPr id="27652" name="Object 4"/>
          <p:cNvGraphicFramePr>
            <a:graphicFrameLocks noChangeAspect="1"/>
          </p:cNvGraphicFramePr>
          <p:nvPr/>
        </p:nvGraphicFramePr>
        <p:xfrm>
          <a:off x="5786438" y="2928938"/>
          <a:ext cx="219075" cy="298450"/>
        </p:xfrm>
        <a:graphic>
          <a:graphicData uri="http://schemas.openxmlformats.org/presentationml/2006/ole">
            <p:oleObj spid="_x0000_s27652" name="Формула" r:id="rId4" imgW="164880" imgH="152280" progId="Equation.3">
              <p:embed/>
            </p:oleObj>
          </a:graphicData>
        </a:graphic>
      </p:graphicFrame>
      <p:pic>
        <p:nvPicPr>
          <p:cNvPr id="27" name="Рисунок 26" descr="http://im5-tub-ru.yandex.net/i?id=23937798-15-72&amp;n=21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28596" y="4929198"/>
            <a:ext cx="1800000" cy="1440000"/>
          </a:xfrm>
          <a:prstGeom prst="rect">
            <a:avLst/>
          </a:prstGeom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1000"/>
                                        <p:tgtEl>
                                          <p:spTgt spid="27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1000"/>
                                        <p:tgtEl>
                                          <p:spTgt spid="27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/>
      <p:bldP spid="17" grpId="0"/>
      <p:bldP spid="18" grpId="0"/>
      <p:bldP spid="25" grpId="0" animBg="1"/>
      <p:bldP spid="2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1000148"/>
          </a:xfrm>
        </p:spPr>
        <p:txBody>
          <a:bodyPr rtlCol="0"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4000" b="1" dirty="0" smtClean="0">
                <a:ln w="11430"/>
                <a:solidFill>
                  <a:srgbClr val="8E162A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Black" pitchFamily="34" charset="0"/>
              </a:rPr>
              <a:t>В свободную минутку</a:t>
            </a:r>
            <a:endParaRPr lang="ru-RU" sz="4000" b="1" dirty="0">
              <a:ln w="11430"/>
              <a:solidFill>
                <a:srgbClr val="8E162A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 Black" pitchFamily="34" charset="0"/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2643188" y="2357438"/>
          <a:ext cx="3240087" cy="3240087"/>
        </p:xfrm>
        <a:graphic>
          <a:graphicData uri="http://schemas.openxmlformats.org/drawingml/2006/table">
            <a:tbl>
              <a:tblPr/>
              <a:tblGrid>
                <a:gridCol w="540000"/>
                <a:gridCol w="540000"/>
                <a:gridCol w="540000"/>
                <a:gridCol w="540000"/>
                <a:gridCol w="540000"/>
                <a:gridCol w="540000"/>
              </a:tblGrid>
              <a:tr h="540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rgbClr val="C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rgbClr val="C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rgbClr val="C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6C0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solidFill>
                          <a:srgbClr val="C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6C0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solidFill>
                          <a:srgbClr val="C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rgbClr val="C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rgbClr val="C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rgbClr val="C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rgbClr val="C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6C0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rgbClr val="C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6C0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rgbClr val="C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rgbClr val="C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rgbClr val="C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6C0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rgbClr val="C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6C0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rgbClr val="C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6C0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rgbClr val="C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6C0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rgbClr val="C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6C0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rgbClr val="C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6C0A"/>
                    </a:solidFill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rgbClr val="C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6C0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solidFill>
                          <a:srgbClr val="C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6C0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rgbClr val="C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6C0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rgbClr val="C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6C0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rgbClr val="C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6C0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rgbClr val="C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6C0A"/>
                    </a:solidFill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rgbClr val="C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solidFill>
                          <a:srgbClr val="C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rgbClr val="C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6C0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rgbClr val="C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6C0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rgbClr val="C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rgbClr val="C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rgbClr val="C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rgbClr val="C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solidFill>
                          <a:srgbClr val="C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6C0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solidFill>
                          <a:srgbClr val="C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6C0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solidFill>
                          <a:srgbClr val="C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rgbClr val="C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6917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357188" y="1143000"/>
            <a:ext cx="8301037" cy="857250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Греческий крест разрежьте на несколько частей,</a:t>
            </a:r>
          </a:p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из которых можно сложить квадрат</a:t>
            </a:r>
            <a:endParaRPr lang="ru-RU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/>
            </a:r>
            <a:b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/>
            </a:r>
            <a:b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r>
              <a:rPr lang="ru-RU" sz="4000" b="1" dirty="0" smtClean="0">
                <a:ln w="11430"/>
                <a:solidFill>
                  <a:srgbClr val="8E162A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Black" pitchFamily="34" charset="0"/>
              </a:rPr>
              <a:t>Комплекс упражнений «Танцуйте сидя» </a:t>
            </a:r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/>
            </a:r>
            <a:b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 </a:t>
            </a:r>
            <a:b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7890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2050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 b="1" smtClean="0"/>
              <a:t> </a:t>
            </a:r>
            <a:endParaRPr lang="ru-RU" smtClean="0"/>
          </a:p>
          <a:p>
            <a:endParaRPr lang="ru-RU" smtClean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294967295"/>
          </p:nvPr>
        </p:nvSpPr>
        <p:spPr>
          <a:xfrm>
            <a:off x="3286125" y="1500188"/>
            <a:ext cx="5715000" cy="4929187"/>
          </a:xfrm>
        </p:spPr>
        <p:txBody>
          <a:bodyPr rtlCol="0">
            <a:noAutofit/>
          </a:bodyPr>
          <a:lstStyle/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2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Мы все вместе улыбнемся,</a:t>
            </a:r>
          </a:p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2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Подмигнем слегка друг другу, </a:t>
            </a:r>
          </a:p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2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Вправо, влево повернемся </a:t>
            </a:r>
          </a:p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200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(повороты влево - вправо)</a:t>
            </a:r>
          </a:p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2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И кивнем затем по кругу.</a:t>
            </a:r>
          </a:p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2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200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(наклоны влево - вправо)</a:t>
            </a:r>
          </a:p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2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Все идеи победили,</a:t>
            </a:r>
          </a:p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2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Вверх взметнулись наши руки.</a:t>
            </a:r>
          </a:p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2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200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(поднимают руки вверх – вниз) </a:t>
            </a:r>
          </a:p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2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Груз забот с себя стряхнули</a:t>
            </a:r>
          </a:p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2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И продолжим путь науки.</a:t>
            </a:r>
          </a:p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200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(встряхнули кистями рук)</a:t>
            </a:r>
            <a:endParaRPr lang="ru-RU" sz="2200" dirty="0">
              <a:solidFill>
                <a:schemeClr val="accent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Рисунок 6" descr="http://svetly5school.narod.ru/haker.gif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71563" y="2071688"/>
            <a:ext cx="2700337" cy="25193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714380"/>
          </a:xfrm>
        </p:spPr>
        <p:txBody>
          <a:bodyPr rtlCol="0"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4000" b="1" dirty="0" smtClean="0">
                <a:ln w="11430"/>
                <a:solidFill>
                  <a:srgbClr val="8E162A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Black" pitchFamily="34" charset="0"/>
              </a:rPr>
              <a:t/>
            </a:r>
            <a:br>
              <a:rPr lang="ru-RU" sz="4000" b="1" dirty="0" smtClean="0">
                <a:ln w="11430"/>
                <a:solidFill>
                  <a:srgbClr val="8E162A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Black" pitchFamily="34" charset="0"/>
              </a:rPr>
            </a:br>
            <a:r>
              <a:rPr lang="ru-RU" sz="4000" b="1" dirty="0" smtClean="0">
                <a:ln w="11430"/>
                <a:solidFill>
                  <a:srgbClr val="8E162A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Black" pitchFamily="34" charset="0"/>
              </a:rPr>
              <a:t>Цели урока:   </a:t>
            </a:r>
            <a:br>
              <a:rPr lang="ru-RU" sz="4000" b="1" dirty="0" smtClean="0">
                <a:ln w="11430"/>
                <a:solidFill>
                  <a:srgbClr val="8E162A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Black" pitchFamily="34" charset="0"/>
              </a:rPr>
            </a:br>
            <a:endParaRPr lang="ru-RU" sz="4000" b="1" dirty="0">
              <a:ln w="11430"/>
              <a:solidFill>
                <a:srgbClr val="8E162A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500" y="2000250"/>
            <a:ext cx="8229600" cy="40259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обобщить и систематизировать теоретические знания по теме "Четырехугольники";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совершенствовать навыки решения задач по данной теме;</a:t>
            </a:r>
            <a:endParaRPr lang="en-US" dirty="0" smtClean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развивать грамотную математическую речь.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  <p:pic>
        <p:nvPicPr>
          <p:cNvPr id="16387" name="Picture 11" descr="J030125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29438" y="214313"/>
            <a:ext cx="1828800" cy="156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8229600" cy="1143000"/>
          </a:xfrm>
        </p:spPr>
        <p:txBody>
          <a:bodyPr rtlCol="0"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4000" b="1" dirty="0" smtClean="0">
                <a:ln w="11430"/>
                <a:solidFill>
                  <a:srgbClr val="8E162A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Black" pitchFamily="34" charset="0"/>
              </a:rPr>
              <a:t>Творческое задание</a:t>
            </a:r>
            <a:endParaRPr lang="ru-RU" sz="4000" b="1" dirty="0">
              <a:ln w="11430"/>
              <a:solidFill>
                <a:srgbClr val="8E162A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71750" y="2428875"/>
            <a:ext cx="6157913" cy="1500188"/>
          </a:xfrm>
        </p:spPr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0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Игра «Поле чудес»</a:t>
            </a:r>
          </a:p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0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Знаешь ли ты?</a:t>
            </a:r>
            <a:endParaRPr lang="ru-RU" sz="4000" b="1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Рисунок 4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10" y="2000240"/>
            <a:ext cx="2340000" cy="2340000"/>
          </a:xfrm>
          <a:prstGeom prst="rect">
            <a:avLst/>
          </a:prstGeom>
          <a:ln w="38100">
            <a:solidFill>
              <a:schemeClr val="accent6">
                <a:lumMod val="50000"/>
              </a:schemeClr>
            </a:solidFill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400" b="1" dirty="0" smtClean="0">
                <a:ln w="11430"/>
                <a:solidFill>
                  <a:srgbClr val="8E162A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Black" pitchFamily="34" charset="0"/>
              </a:rPr>
              <a:t>I </a:t>
            </a:r>
            <a:r>
              <a:rPr lang="ru-RU" sz="2400" b="1" dirty="0" smtClean="0">
                <a:ln w="11430"/>
                <a:solidFill>
                  <a:srgbClr val="8E162A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Black" pitchFamily="34" charset="0"/>
              </a:rPr>
              <a:t>команда </a:t>
            </a:r>
            <a:br>
              <a:rPr lang="ru-RU" sz="2400" b="1" dirty="0" smtClean="0">
                <a:ln w="11430"/>
                <a:solidFill>
                  <a:srgbClr val="8E162A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Black" pitchFamily="34" charset="0"/>
              </a:rPr>
            </a:br>
            <a:r>
              <a:rPr lang="ru-RU" sz="2400" b="1" dirty="0" smtClean="0">
                <a:ln w="11430"/>
                <a:solidFill>
                  <a:srgbClr val="8E162A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Black" pitchFamily="34" charset="0"/>
              </a:rPr>
              <a:t>Что в переводе с греческого обозначает «рассекающая углы»</a:t>
            </a:r>
            <a:endParaRPr lang="ru-RU" sz="2400" b="1" dirty="0">
              <a:ln w="11430"/>
              <a:solidFill>
                <a:srgbClr val="8E162A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571625" y="2000250"/>
            <a:ext cx="720725" cy="12604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rgbClr val="8E162A"/>
                </a:solidFill>
                <a:latin typeface="Arial" pitchFamily="34" charset="0"/>
                <a:cs typeface="Arial" pitchFamily="34" charset="0"/>
              </a:rPr>
              <a:t>Д</a:t>
            </a:r>
            <a:endParaRPr lang="ru-RU" sz="3200" b="1" dirty="0">
              <a:solidFill>
                <a:srgbClr val="8E162A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286625" y="2000250"/>
            <a:ext cx="720725" cy="12604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rgbClr val="8E162A"/>
                </a:solidFill>
                <a:latin typeface="Arial" pitchFamily="34" charset="0"/>
                <a:cs typeface="Arial" pitchFamily="34" charset="0"/>
              </a:rPr>
              <a:t>Ь</a:t>
            </a:r>
            <a:endParaRPr lang="ru-RU" sz="3200" b="1" dirty="0">
              <a:solidFill>
                <a:srgbClr val="8E162A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572250" y="2000250"/>
            <a:ext cx="720725" cy="12604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rgbClr val="8E162A"/>
                </a:solidFill>
                <a:latin typeface="Arial" pitchFamily="34" charset="0"/>
                <a:cs typeface="Arial" pitchFamily="34" charset="0"/>
              </a:rPr>
              <a:t>Л</a:t>
            </a:r>
            <a:endParaRPr lang="ru-RU" sz="3200" b="1" dirty="0">
              <a:solidFill>
                <a:srgbClr val="8E162A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857875" y="2000250"/>
            <a:ext cx="720725" cy="12604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rgbClr val="8E162A"/>
                </a:solidFill>
                <a:latin typeface="Arial" pitchFamily="34" charset="0"/>
                <a:cs typeface="Arial" pitchFamily="34" charset="0"/>
              </a:rPr>
              <a:t>А</a:t>
            </a:r>
            <a:endParaRPr lang="ru-RU" sz="3200" b="1" dirty="0">
              <a:solidFill>
                <a:srgbClr val="8E162A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000375" y="2000250"/>
            <a:ext cx="720725" cy="12604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rgbClr val="8E162A"/>
                </a:solidFill>
                <a:latin typeface="Arial" pitchFamily="34" charset="0"/>
                <a:cs typeface="Arial" pitchFamily="34" charset="0"/>
              </a:rPr>
              <a:t>А</a:t>
            </a:r>
            <a:endParaRPr lang="ru-RU" sz="3200" b="1" dirty="0">
              <a:solidFill>
                <a:srgbClr val="8E162A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 rot="10800000" flipV="1">
            <a:off x="2286000" y="2000250"/>
            <a:ext cx="720725" cy="12604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rgbClr val="8E162A"/>
                </a:solidFill>
                <a:latin typeface="Arial" pitchFamily="34" charset="0"/>
                <a:cs typeface="Arial" pitchFamily="34" charset="0"/>
              </a:rPr>
              <a:t>И</a:t>
            </a:r>
            <a:endParaRPr lang="ru-RU" sz="3200" b="1" dirty="0">
              <a:solidFill>
                <a:srgbClr val="8E162A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3714750" y="2000250"/>
            <a:ext cx="720725" cy="12604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rgbClr val="8E162A"/>
                </a:solidFill>
                <a:latin typeface="Arial" pitchFamily="34" charset="0"/>
                <a:cs typeface="Arial" pitchFamily="34" charset="0"/>
              </a:rPr>
              <a:t>Г</a:t>
            </a:r>
            <a:endParaRPr lang="ru-RU" sz="3200" b="1" dirty="0">
              <a:solidFill>
                <a:srgbClr val="8E162A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4429125" y="2000250"/>
            <a:ext cx="720725" cy="12604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rgbClr val="8E162A"/>
                </a:solidFill>
                <a:latin typeface="Arial" pitchFamily="34" charset="0"/>
                <a:cs typeface="Arial" pitchFamily="34" charset="0"/>
              </a:rPr>
              <a:t>О</a:t>
            </a:r>
            <a:endParaRPr lang="ru-RU" sz="3200" b="1" dirty="0">
              <a:solidFill>
                <a:srgbClr val="8E162A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5143500" y="2000250"/>
            <a:ext cx="720725" cy="12604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rgbClr val="8E162A"/>
                </a:solidFill>
                <a:latin typeface="Arial" pitchFamily="34" charset="0"/>
                <a:cs typeface="Arial" pitchFamily="34" charset="0"/>
              </a:rPr>
              <a:t>Н</a:t>
            </a:r>
            <a:endParaRPr lang="ru-RU" sz="3200" b="1" dirty="0">
              <a:solidFill>
                <a:srgbClr val="8E162A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1571625" y="2000250"/>
            <a:ext cx="720725" cy="12604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7286625" y="2000250"/>
            <a:ext cx="720725" cy="12604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6572250" y="2000250"/>
            <a:ext cx="720725" cy="12604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5857875" y="2000250"/>
            <a:ext cx="720725" cy="12604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6" name="Прямоугольник 25"/>
          <p:cNvSpPr/>
          <p:nvPr/>
        </p:nvSpPr>
        <p:spPr>
          <a:xfrm>
            <a:off x="3000375" y="2000250"/>
            <a:ext cx="720725" cy="12604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 rot="10800000" flipV="1">
            <a:off x="2286000" y="2000250"/>
            <a:ext cx="720725" cy="12604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8" name="Прямоугольник 27"/>
          <p:cNvSpPr/>
          <p:nvPr/>
        </p:nvSpPr>
        <p:spPr>
          <a:xfrm>
            <a:off x="3714750" y="2000250"/>
            <a:ext cx="720725" cy="12604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>
            <a:off x="4429125" y="2000250"/>
            <a:ext cx="720725" cy="12604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5143500" y="2000250"/>
            <a:ext cx="720725" cy="12604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1" name="Параллелограмм 30"/>
          <p:cNvSpPr/>
          <p:nvPr/>
        </p:nvSpPr>
        <p:spPr>
          <a:xfrm>
            <a:off x="2928938" y="3857625"/>
            <a:ext cx="3500437" cy="1785938"/>
          </a:xfrm>
          <a:prstGeom prst="parallelogram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33" name="Прямая соединительная линия 32"/>
          <p:cNvCxnSpPr/>
          <p:nvPr/>
        </p:nvCxnSpPr>
        <p:spPr>
          <a:xfrm>
            <a:off x="3357563" y="3857625"/>
            <a:ext cx="2643187" cy="1785938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flipV="1">
            <a:off x="2928938" y="3857625"/>
            <a:ext cx="3500437" cy="1785938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17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20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2000" tmFilter="0, 0; .2, .5; .8, .5; 1, 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1000" autoRev="1" fill="hold"/>
                                        <p:tgtEl>
                                          <p:spTgt spid="3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4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 tmFilter="0, 0; .2, .5; .8, .5; 1, 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250" autoRev="1" fill="hold"/>
                                        <p:tgtEl>
                                          <p:spTgt spid="3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39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" fill="hold">
                      <p:stCondLst>
                        <p:cond delay="0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45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" fill="hold">
                      <p:stCondLst>
                        <p:cond delay="0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63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4" fill="hold">
                      <p:stCondLst>
                        <p:cond delay="0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>
                      <p:stCondLst>
                        <p:cond delay="0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7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75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6" fill="hold">
                      <p:stCondLst>
                        <p:cond delay="0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7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</p:childTnLst>
        </p:cTn>
      </p:par>
    </p:tnLst>
    <p:bldLst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143000"/>
          </a:xfrm>
        </p:spPr>
        <p:txBody>
          <a:bodyPr rtlCol="0"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400" b="1" dirty="0" smtClean="0">
                <a:ln w="11430"/>
                <a:solidFill>
                  <a:srgbClr val="8E162A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Black" pitchFamily="34" charset="0"/>
              </a:rPr>
              <a:t>II </a:t>
            </a:r>
            <a:r>
              <a:rPr lang="ru-RU" sz="2400" b="1" dirty="0" smtClean="0">
                <a:ln w="11430"/>
                <a:solidFill>
                  <a:srgbClr val="8E162A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Black" pitchFamily="34" charset="0"/>
              </a:rPr>
              <a:t>команда </a:t>
            </a:r>
            <a:br>
              <a:rPr lang="ru-RU" sz="2400" b="1" dirty="0" smtClean="0">
                <a:ln w="11430"/>
                <a:solidFill>
                  <a:srgbClr val="8E162A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Black" pitchFamily="34" charset="0"/>
              </a:rPr>
            </a:br>
            <a:r>
              <a:rPr lang="ru-RU" sz="2400" b="1" dirty="0" smtClean="0">
                <a:ln w="11430"/>
                <a:solidFill>
                  <a:srgbClr val="8E162A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Black" pitchFamily="34" charset="0"/>
              </a:rPr>
              <a:t>Что в переводе с греческого обозначает «земледелие»</a:t>
            </a:r>
            <a:endParaRPr lang="ru-RU" sz="2400" b="1" dirty="0">
              <a:ln w="11430"/>
              <a:solidFill>
                <a:srgbClr val="8E162A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572250" y="2000250"/>
            <a:ext cx="720725" cy="12604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rgbClr val="8E162A"/>
                </a:solidFill>
                <a:latin typeface="Arial" pitchFamily="34" charset="0"/>
                <a:cs typeface="Arial" pitchFamily="34" charset="0"/>
              </a:rPr>
              <a:t>И</a:t>
            </a:r>
            <a:endParaRPr lang="ru-RU" sz="3200" b="1" dirty="0">
              <a:solidFill>
                <a:srgbClr val="8E162A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857875" y="2000250"/>
            <a:ext cx="720725" cy="12604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rgbClr val="8E162A"/>
                </a:solidFill>
                <a:latin typeface="Arial" pitchFamily="34" charset="0"/>
                <a:cs typeface="Arial" pitchFamily="34" charset="0"/>
              </a:rPr>
              <a:t>Р</a:t>
            </a:r>
            <a:endParaRPr lang="ru-RU" sz="3200" b="1" dirty="0">
              <a:solidFill>
                <a:srgbClr val="8E162A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143500" y="2000250"/>
            <a:ext cx="720725" cy="12604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rgbClr val="8E162A"/>
                </a:solidFill>
                <a:latin typeface="Arial" pitchFamily="34" charset="0"/>
                <a:cs typeface="Arial" pitchFamily="34" charset="0"/>
              </a:rPr>
              <a:t>Т</a:t>
            </a:r>
            <a:endParaRPr lang="ru-RU" sz="3200" b="1" dirty="0">
              <a:solidFill>
                <a:srgbClr val="8E162A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286000" y="2000250"/>
            <a:ext cx="720725" cy="12604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rgbClr val="8E162A"/>
                </a:solidFill>
                <a:latin typeface="Arial" pitchFamily="34" charset="0"/>
                <a:cs typeface="Arial" pitchFamily="34" charset="0"/>
              </a:rPr>
              <a:t>Е</a:t>
            </a:r>
            <a:endParaRPr lang="ru-RU" sz="3200" b="1" dirty="0">
              <a:solidFill>
                <a:srgbClr val="8E162A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 rot="10800000" flipV="1">
            <a:off x="1571625" y="2000250"/>
            <a:ext cx="720725" cy="12604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rgbClr val="8E162A"/>
                </a:solidFill>
                <a:latin typeface="Arial" pitchFamily="34" charset="0"/>
                <a:cs typeface="Arial" pitchFamily="34" charset="0"/>
              </a:rPr>
              <a:t>Г</a:t>
            </a:r>
            <a:endParaRPr lang="ru-RU" sz="3200" b="1" dirty="0">
              <a:solidFill>
                <a:srgbClr val="8E162A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000375" y="2000250"/>
            <a:ext cx="720725" cy="12604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rgbClr val="8E162A"/>
                </a:solidFill>
                <a:latin typeface="Arial" pitchFamily="34" charset="0"/>
                <a:cs typeface="Arial" pitchFamily="34" charset="0"/>
              </a:rPr>
              <a:t>О</a:t>
            </a:r>
            <a:endParaRPr lang="ru-RU" sz="3200" b="1" dirty="0">
              <a:solidFill>
                <a:srgbClr val="8E162A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714750" y="2000250"/>
            <a:ext cx="720725" cy="12604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rgbClr val="8E162A"/>
                </a:solidFill>
                <a:latin typeface="Arial" pitchFamily="34" charset="0"/>
                <a:cs typeface="Arial" pitchFamily="34" charset="0"/>
              </a:rPr>
              <a:t>М</a:t>
            </a:r>
            <a:endParaRPr lang="ru-RU" sz="3200" b="1" dirty="0">
              <a:solidFill>
                <a:srgbClr val="8E162A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429125" y="2000250"/>
            <a:ext cx="720725" cy="12604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rgbClr val="8E162A"/>
                </a:solidFill>
                <a:latin typeface="Arial" pitchFamily="34" charset="0"/>
                <a:cs typeface="Arial" pitchFamily="34" charset="0"/>
              </a:rPr>
              <a:t>Е</a:t>
            </a:r>
            <a:endParaRPr lang="ru-RU" sz="3200" b="1" dirty="0">
              <a:solidFill>
                <a:srgbClr val="8E162A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572250" y="2000250"/>
            <a:ext cx="720725" cy="12604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5857875" y="2000250"/>
            <a:ext cx="720725" cy="12604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5143500" y="2000250"/>
            <a:ext cx="720725" cy="12604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2286000" y="2000250"/>
            <a:ext cx="720725" cy="12604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 rot="10800000" flipV="1">
            <a:off x="1571625" y="2000250"/>
            <a:ext cx="720725" cy="12604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3000375" y="2000250"/>
            <a:ext cx="720725" cy="12604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3714750" y="2000250"/>
            <a:ext cx="720725" cy="12604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4429125" y="2000250"/>
            <a:ext cx="720725" cy="12604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7286625" y="2000250"/>
            <a:ext cx="720725" cy="12604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rgbClr val="8E162A"/>
                </a:solidFill>
                <a:latin typeface="Arial" pitchFamily="34" charset="0"/>
                <a:cs typeface="Arial" pitchFamily="34" charset="0"/>
              </a:rPr>
              <a:t>Я</a:t>
            </a:r>
            <a:endParaRPr lang="ru-RU" sz="3200" b="1" dirty="0">
              <a:solidFill>
                <a:srgbClr val="8E162A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7286625" y="2000250"/>
            <a:ext cx="720725" cy="12604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31746" name="Picture 2" descr="D:\+ картинки\картинки\figur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86116" y="3643314"/>
            <a:ext cx="2953060" cy="2428892"/>
          </a:xfrm>
          <a:prstGeom prst="round2DiagRect">
            <a:avLst>
              <a:gd name="adj1" fmla="val 16667"/>
              <a:gd name="adj2" fmla="val 0"/>
            </a:avLst>
          </a:prstGeom>
          <a:ln w="38100" cap="sq">
            <a:solidFill>
              <a:schemeClr val="accent2">
                <a:lumMod val="50000"/>
              </a:schemeClr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31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1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285728"/>
            <a:ext cx="8229600" cy="1143000"/>
          </a:xfrm>
        </p:spPr>
        <p:txBody>
          <a:bodyPr rtlCol="0"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400" b="1" dirty="0" smtClean="0">
                <a:ln w="11430"/>
                <a:solidFill>
                  <a:srgbClr val="8E162A"/>
                </a:solidFill>
                <a:latin typeface="Arial Black" pitchFamily="34" charset="0"/>
              </a:rPr>
              <a:t>III </a:t>
            </a:r>
            <a:r>
              <a:rPr lang="ru-RU" sz="2400" b="1" dirty="0" smtClean="0">
                <a:ln w="11430"/>
                <a:solidFill>
                  <a:srgbClr val="8E162A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Black" pitchFamily="34" charset="0"/>
              </a:rPr>
              <a:t>команда </a:t>
            </a:r>
            <a:r>
              <a:rPr lang="ru-RU" sz="2400" b="1" dirty="0" smtClean="0">
                <a:ln w="11430"/>
                <a:solidFill>
                  <a:srgbClr val="8E162A"/>
                </a:solidFill>
                <a:latin typeface="Arial Black" pitchFamily="34" charset="0"/>
              </a:rPr>
              <a:t/>
            </a:r>
            <a:br>
              <a:rPr lang="ru-RU" sz="2400" b="1" dirty="0" smtClean="0">
                <a:ln w="11430"/>
                <a:solidFill>
                  <a:srgbClr val="8E162A"/>
                </a:solidFill>
                <a:latin typeface="Arial Black" pitchFamily="34" charset="0"/>
              </a:rPr>
            </a:br>
            <a:r>
              <a:rPr lang="ru-RU" sz="2400" b="1" dirty="0" smtClean="0">
                <a:ln w="11430"/>
                <a:solidFill>
                  <a:srgbClr val="8E162A"/>
                </a:solidFill>
                <a:latin typeface="Arial Black" pitchFamily="34" charset="0"/>
              </a:rPr>
              <a:t>Что в переводе с греческого </a:t>
            </a:r>
            <a:r>
              <a:rPr lang="ru-RU" sz="2400" b="1" dirty="0" smtClean="0">
                <a:ln w="11430"/>
                <a:solidFill>
                  <a:srgbClr val="8E162A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Black" pitchFamily="34" charset="0"/>
              </a:rPr>
              <a:t>обозначает </a:t>
            </a:r>
            <a:r>
              <a:rPr lang="ru-RU" sz="2400" b="1" dirty="0" smtClean="0">
                <a:ln w="11430"/>
                <a:solidFill>
                  <a:srgbClr val="8E162A"/>
                </a:solidFill>
                <a:latin typeface="Arial Black" pitchFamily="34" charset="0"/>
              </a:rPr>
              <a:t>«бубен»</a:t>
            </a:r>
            <a:endParaRPr lang="ru-RU" sz="2400" b="1" dirty="0">
              <a:ln w="11430"/>
              <a:solidFill>
                <a:srgbClr val="8E162A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071813" y="2071688"/>
            <a:ext cx="720725" cy="12604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rgbClr val="8E162A"/>
                </a:solidFill>
                <a:latin typeface="Arial" pitchFamily="34" charset="0"/>
                <a:cs typeface="Arial" pitchFamily="34" charset="0"/>
              </a:rPr>
              <a:t>Р</a:t>
            </a:r>
            <a:endParaRPr lang="ru-RU" sz="3200" b="1" dirty="0">
              <a:solidFill>
                <a:srgbClr val="8E162A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786188" y="2071688"/>
            <a:ext cx="720725" cy="12604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rgbClr val="8E162A"/>
                </a:solidFill>
                <a:latin typeface="Arial" pitchFamily="34" charset="0"/>
                <a:cs typeface="Arial" pitchFamily="34" charset="0"/>
              </a:rPr>
              <a:t>О</a:t>
            </a:r>
            <a:endParaRPr lang="ru-RU" sz="3200" b="1" dirty="0">
              <a:solidFill>
                <a:srgbClr val="8E162A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500563" y="2071688"/>
            <a:ext cx="720725" cy="12604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rgbClr val="8E162A"/>
                </a:solidFill>
                <a:latin typeface="Arial" pitchFamily="34" charset="0"/>
                <a:cs typeface="Arial" pitchFamily="34" charset="0"/>
              </a:rPr>
              <a:t>М</a:t>
            </a:r>
            <a:endParaRPr lang="ru-RU" sz="3200" b="1" dirty="0">
              <a:solidFill>
                <a:srgbClr val="8E162A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214938" y="2071688"/>
            <a:ext cx="720725" cy="12604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rgbClr val="8E162A"/>
                </a:solidFill>
                <a:latin typeface="Arial" pitchFamily="34" charset="0"/>
                <a:cs typeface="Arial" pitchFamily="34" charset="0"/>
              </a:rPr>
              <a:t>Б</a:t>
            </a:r>
            <a:endParaRPr lang="ru-RU" sz="3200" b="1" dirty="0">
              <a:solidFill>
                <a:srgbClr val="8E162A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071813" y="2071688"/>
            <a:ext cx="720725" cy="12604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3786188" y="2071688"/>
            <a:ext cx="720725" cy="12604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4500563" y="2071688"/>
            <a:ext cx="720725" cy="12604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5214938" y="2071688"/>
            <a:ext cx="720725" cy="12604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0" name="Ромб 19"/>
          <p:cNvSpPr/>
          <p:nvPr/>
        </p:nvSpPr>
        <p:spPr>
          <a:xfrm>
            <a:off x="2857500" y="3786188"/>
            <a:ext cx="3214688" cy="2357437"/>
          </a:xfrm>
          <a:prstGeom prst="diamond">
            <a:avLst/>
          </a:prstGeom>
          <a:solidFill>
            <a:schemeClr val="accent6"/>
          </a:solidFill>
          <a:ln w="381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9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C0066"/>
                                      </p:to>
                                    </p:animClr>
                                    <p:animClr clrSpc="rgb" dir="cw">
                                      <p:cBhvr>
                                        <p:cTn id="1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C0066"/>
                                      </p:to>
                                    </p:animClr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20" grpId="0" animBg="1"/>
      <p:bldP spid="20" grpId="1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400" b="1" dirty="0" smtClean="0">
                <a:ln w="11430"/>
                <a:solidFill>
                  <a:srgbClr val="8E162A"/>
                </a:solidFill>
                <a:latin typeface="Arial Black" pitchFamily="34" charset="0"/>
              </a:rPr>
              <a:t>IV </a:t>
            </a:r>
            <a:r>
              <a:rPr lang="ru-RU" sz="2400" b="1" dirty="0" smtClean="0">
                <a:ln w="11430"/>
                <a:solidFill>
                  <a:srgbClr val="8E162A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Black" pitchFamily="34" charset="0"/>
              </a:rPr>
              <a:t>команда </a:t>
            </a:r>
            <a:r>
              <a:rPr lang="ru-RU" sz="2400" b="1" dirty="0" smtClean="0">
                <a:ln w="11430"/>
                <a:solidFill>
                  <a:srgbClr val="8E162A"/>
                </a:solidFill>
                <a:latin typeface="Arial Black" pitchFamily="34" charset="0"/>
              </a:rPr>
              <a:t/>
            </a:r>
            <a:br>
              <a:rPr lang="ru-RU" sz="2400" b="1" dirty="0" smtClean="0">
                <a:ln w="11430"/>
                <a:solidFill>
                  <a:srgbClr val="8E162A"/>
                </a:solidFill>
                <a:latin typeface="Arial Black" pitchFamily="34" charset="0"/>
              </a:rPr>
            </a:br>
            <a:r>
              <a:rPr lang="ru-RU" sz="2400" b="1" dirty="0" smtClean="0">
                <a:ln w="11430"/>
                <a:solidFill>
                  <a:srgbClr val="8E162A"/>
                </a:solidFill>
                <a:latin typeface="Arial Black" pitchFamily="34" charset="0"/>
              </a:rPr>
              <a:t>Что в переводе с греческого </a:t>
            </a:r>
            <a:r>
              <a:rPr lang="ru-RU" sz="2400" b="1" dirty="0" smtClean="0">
                <a:ln w="11430"/>
                <a:solidFill>
                  <a:srgbClr val="8E162A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Black" pitchFamily="34" charset="0"/>
              </a:rPr>
              <a:t>обозначает </a:t>
            </a:r>
            <a:r>
              <a:rPr lang="ru-RU" sz="2400" b="1" dirty="0" smtClean="0">
                <a:ln w="11430"/>
                <a:solidFill>
                  <a:srgbClr val="8E162A"/>
                </a:solidFill>
                <a:latin typeface="Arial Black" pitchFamily="34" charset="0"/>
              </a:rPr>
              <a:t>«столик»</a:t>
            </a:r>
            <a:endParaRPr lang="ru-RU" sz="2400" b="1" dirty="0">
              <a:ln w="11430"/>
              <a:solidFill>
                <a:srgbClr val="8E162A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572250" y="2000250"/>
            <a:ext cx="720725" cy="12604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rgbClr val="8E162A"/>
                </a:solidFill>
                <a:latin typeface="Arial" pitchFamily="34" charset="0"/>
                <a:cs typeface="Arial" pitchFamily="34" charset="0"/>
              </a:rPr>
              <a:t>Я</a:t>
            </a:r>
            <a:endParaRPr lang="ru-RU" sz="3200" b="1" dirty="0">
              <a:solidFill>
                <a:srgbClr val="8E162A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857875" y="2000250"/>
            <a:ext cx="720725" cy="12604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rgbClr val="8E162A"/>
                </a:solidFill>
                <a:latin typeface="Arial" pitchFamily="34" charset="0"/>
                <a:cs typeface="Arial" pitchFamily="34" charset="0"/>
              </a:rPr>
              <a:t>И</a:t>
            </a:r>
            <a:endParaRPr lang="ru-RU" sz="3200" b="1" dirty="0">
              <a:solidFill>
                <a:srgbClr val="8E162A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143500" y="2000250"/>
            <a:ext cx="720725" cy="12604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rgbClr val="8E162A"/>
                </a:solidFill>
                <a:latin typeface="Arial" pitchFamily="34" charset="0"/>
                <a:cs typeface="Arial" pitchFamily="34" charset="0"/>
              </a:rPr>
              <a:t>Ц</a:t>
            </a:r>
            <a:endParaRPr lang="ru-RU" sz="3200" b="1" dirty="0">
              <a:solidFill>
                <a:srgbClr val="8E162A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286000" y="2000250"/>
            <a:ext cx="720725" cy="12604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rgbClr val="8E162A"/>
                </a:solidFill>
                <a:latin typeface="Arial" pitchFamily="34" charset="0"/>
                <a:cs typeface="Arial" pitchFamily="34" charset="0"/>
              </a:rPr>
              <a:t>Р</a:t>
            </a:r>
            <a:endParaRPr lang="ru-RU" sz="3200" b="1" dirty="0">
              <a:solidFill>
                <a:srgbClr val="8E162A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 rot="10800000" flipV="1">
            <a:off x="1571625" y="2000250"/>
            <a:ext cx="720725" cy="12604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rgbClr val="8E162A"/>
                </a:solidFill>
                <a:latin typeface="Arial" pitchFamily="34" charset="0"/>
                <a:cs typeface="Arial" pitchFamily="34" charset="0"/>
              </a:rPr>
              <a:t>Т</a:t>
            </a:r>
            <a:endParaRPr lang="ru-RU" sz="3200" b="1" dirty="0">
              <a:solidFill>
                <a:srgbClr val="8E162A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000375" y="2000250"/>
            <a:ext cx="720725" cy="12604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rgbClr val="8E162A"/>
                </a:solidFill>
                <a:latin typeface="Arial" pitchFamily="34" charset="0"/>
                <a:cs typeface="Arial" pitchFamily="34" charset="0"/>
              </a:rPr>
              <a:t>А</a:t>
            </a:r>
            <a:endParaRPr lang="ru-RU" sz="3200" b="1" dirty="0">
              <a:solidFill>
                <a:srgbClr val="8E162A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714750" y="2000250"/>
            <a:ext cx="720725" cy="12604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rgbClr val="8E162A"/>
                </a:solidFill>
                <a:latin typeface="Arial" pitchFamily="34" charset="0"/>
                <a:cs typeface="Arial" pitchFamily="34" charset="0"/>
              </a:rPr>
              <a:t>П</a:t>
            </a:r>
            <a:endParaRPr lang="ru-RU" sz="3200" b="1" dirty="0">
              <a:solidFill>
                <a:srgbClr val="8E162A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429125" y="2000250"/>
            <a:ext cx="720725" cy="12604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rgbClr val="8E162A"/>
                </a:solidFill>
                <a:latin typeface="Arial" pitchFamily="34" charset="0"/>
                <a:cs typeface="Arial" pitchFamily="34" charset="0"/>
              </a:rPr>
              <a:t>Е</a:t>
            </a:r>
            <a:endParaRPr lang="ru-RU" sz="3200" b="1" dirty="0">
              <a:solidFill>
                <a:srgbClr val="8E162A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572250" y="2000250"/>
            <a:ext cx="720725" cy="12604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5857875" y="2000250"/>
            <a:ext cx="720725" cy="12604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5143500" y="2000250"/>
            <a:ext cx="720725" cy="12604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2286000" y="2000250"/>
            <a:ext cx="720725" cy="12604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 rot="10800000" flipV="1">
            <a:off x="1571625" y="2000250"/>
            <a:ext cx="720725" cy="12604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3000375" y="2000250"/>
            <a:ext cx="720725" cy="12604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3714750" y="2000250"/>
            <a:ext cx="720725" cy="12604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4429125" y="2000250"/>
            <a:ext cx="720725" cy="12604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3" name="Трапеция 22"/>
          <p:cNvSpPr/>
          <p:nvPr/>
        </p:nvSpPr>
        <p:spPr>
          <a:xfrm>
            <a:off x="3357563" y="3857625"/>
            <a:ext cx="2214562" cy="2000250"/>
          </a:xfrm>
          <a:prstGeom prst="trapezoid">
            <a:avLst/>
          </a:prstGeom>
          <a:solidFill>
            <a:srgbClr val="00B050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9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0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5FB13"/>
                                      </p:to>
                                    </p:animClr>
                                    <p:animClr clrSpc="rgb">
                                      <p:cBhvr>
                                        <p:cTn id="11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5FB13"/>
                                      </p:to>
                                    </p:animClr>
                                    <p:set>
                                      <p:cBhvr>
                                        <p:cTn id="12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3" grpId="0" animBg="1"/>
      <p:bldP spid="23" grpId="1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400" b="1" dirty="0" smtClean="0">
                <a:ln w="11430"/>
                <a:solidFill>
                  <a:srgbClr val="8E162A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Black" pitchFamily="34" charset="0"/>
              </a:rPr>
              <a:t>V </a:t>
            </a:r>
            <a:r>
              <a:rPr lang="ru-RU" sz="2400" b="1" dirty="0" smtClean="0">
                <a:ln w="11430"/>
                <a:solidFill>
                  <a:srgbClr val="8E162A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Black" pitchFamily="34" charset="0"/>
              </a:rPr>
              <a:t>команда</a:t>
            </a:r>
            <a:br>
              <a:rPr lang="ru-RU" sz="2400" b="1" dirty="0" smtClean="0">
                <a:ln w="11430"/>
                <a:solidFill>
                  <a:srgbClr val="8E162A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Black" pitchFamily="34" charset="0"/>
              </a:rPr>
            </a:br>
            <a:r>
              <a:rPr lang="ru-RU" sz="2400" b="1" dirty="0" smtClean="0">
                <a:ln w="11430"/>
                <a:solidFill>
                  <a:srgbClr val="8E162A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Black" pitchFamily="34" charset="0"/>
              </a:rPr>
              <a:t>Он фигура замечательная: как его не поверни, все четыре стороны у него равны</a:t>
            </a:r>
            <a:endParaRPr lang="ru-RU" sz="2400" b="1" dirty="0">
              <a:ln w="11430"/>
              <a:solidFill>
                <a:srgbClr val="8E162A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571875" y="3786188"/>
            <a:ext cx="1979613" cy="1979612"/>
          </a:xfrm>
          <a:prstGeom prst="rect">
            <a:avLst/>
          </a:prstGeom>
          <a:solidFill>
            <a:srgbClr val="D5BBD5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6572250" y="2000250"/>
            <a:ext cx="720725" cy="12604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rgbClr val="8E162A"/>
                </a:solidFill>
                <a:latin typeface="Arial" pitchFamily="34" charset="0"/>
                <a:cs typeface="Arial" pitchFamily="34" charset="0"/>
              </a:rPr>
              <a:t>Т</a:t>
            </a:r>
            <a:endParaRPr lang="ru-RU" sz="3200" b="1" dirty="0">
              <a:solidFill>
                <a:srgbClr val="8E162A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857875" y="2000250"/>
            <a:ext cx="720725" cy="12604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rgbClr val="8E162A"/>
                </a:solidFill>
                <a:latin typeface="Arial" pitchFamily="34" charset="0"/>
                <a:cs typeface="Arial" pitchFamily="34" charset="0"/>
              </a:rPr>
              <a:t>А</a:t>
            </a:r>
            <a:endParaRPr lang="ru-RU" sz="3200" b="1" dirty="0">
              <a:solidFill>
                <a:srgbClr val="8E162A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143500" y="2000250"/>
            <a:ext cx="720725" cy="12604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rgbClr val="8E162A"/>
                </a:solidFill>
                <a:latin typeface="Arial" pitchFamily="34" charset="0"/>
                <a:cs typeface="Arial" pitchFamily="34" charset="0"/>
              </a:rPr>
              <a:t>Р</a:t>
            </a:r>
            <a:endParaRPr lang="ru-RU" sz="3200" b="1" dirty="0">
              <a:solidFill>
                <a:srgbClr val="8E162A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286000" y="2000250"/>
            <a:ext cx="720725" cy="12604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rgbClr val="8E162A"/>
                </a:solidFill>
                <a:latin typeface="Arial" pitchFamily="34" charset="0"/>
                <a:cs typeface="Arial" pitchFamily="34" charset="0"/>
              </a:rPr>
              <a:t>К</a:t>
            </a:r>
            <a:endParaRPr lang="ru-RU" sz="3200" b="1" dirty="0">
              <a:solidFill>
                <a:srgbClr val="8E162A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000375" y="2000250"/>
            <a:ext cx="720725" cy="12604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rgbClr val="8E162A"/>
                </a:solidFill>
                <a:latin typeface="Arial" pitchFamily="34" charset="0"/>
                <a:cs typeface="Arial" pitchFamily="34" charset="0"/>
              </a:rPr>
              <a:t>В</a:t>
            </a:r>
            <a:endParaRPr lang="ru-RU" sz="3200" b="1" dirty="0">
              <a:solidFill>
                <a:srgbClr val="8E162A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714750" y="2000250"/>
            <a:ext cx="720725" cy="12604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rgbClr val="8E162A"/>
                </a:solidFill>
                <a:latin typeface="Arial" pitchFamily="34" charset="0"/>
                <a:cs typeface="Arial" pitchFamily="34" charset="0"/>
              </a:rPr>
              <a:t>А</a:t>
            </a:r>
            <a:endParaRPr lang="ru-RU" sz="3200" b="1" dirty="0">
              <a:solidFill>
                <a:srgbClr val="8E162A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429125" y="2000250"/>
            <a:ext cx="720725" cy="12604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rgbClr val="8E162A"/>
                </a:solidFill>
                <a:latin typeface="Arial" pitchFamily="34" charset="0"/>
                <a:cs typeface="Arial" pitchFamily="34" charset="0"/>
              </a:rPr>
              <a:t>Д</a:t>
            </a:r>
            <a:endParaRPr lang="ru-RU" sz="3200" b="1" dirty="0">
              <a:solidFill>
                <a:srgbClr val="8E162A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572250" y="2000250"/>
            <a:ext cx="720725" cy="12604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5857875" y="2000250"/>
            <a:ext cx="720725" cy="12604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5143500" y="2000250"/>
            <a:ext cx="720725" cy="12604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2286000" y="2000250"/>
            <a:ext cx="720725" cy="12604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3000375" y="2000250"/>
            <a:ext cx="720725" cy="12604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3714750" y="2000250"/>
            <a:ext cx="720725" cy="12604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4429125" y="2000250"/>
            <a:ext cx="720725" cy="12604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9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animClr clrSpc="rgb" dir="cw">
                                      <p:cBhvr>
                                        <p:cTn id="1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8229600" cy="1143000"/>
          </a:xfrm>
        </p:spPr>
        <p:txBody>
          <a:bodyPr rtlCol="0">
            <a:normAutofit fontScale="9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ln w="11430"/>
                <a:solidFill>
                  <a:srgbClr val="8E162A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Black" pitchFamily="34" charset="0"/>
              </a:rPr>
              <a:t>Критерии итоговой отметки</a:t>
            </a:r>
            <a:endParaRPr lang="ru-RU" b="1" dirty="0">
              <a:ln w="11430"/>
              <a:solidFill>
                <a:srgbClr val="8E162A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00163" y="1773238"/>
            <a:ext cx="6543675" cy="3311525"/>
          </a:xfrm>
        </p:spPr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4800" dirty="0" smtClean="0">
                <a:solidFill>
                  <a:srgbClr val="CC000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4400" dirty="0" smtClean="0">
                <a:solidFill>
                  <a:srgbClr val="CC0000"/>
                </a:solidFill>
                <a:latin typeface="Arial" pitchFamily="34" charset="0"/>
                <a:cs typeface="Arial" pitchFamily="34" charset="0"/>
              </a:rPr>
              <a:t>7-6 </a:t>
            </a:r>
            <a:r>
              <a:rPr lang="en-US" sz="4400" dirty="0" smtClean="0">
                <a:solidFill>
                  <a:srgbClr val="CC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400" dirty="0" smtClean="0">
                <a:solidFill>
                  <a:srgbClr val="CC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400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балов – «5»</a:t>
            </a:r>
          </a:p>
          <a:p>
            <a:pPr algn="ctr"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4400" dirty="0" smtClean="0">
                <a:solidFill>
                  <a:srgbClr val="CC000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4400" dirty="0" smtClean="0">
                <a:solidFill>
                  <a:srgbClr val="CC0000"/>
                </a:solidFill>
                <a:latin typeface="Arial" pitchFamily="34" charset="0"/>
                <a:cs typeface="Arial" pitchFamily="34" charset="0"/>
              </a:rPr>
              <a:t>5- 4</a:t>
            </a:r>
            <a:r>
              <a:rPr lang="en-US" sz="4400" dirty="0" smtClean="0">
                <a:solidFill>
                  <a:srgbClr val="CC0000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ru-RU" sz="4400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бала – «4»</a:t>
            </a:r>
          </a:p>
          <a:p>
            <a:pPr algn="ctr"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4400" dirty="0" smtClean="0">
                <a:solidFill>
                  <a:srgbClr val="CC0000"/>
                </a:solidFill>
                <a:latin typeface="Arial" pitchFamily="34" charset="0"/>
                <a:cs typeface="Arial" pitchFamily="34" charset="0"/>
              </a:rPr>
              <a:t>  3</a:t>
            </a:r>
            <a:r>
              <a:rPr lang="en-US" sz="4400" dirty="0" smtClean="0">
                <a:solidFill>
                  <a:srgbClr val="CC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400" dirty="0" smtClean="0">
                <a:solidFill>
                  <a:srgbClr val="CC000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4400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бала  – «3»</a:t>
            </a:r>
            <a:endParaRPr lang="en-US" sz="4400" dirty="0" smtClean="0">
              <a:solidFill>
                <a:schemeClr val="accent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algn="ctr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  <p:pic>
        <p:nvPicPr>
          <p:cNvPr id="4" name="Рисунок 3" descr="http://im2-tub-ru.yandex.net/i?id=172778477-67-72&amp;n=2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4143380"/>
            <a:ext cx="2340000" cy="2340000"/>
          </a:xfrm>
          <a:prstGeom prst="ellipse">
            <a:avLst/>
          </a:prstGeom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softEdge rad="112500"/>
          </a:effectLst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796908"/>
          </a:xfrm>
        </p:spPr>
        <p:txBody>
          <a:bodyPr rtlCol="0"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4000" b="1" dirty="0" smtClean="0">
                <a:ln w="11430"/>
                <a:solidFill>
                  <a:srgbClr val="8E162A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Black" pitchFamily="34" charset="0"/>
              </a:rPr>
              <a:t>Домашнее задание</a:t>
            </a:r>
            <a:endParaRPr lang="ru-RU" sz="4000" b="1" dirty="0">
              <a:ln w="11430"/>
              <a:solidFill>
                <a:srgbClr val="8E162A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88" y="1600200"/>
            <a:ext cx="8329612" cy="2114550"/>
          </a:xfrm>
        </p:spPr>
        <p:txBody>
          <a:bodyPr rtlCol="0">
            <a:normAutofit fontScale="92500" lnSpcReduction="10000"/>
          </a:bodyPr>
          <a:lstStyle/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Подготовка к контрольной работе: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 вопросы к главе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II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 стр.160;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карточки с задачами;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творческое задание: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прямоугольник разрежьте на две части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так,чтобы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можно было сложить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квадрат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357563" y="3857625"/>
          <a:ext cx="1617662" cy="1646238"/>
        </p:xfrm>
        <a:graphic>
          <a:graphicData uri="http://schemas.openxmlformats.org/drawingml/2006/table">
            <a:tbl>
              <a:tblPr/>
              <a:tblGrid>
                <a:gridCol w="179705"/>
                <a:gridCol w="179705"/>
                <a:gridCol w="179705"/>
                <a:gridCol w="179705"/>
                <a:gridCol w="179705"/>
                <a:gridCol w="179705"/>
                <a:gridCol w="179705"/>
                <a:gridCol w="179705"/>
                <a:gridCol w="179705"/>
              </a:tblGrid>
              <a:tr h="17970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70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70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6C0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6C0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6C0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6C0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6C0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6C0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6C0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6C0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6C0A"/>
                    </a:solidFill>
                  </a:tcPr>
                </a:tc>
              </a:tr>
              <a:tr h="17970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6C0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6C0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6C0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6C0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6C0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6C0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6C0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6C0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6C0A"/>
                    </a:solidFill>
                  </a:tcPr>
                </a:tc>
              </a:tr>
              <a:tr h="17970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6C0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6C0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6C0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6C0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6C0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6C0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6C0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6C0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6C0A"/>
                    </a:solidFill>
                  </a:tcPr>
                </a:tc>
              </a:tr>
              <a:tr h="17970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6C0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6C0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6C0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6C0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6C0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6C0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6C0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6C0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6C0A"/>
                    </a:solidFill>
                  </a:tcPr>
                </a:tc>
              </a:tr>
              <a:tr h="17970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70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000" b="1" dirty="0" smtClean="0">
                <a:solidFill>
                  <a:srgbClr val="8E162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Образование есть то, </a:t>
            </a:r>
          </a:p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000" b="1" dirty="0" smtClean="0">
                <a:solidFill>
                  <a:srgbClr val="8E162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что остается, когда все</a:t>
            </a:r>
            <a:endParaRPr lang="en-US" sz="4000" b="1" dirty="0" smtClean="0">
              <a:solidFill>
                <a:srgbClr val="8E162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000" b="1" dirty="0" smtClean="0">
                <a:solidFill>
                  <a:srgbClr val="8E162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выученное уже забыто   </a:t>
            </a:r>
            <a:endParaRPr lang="en-US" sz="4000" b="1" dirty="0" smtClean="0">
              <a:solidFill>
                <a:srgbClr val="8E162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  <a:p>
            <a:pPr algn="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000" b="1" dirty="0" smtClean="0">
                <a:solidFill>
                  <a:srgbClr val="8E162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М.Лауэ</a:t>
            </a:r>
            <a:endParaRPr lang="ru-RU" sz="4000" b="1" dirty="0">
              <a:solidFill>
                <a:srgbClr val="8E162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285728"/>
            <a:ext cx="8229600" cy="714380"/>
          </a:xfrm>
        </p:spPr>
        <p:txBody>
          <a:bodyPr rtlCol="0"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4000" b="1" dirty="0" smtClean="0">
                <a:ln w="11430"/>
                <a:solidFill>
                  <a:srgbClr val="8E162A"/>
                </a:solidFill>
                <a:latin typeface="Arial Black" pitchFamily="34" charset="0"/>
              </a:rPr>
              <a:t>Рефлексия</a:t>
            </a:r>
            <a:endParaRPr lang="ru-RU" sz="4000" b="1" dirty="0">
              <a:ln w="11430"/>
              <a:solidFill>
                <a:srgbClr val="8E162A"/>
              </a:solidFill>
              <a:latin typeface="Arial Black" pitchFamily="34" charset="0"/>
            </a:endParaRPr>
          </a:p>
        </p:txBody>
      </p:sp>
      <p:sp>
        <p:nvSpPr>
          <p:cNvPr id="4915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928813"/>
            <a:ext cx="4038600" cy="4197350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 sz="2400" smtClean="0">
                <a:latin typeface="Arial" charset="0"/>
                <a:cs typeface="Arial" charset="0"/>
              </a:rPr>
              <a:t> </a:t>
            </a:r>
          </a:p>
          <a:p>
            <a:r>
              <a:rPr lang="ru-RU" sz="2400" smtClean="0">
                <a:latin typeface="Arial" charset="0"/>
                <a:cs typeface="Arial" charset="0"/>
              </a:rPr>
              <a:t>сегодня я узнал…            </a:t>
            </a:r>
          </a:p>
          <a:p>
            <a:r>
              <a:rPr lang="ru-RU" sz="2400" smtClean="0">
                <a:latin typeface="Arial" charset="0"/>
                <a:cs typeface="Arial" charset="0"/>
              </a:rPr>
              <a:t> было интересно…                </a:t>
            </a:r>
          </a:p>
          <a:p>
            <a:r>
              <a:rPr lang="en-US" sz="2400" smtClean="0">
                <a:latin typeface="Arial" charset="0"/>
                <a:cs typeface="Arial" charset="0"/>
              </a:rPr>
              <a:t> </a:t>
            </a:r>
            <a:r>
              <a:rPr lang="ru-RU" sz="2400" smtClean="0">
                <a:latin typeface="Arial" charset="0"/>
                <a:cs typeface="Arial" charset="0"/>
              </a:rPr>
              <a:t>было трудно… </a:t>
            </a:r>
          </a:p>
          <a:p>
            <a:r>
              <a:rPr lang="ru-RU" sz="2400" smtClean="0">
                <a:latin typeface="Arial" charset="0"/>
                <a:cs typeface="Arial" charset="0"/>
              </a:rPr>
              <a:t> я выполнял задания…       </a:t>
            </a:r>
          </a:p>
          <a:p>
            <a:r>
              <a:rPr lang="ru-RU" sz="2400" smtClean="0">
                <a:latin typeface="Arial" charset="0"/>
                <a:cs typeface="Arial" charset="0"/>
              </a:rPr>
              <a:t> я понял, что…                      </a:t>
            </a:r>
          </a:p>
          <a:p>
            <a:r>
              <a:rPr lang="ru-RU" sz="2400" smtClean="0">
                <a:latin typeface="Arial" charset="0"/>
                <a:cs typeface="Arial" charset="0"/>
              </a:rPr>
              <a:t>  теперь я могу… </a:t>
            </a:r>
          </a:p>
          <a:p>
            <a:r>
              <a:rPr lang="ru-RU" sz="2400" smtClean="0">
                <a:latin typeface="Arial" charset="0"/>
                <a:cs typeface="Arial" charset="0"/>
              </a:rPr>
              <a:t> я почувствовал, что…       </a:t>
            </a:r>
          </a:p>
          <a:p>
            <a:endParaRPr lang="ru-RU" smtClean="0"/>
          </a:p>
        </p:txBody>
      </p:sp>
      <p:sp>
        <p:nvSpPr>
          <p:cNvPr id="49155" name="Содержимое 4"/>
          <p:cNvSpPr>
            <a:spLocks noGrp="1"/>
          </p:cNvSpPr>
          <p:nvPr>
            <p:ph sz="half" idx="2"/>
          </p:nvPr>
        </p:nvSpPr>
        <p:spPr>
          <a:xfrm>
            <a:off x="4648200" y="1928813"/>
            <a:ext cx="4038600" cy="4197350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 sz="2400" b="1" smtClean="0">
                <a:latin typeface="Arial" charset="0"/>
                <a:cs typeface="Arial" charset="0"/>
              </a:rPr>
              <a:t> </a:t>
            </a:r>
          </a:p>
          <a:p>
            <a:r>
              <a:rPr lang="ru-RU" sz="2400" smtClean="0">
                <a:latin typeface="Arial" charset="0"/>
                <a:cs typeface="Arial" charset="0"/>
              </a:rPr>
              <a:t>я приобрел…                          </a:t>
            </a:r>
          </a:p>
          <a:p>
            <a:r>
              <a:rPr lang="ru-RU" sz="2400" smtClean="0">
                <a:latin typeface="Arial" charset="0"/>
                <a:cs typeface="Arial" charset="0"/>
              </a:rPr>
              <a:t>я научился… </a:t>
            </a:r>
          </a:p>
          <a:p>
            <a:r>
              <a:rPr lang="ru-RU" sz="2400" smtClean="0">
                <a:latin typeface="Arial" charset="0"/>
                <a:cs typeface="Arial" charset="0"/>
              </a:rPr>
              <a:t> у меня получилось …    </a:t>
            </a:r>
          </a:p>
          <a:p>
            <a:r>
              <a:rPr lang="ru-RU" sz="2400" smtClean="0">
                <a:latin typeface="Arial" charset="0"/>
                <a:cs typeface="Arial" charset="0"/>
              </a:rPr>
              <a:t> я смог…                             </a:t>
            </a:r>
          </a:p>
          <a:p>
            <a:r>
              <a:rPr lang="ru-RU" sz="2400" smtClean="0">
                <a:latin typeface="Arial" charset="0"/>
                <a:cs typeface="Arial" charset="0"/>
              </a:rPr>
              <a:t> я попробую…</a:t>
            </a:r>
          </a:p>
          <a:p>
            <a:r>
              <a:rPr lang="ru-RU" sz="2400" smtClean="0">
                <a:latin typeface="Arial" charset="0"/>
                <a:cs typeface="Arial" charset="0"/>
              </a:rPr>
              <a:t> меня удивило…               </a:t>
            </a:r>
          </a:p>
          <a:p>
            <a:r>
              <a:rPr lang="ru-RU" sz="2400" smtClean="0">
                <a:latin typeface="Arial" charset="0"/>
                <a:cs typeface="Arial" charset="0"/>
              </a:rPr>
              <a:t>урок дал мне для жизни…                              </a:t>
            </a:r>
          </a:p>
          <a:p>
            <a:endParaRPr lang="ru-RU" smtClean="0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642938" y="1214438"/>
            <a:ext cx="8229600" cy="785812"/>
          </a:xfrm>
          <a:prstGeom prst="rect">
            <a:avLst/>
          </a:prstGeom>
        </p:spPr>
        <p:txBody>
          <a:bodyPr anchor="ctr">
            <a:normAutofit lnSpcReduction="10000"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i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Допишите одно из предложений, выбирая начало фразы из рефлексивного экрана :</a:t>
            </a:r>
            <a:endParaRPr lang="ru-RU" sz="2400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42852"/>
            <a:ext cx="8229600" cy="571504"/>
          </a:xfrm>
        </p:spPr>
        <p:txBody>
          <a:bodyPr rtlCol="0">
            <a:normAutofit fontScale="9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ln w="11430"/>
                <a:solidFill>
                  <a:srgbClr val="8E162A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Black" pitchFamily="34" charset="0"/>
              </a:rPr>
              <a:t>Правила работы в группе</a:t>
            </a:r>
            <a:endParaRPr lang="ru-RU" b="1" dirty="0">
              <a:ln w="11430"/>
              <a:solidFill>
                <a:srgbClr val="8E162A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625" y="785813"/>
            <a:ext cx="8229600" cy="51689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Выбрать капитана.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Капитаны  по ходу урока заполняют оценочные листы для своей группы.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В конце урока капитаны подсчитывают баллы, набранные каждым участником и всей командой в целом.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000125" y="2714625"/>
          <a:ext cx="7143750" cy="3929063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428628"/>
                <a:gridCol w="3786214"/>
                <a:gridCol w="1571636"/>
                <a:gridCol w="1357322"/>
              </a:tblGrid>
              <a:tr h="423626"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latin typeface="Arial" pitchFamily="34" charset="0"/>
                          <a:cs typeface="Arial" pitchFamily="34" charset="0"/>
                        </a:rPr>
                        <a:t>№</a:t>
                      </a:r>
                      <a:endParaRPr lang="ru-RU" sz="16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atin typeface="Arial" pitchFamily="34" charset="0"/>
                          <a:cs typeface="Arial" pitchFamily="34" charset="0"/>
                        </a:rPr>
                        <a:t>Вид работы</a:t>
                      </a:r>
                      <a:endParaRPr lang="ru-RU" sz="1600" b="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Вид оценки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latin typeface="Arial" pitchFamily="34" charset="0"/>
                          <a:cs typeface="Arial" pitchFamily="34" charset="0"/>
                        </a:rPr>
                        <a:t>Отметка</a:t>
                      </a:r>
                      <a:endParaRPr lang="ru-RU" sz="16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423626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Arial" pitchFamily="34" charset="0"/>
                          <a:cs typeface="Arial" pitchFamily="34" charset="0"/>
                        </a:rPr>
                        <a:t>Выбери четырехугольник</a:t>
                      </a:r>
                      <a:endParaRPr lang="ru-RU" sz="16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в/о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6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402885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Arial" pitchFamily="34" charset="0"/>
                          <a:cs typeface="Arial" pitchFamily="34" charset="0"/>
                        </a:rPr>
                        <a:t>Определение и свойства выбранной фигуры</a:t>
                      </a:r>
                      <a:endParaRPr lang="ru-RU" sz="16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в/о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6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55201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Arial" pitchFamily="34" charset="0"/>
                          <a:cs typeface="Arial" pitchFamily="34" charset="0"/>
                        </a:rPr>
                        <a:t>Тест по теории</a:t>
                      </a:r>
                      <a:endParaRPr lang="ru-RU" sz="16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с/о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6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402885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Arial" pitchFamily="34" charset="0"/>
                          <a:cs typeface="Arial" pitchFamily="34" charset="0"/>
                        </a:rPr>
                        <a:t>Указать номера верных утверждений</a:t>
                      </a:r>
                      <a:endParaRPr lang="ru-RU" sz="16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с/о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6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55201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Arial" pitchFamily="34" charset="0"/>
                          <a:cs typeface="Arial" pitchFamily="34" charset="0"/>
                        </a:rPr>
                        <a:t>Решение задач по группам</a:t>
                      </a:r>
                      <a:endParaRPr lang="ru-RU" sz="16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о/г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6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55201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ru-RU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Arial" pitchFamily="34" charset="0"/>
                          <a:cs typeface="Arial" pitchFamily="34" charset="0"/>
                        </a:rPr>
                        <a:t>В свободную минутку</a:t>
                      </a:r>
                      <a:endParaRPr lang="ru-RU" sz="16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в/о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6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55201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lang="ru-RU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Arial" pitchFamily="34" charset="0"/>
                          <a:cs typeface="Arial" pitchFamily="34" charset="0"/>
                        </a:rPr>
                        <a:t>Игра «Поле чудес»</a:t>
                      </a:r>
                      <a:endParaRPr lang="ru-RU" sz="16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с/о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55201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lang="ru-RU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Arial" pitchFamily="34" charset="0"/>
                          <a:cs typeface="Arial" pitchFamily="34" charset="0"/>
                        </a:rPr>
                        <a:t>Итоговая отметка</a:t>
                      </a:r>
                      <a:endParaRPr lang="ru-RU" sz="16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с/о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4000" b="1" dirty="0" smtClean="0">
                <a:ln w="11430"/>
                <a:solidFill>
                  <a:srgbClr val="8E162A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Black" pitchFamily="34" charset="0"/>
              </a:rPr>
              <a:t>Проверка настроения</a:t>
            </a:r>
            <a:endParaRPr lang="ru-RU" sz="4000" b="1" dirty="0">
              <a:ln w="11430"/>
              <a:solidFill>
                <a:srgbClr val="8E162A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4" name="Улыбающееся лицо 3"/>
          <p:cNvSpPr/>
          <p:nvPr/>
        </p:nvSpPr>
        <p:spPr>
          <a:xfrm>
            <a:off x="714375" y="2357438"/>
            <a:ext cx="1800225" cy="1800225"/>
          </a:xfrm>
          <a:prstGeom prst="smileyFace">
            <a:avLst>
              <a:gd name="adj" fmla="val -348"/>
            </a:avLst>
          </a:prstGeom>
          <a:solidFill>
            <a:srgbClr val="FFFF00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rgbClr val="FFC000"/>
              </a:solidFill>
            </a:endParaRPr>
          </a:p>
        </p:txBody>
      </p:sp>
      <p:sp>
        <p:nvSpPr>
          <p:cNvPr id="5" name="Улыбающееся лицо 4"/>
          <p:cNvSpPr/>
          <p:nvPr/>
        </p:nvSpPr>
        <p:spPr>
          <a:xfrm>
            <a:off x="3643313" y="2357438"/>
            <a:ext cx="1800225" cy="1800225"/>
          </a:xfrm>
          <a:prstGeom prst="smileyFace">
            <a:avLst>
              <a:gd name="adj" fmla="val 4653"/>
            </a:avLst>
          </a:prstGeom>
          <a:solidFill>
            <a:srgbClr val="FFFF00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rgbClr val="8E162A"/>
              </a:solidFill>
            </a:endParaRPr>
          </a:p>
        </p:txBody>
      </p:sp>
      <p:sp>
        <p:nvSpPr>
          <p:cNvPr id="7" name="Улыбающееся лицо 6"/>
          <p:cNvSpPr/>
          <p:nvPr/>
        </p:nvSpPr>
        <p:spPr>
          <a:xfrm>
            <a:off x="6429375" y="2357438"/>
            <a:ext cx="1800225" cy="1800225"/>
          </a:xfrm>
          <a:prstGeom prst="smileyFace">
            <a:avLst>
              <a:gd name="adj" fmla="val -4653"/>
            </a:avLst>
          </a:prstGeom>
          <a:solidFill>
            <a:srgbClr val="FFFF00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rgbClr val="FFC000"/>
              </a:solidFill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428625" y="4786313"/>
            <a:ext cx="1357313" cy="428625"/>
          </a:xfrm>
          <a:prstGeom prst="rect">
            <a:avLst/>
          </a:prstGeom>
        </p:spPr>
        <p:txBody>
          <a:bodyPr anchor="ctr">
            <a:normAutofit fontScale="62500" lnSpcReduction="2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Aft>
                <a:spcPts val="0"/>
              </a:spcAft>
              <a:defRPr/>
            </a:pPr>
            <a:endParaRPr lang="ru-RU" sz="4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 Black" pitchFamily="34" charset="0"/>
              <a:ea typeface="+mj-ea"/>
              <a:cs typeface="+mj-cs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571500" y="4572000"/>
            <a:ext cx="2071688" cy="428625"/>
          </a:xfrm>
          <a:prstGeom prst="rect">
            <a:avLst/>
          </a:prstGeom>
        </p:spPr>
        <p:txBody>
          <a:bodyPr anchor="ctr">
            <a:normAutofit fontScale="55000" lnSpcReduction="2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4000" dirty="0">
                <a:solidFill>
                  <a:srgbClr val="C00000"/>
                </a:solidFill>
                <a:latin typeface="Arial" pitchFamily="34" charset="0"/>
                <a:ea typeface="+mj-ea"/>
                <a:cs typeface="Arial" pitchFamily="34" charset="0"/>
              </a:rPr>
              <a:t>Равнодушное</a:t>
            </a:r>
            <a:endParaRPr lang="ru-RU" sz="4000" dirty="0">
              <a:solidFill>
                <a:srgbClr val="C00000"/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2" name="Заголовок 1"/>
          <p:cNvSpPr txBox="1">
            <a:spLocks/>
          </p:cNvSpPr>
          <p:nvPr/>
        </p:nvSpPr>
        <p:spPr>
          <a:xfrm>
            <a:off x="733425" y="5091113"/>
            <a:ext cx="1357313" cy="428625"/>
          </a:xfrm>
          <a:prstGeom prst="rect">
            <a:avLst/>
          </a:prstGeom>
        </p:spPr>
        <p:txBody>
          <a:bodyPr anchor="ctr">
            <a:normAutofit fontScale="62500" lnSpcReduction="2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Aft>
                <a:spcPts val="0"/>
              </a:spcAft>
              <a:defRPr/>
            </a:pPr>
            <a:endParaRPr lang="ru-RU" sz="4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 Black" pitchFamily="34" charset="0"/>
              <a:ea typeface="+mj-ea"/>
              <a:cs typeface="+mj-cs"/>
            </a:endParaRPr>
          </a:p>
        </p:txBody>
      </p:sp>
      <p:sp>
        <p:nvSpPr>
          <p:cNvPr id="13" name="Заголовок 1"/>
          <p:cNvSpPr txBox="1">
            <a:spLocks/>
          </p:cNvSpPr>
          <p:nvPr/>
        </p:nvSpPr>
        <p:spPr>
          <a:xfrm>
            <a:off x="3643313" y="4572000"/>
            <a:ext cx="2071687" cy="428625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2200" dirty="0">
                <a:solidFill>
                  <a:srgbClr val="C00000"/>
                </a:solidFill>
                <a:latin typeface="Arial" pitchFamily="34" charset="0"/>
                <a:ea typeface="+mj-ea"/>
                <a:cs typeface="Arial" pitchFamily="34" charset="0"/>
              </a:rPr>
              <a:t>Отличное</a:t>
            </a:r>
            <a:endParaRPr lang="ru-RU" sz="2200" dirty="0">
              <a:solidFill>
                <a:srgbClr val="C00000"/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4" name="Заголовок 1"/>
          <p:cNvSpPr txBox="1">
            <a:spLocks/>
          </p:cNvSpPr>
          <p:nvPr/>
        </p:nvSpPr>
        <p:spPr>
          <a:xfrm>
            <a:off x="6429375" y="4572000"/>
            <a:ext cx="2071688" cy="428625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2200" dirty="0">
                <a:solidFill>
                  <a:srgbClr val="C00000"/>
                </a:solidFill>
                <a:latin typeface="Arial" pitchFamily="34" charset="0"/>
                <a:ea typeface="+mj-ea"/>
                <a:cs typeface="Arial" pitchFamily="34" charset="0"/>
              </a:rPr>
              <a:t>Плохое</a:t>
            </a:r>
            <a:endParaRPr lang="ru-RU" sz="2200" dirty="0">
              <a:solidFill>
                <a:srgbClr val="C00000"/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9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Спасибо за урок</a:t>
            </a:r>
          </a:p>
        </p:txBody>
      </p:sp>
      <p:pic>
        <p:nvPicPr>
          <p:cNvPr id="51202" name="Picture 3" descr="C:\Documents and Settings\Admin\Local Settings\Temporary Internet Files\Content.IE5\SV18LHGW\MC900354347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7072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1643042" y="1714488"/>
            <a:ext cx="5715040" cy="360098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76200">
            <a:solidFill>
              <a:schemeClr val="accent2">
                <a:lumMod val="75000"/>
              </a:schemeClr>
            </a:solidFill>
            <a:bevel/>
          </a:ln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5400" b="1" dirty="0">
              <a:ln w="11430"/>
              <a:solidFill>
                <a:srgbClr val="8E162A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 Black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ln w="11430"/>
                <a:solidFill>
                  <a:srgbClr val="8E162A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Black" pitchFamily="34" charset="0"/>
              </a:rPr>
              <a:t>Спасибо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ln w="11430"/>
                <a:solidFill>
                  <a:srgbClr val="8E162A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Black" pitchFamily="34" charset="0"/>
              </a:rPr>
              <a:t> всем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ln w="11430"/>
                <a:solidFill>
                  <a:srgbClr val="8E162A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Black" pitchFamily="34" charset="0"/>
              </a:rPr>
              <a:t>за работу !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5400" b="1" dirty="0">
              <a:ln w="11430"/>
              <a:solidFill>
                <a:srgbClr val="8E162A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4000" b="1" dirty="0" smtClean="0">
                <a:ln w="11430"/>
                <a:solidFill>
                  <a:srgbClr val="8E162A"/>
                </a:solidFill>
                <a:latin typeface="Arial Black" pitchFamily="34" charset="0"/>
              </a:rPr>
              <a:t>Литература</a:t>
            </a:r>
            <a:endParaRPr lang="ru-RU" sz="4000" b="1" dirty="0">
              <a:ln w="11430"/>
              <a:solidFill>
                <a:srgbClr val="8E162A"/>
              </a:solidFill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88" y="1357313"/>
            <a:ext cx="8229600" cy="4668837"/>
          </a:xfrm>
        </p:spPr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sz="1800" dirty="0" smtClean="0">
                <a:latin typeface="Arial" pitchFamily="34" charset="0"/>
                <a:cs typeface="Arial" pitchFamily="34" charset="0"/>
              </a:rPr>
              <a:t> Геометрия 7-9 классы. Л.С. </a:t>
            </a:r>
            <a:r>
              <a:rPr lang="ru-RU" sz="1800" dirty="0" err="1" smtClean="0">
                <a:latin typeface="Arial" pitchFamily="34" charset="0"/>
                <a:cs typeface="Arial" pitchFamily="34" charset="0"/>
              </a:rPr>
              <a:t>Атанасян</a:t>
            </a:r>
            <a:endParaRPr lang="ru-RU" sz="1800" dirty="0" smtClean="0">
              <a:latin typeface="Arial" pitchFamily="34" charset="0"/>
              <a:cs typeface="Arial" pitchFamily="34" charset="0"/>
            </a:endParaRPr>
          </a:p>
          <a:p>
            <a:pPr fontAlgn="auto"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sz="1800" dirty="0" smtClean="0">
                <a:latin typeface="Arial" pitchFamily="34" charset="0"/>
                <a:cs typeface="Arial" pitchFamily="34" charset="0"/>
              </a:rPr>
              <a:t>Контрольные работы по геометрии 8 класс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1800" dirty="0" smtClean="0">
                <a:latin typeface="Arial" pitchFamily="34" charset="0"/>
                <a:cs typeface="Arial" pitchFamily="34" charset="0"/>
              </a:rPr>
              <a:t>    Н.Б. Мельникова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sz="1800" dirty="0" smtClean="0">
                <a:latin typeface="Arial" pitchFamily="34" charset="0"/>
                <a:cs typeface="Arial" pitchFamily="34" charset="0"/>
              </a:rPr>
              <a:t>Геометрия. Задачник – практикум для 8 класса.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1800" dirty="0" smtClean="0">
                <a:latin typeface="Arial" pitchFamily="34" charset="0"/>
                <a:cs typeface="Arial" pitchFamily="34" charset="0"/>
              </a:rPr>
              <a:t>    (к учебнику  Л.С. </a:t>
            </a:r>
            <a:r>
              <a:rPr lang="ru-RU" sz="1800" dirty="0" err="1" smtClean="0">
                <a:latin typeface="Arial" pitchFamily="34" charset="0"/>
                <a:cs typeface="Arial" pitchFamily="34" charset="0"/>
              </a:rPr>
              <a:t>Атанасяна</a:t>
            </a:r>
            <a:r>
              <a:rPr lang="ru-RU" sz="1800" dirty="0" smtClean="0">
                <a:latin typeface="Arial" pitchFamily="34" charset="0"/>
                <a:cs typeface="Arial" pitchFamily="34" charset="0"/>
              </a:rPr>
              <a:t>). Н.Б. Мельникова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sz="1800" dirty="0" smtClean="0">
                <a:latin typeface="Arial" pitchFamily="34" charset="0"/>
                <a:cs typeface="Arial" pitchFamily="34" charset="0"/>
              </a:rPr>
              <a:t>Поурочные разработки по геометрии 8 класс.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1800" dirty="0" smtClean="0">
                <a:latin typeface="Arial" pitchFamily="34" charset="0"/>
                <a:cs typeface="Arial" pitchFamily="34" charset="0"/>
              </a:rPr>
              <a:t>    Н.Ф. Гаврилова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sz="1800" dirty="0" smtClean="0">
                <a:latin typeface="Arial" pitchFamily="34" charset="0"/>
                <a:cs typeface="Arial" pitchFamily="34" charset="0"/>
              </a:rPr>
              <a:t>Геометрия на клетчатой бумаге.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1800" dirty="0" smtClean="0">
                <a:latin typeface="Arial" pitchFamily="34" charset="0"/>
                <a:cs typeface="Arial" pitchFamily="34" charset="0"/>
              </a:rPr>
              <a:t>    И. Смирнова, В. Смирнов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sz="1800" dirty="0" smtClean="0">
                <a:latin typeface="Arial" pitchFamily="34" charset="0"/>
                <a:cs typeface="Arial" pitchFamily="34" charset="0"/>
              </a:rPr>
              <a:t>Современный урок (педагогика нового времени).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1800" dirty="0" smtClean="0">
                <a:latin typeface="Arial" pitchFamily="34" charset="0"/>
                <a:cs typeface="Arial" pitchFamily="34" charset="0"/>
              </a:rPr>
              <a:t>    С.В. </a:t>
            </a:r>
            <a:r>
              <a:rPr lang="ru-RU" sz="1800" dirty="0" err="1" smtClean="0">
                <a:latin typeface="Arial" pitchFamily="34" charset="0"/>
                <a:cs typeface="Arial" pitchFamily="34" charset="0"/>
              </a:rPr>
              <a:t>Кульневич</a:t>
            </a:r>
            <a:r>
              <a:rPr lang="ru-RU" sz="1800" dirty="0" smtClean="0">
                <a:latin typeface="Arial" pitchFamily="34" charset="0"/>
                <a:cs typeface="Arial" pitchFamily="34" charset="0"/>
              </a:rPr>
              <a:t>, Т.П. </a:t>
            </a:r>
            <a:r>
              <a:rPr lang="ru-RU" sz="1800" dirty="0" err="1" smtClean="0">
                <a:latin typeface="Arial" pitchFamily="34" charset="0"/>
                <a:cs typeface="Arial" pitchFamily="34" charset="0"/>
              </a:rPr>
              <a:t>Лакоценина</a:t>
            </a:r>
            <a:endParaRPr lang="en-US" sz="1800" dirty="0" smtClean="0">
              <a:latin typeface="Arial" pitchFamily="34" charset="0"/>
              <a:cs typeface="Arial" pitchFamily="34" charset="0"/>
            </a:endParaRPr>
          </a:p>
          <a:p>
            <a:pPr fontAlgn="auto"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sz="1800" u="sng" dirty="0" smtClean="0">
                <a:hlinkClick r:id="rId2"/>
              </a:rPr>
              <a:t>http://svetly5school.narod.ru/metod61.html</a:t>
            </a:r>
            <a:r>
              <a:rPr lang="en-US" sz="1800" u="sng" dirty="0" smtClean="0"/>
              <a:t> - </a:t>
            </a:r>
            <a:r>
              <a:rPr lang="ru-RU" sz="1800" dirty="0" smtClean="0">
                <a:latin typeface="Arial" pitchFamily="34" charset="0"/>
                <a:cs typeface="Arial" pitchFamily="34" charset="0"/>
              </a:rPr>
              <a:t>картинки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en-US" sz="1800" u="sng" dirty="0" smtClean="0">
                <a:hlinkClick r:id="rId3"/>
              </a:rPr>
              <a:t>http://images.yandex.ru/yandsearch?like=static3.depositphotos.com%2F1004357%2F180%2Fi%2F950%2Fdepositphotos_1808539-Man-And-question.jpg&amp;text=</a:t>
            </a:r>
            <a:r>
              <a:rPr lang="en-US" sz="1800" u="sng" dirty="0" err="1" smtClean="0">
                <a:hlinkClick r:id="rId3"/>
              </a:rPr>
              <a:t>картинки</a:t>
            </a:r>
            <a:endParaRPr lang="ru-RU" sz="1800" dirty="0" smtClean="0"/>
          </a:p>
          <a:p>
            <a:pPr fontAlgn="auto">
              <a:spcAft>
                <a:spcPts val="0"/>
              </a:spcAft>
              <a:buFont typeface="Wingdings" pitchFamily="2" charset="2"/>
              <a:buChar char="v"/>
              <a:defRPr/>
            </a:pPr>
            <a:endParaRPr lang="en-US" sz="1800" dirty="0" smtClean="0">
              <a:latin typeface="Arial" pitchFamily="34" charset="0"/>
              <a:cs typeface="Arial" pitchFamily="34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Содержимое 2"/>
          <p:cNvSpPr>
            <a:spLocks noGrp="1"/>
          </p:cNvSpPr>
          <p:nvPr>
            <p:ph idx="1"/>
          </p:nvPr>
        </p:nvSpPr>
        <p:spPr>
          <a:xfrm>
            <a:off x="285750" y="1071563"/>
            <a:ext cx="8643938" cy="5429250"/>
          </a:xfrm>
        </p:spPr>
        <p:txBody>
          <a:bodyPr/>
          <a:lstStyle/>
          <a:p>
            <a:endParaRPr lang="ru-RU" smtClean="0"/>
          </a:p>
        </p:txBody>
      </p:sp>
      <p:sp>
        <p:nvSpPr>
          <p:cNvPr id="4" name="Заголовок 3"/>
          <p:cNvSpPr txBox="1">
            <a:spLocks/>
          </p:cNvSpPr>
          <p:nvPr/>
        </p:nvSpPr>
        <p:spPr>
          <a:xfrm>
            <a:off x="428596" y="142852"/>
            <a:ext cx="8358246" cy="642942"/>
          </a:xfrm>
          <a:prstGeom prst="rect">
            <a:avLst/>
          </a:prstGeom>
        </p:spPr>
        <p:txBody>
          <a:bodyPr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4000" b="1" dirty="0">
                <a:ln w="11430"/>
                <a:solidFill>
                  <a:srgbClr val="8E162A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Black" pitchFamily="34" charset="0"/>
                <a:ea typeface="+mj-ea"/>
                <a:cs typeface="+mj-cs"/>
              </a:rPr>
              <a:t>Выбери  четырехугольники</a:t>
            </a:r>
            <a:endParaRPr lang="ru-RU" sz="4000" b="1" dirty="0">
              <a:ln w="11430"/>
              <a:solidFill>
                <a:srgbClr val="8E162A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 Black" pitchFamily="34" charset="0"/>
              <a:ea typeface="+mj-ea"/>
              <a:cs typeface="+mj-cs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1071563" y="1428750"/>
            <a:ext cx="1714500" cy="1285875"/>
          </a:xfrm>
          <a:prstGeom prst="ellipse">
            <a:avLst/>
          </a:prstGeom>
          <a:solidFill>
            <a:srgbClr val="FFFF00"/>
          </a:solidFill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3571875" y="1571625"/>
            <a:ext cx="1714500" cy="107156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642938" y="4786313"/>
            <a:ext cx="1143000" cy="1500187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" name="Равнобедренный треугольник 7"/>
          <p:cNvSpPr/>
          <p:nvPr/>
        </p:nvSpPr>
        <p:spPr>
          <a:xfrm>
            <a:off x="7215188" y="1285875"/>
            <a:ext cx="1428750" cy="1643063"/>
          </a:xfrm>
          <a:prstGeom prst="triangle">
            <a:avLst/>
          </a:prstGeom>
          <a:solidFill>
            <a:schemeClr val="accent1">
              <a:lumMod val="75000"/>
            </a:schemeClr>
          </a:solidFill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" name="Параллелограмм 8"/>
          <p:cNvSpPr/>
          <p:nvPr/>
        </p:nvSpPr>
        <p:spPr>
          <a:xfrm>
            <a:off x="2571750" y="4929188"/>
            <a:ext cx="1714500" cy="1143000"/>
          </a:xfrm>
          <a:prstGeom prst="parallelogram">
            <a:avLst/>
          </a:prstGeom>
          <a:solidFill>
            <a:srgbClr val="618D1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" name="Трапеция 9"/>
          <p:cNvSpPr/>
          <p:nvPr/>
        </p:nvSpPr>
        <p:spPr>
          <a:xfrm>
            <a:off x="6072188" y="3214688"/>
            <a:ext cx="1500187" cy="1143000"/>
          </a:xfrm>
          <a:prstGeom prst="trapezoid">
            <a:avLst/>
          </a:prstGeom>
          <a:solidFill>
            <a:srgbClr val="8E162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" name="Правильный пятиугольник 10"/>
          <p:cNvSpPr/>
          <p:nvPr/>
        </p:nvSpPr>
        <p:spPr>
          <a:xfrm>
            <a:off x="5643563" y="1214438"/>
            <a:ext cx="1428750" cy="1428750"/>
          </a:xfrm>
          <a:prstGeom prst="pentagon">
            <a:avLst/>
          </a:prstGeom>
          <a:solidFill>
            <a:srgbClr val="D5BBD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Шестиугольник 11"/>
          <p:cNvSpPr/>
          <p:nvPr/>
        </p:nvSpPr>
        <p:spPr>
          <a:xfrm>
            <a:off x="7358063" y="4572000"/>
            <a:ext cx="1500187" cy="1500188"/>
          </a:xfrm>
          <a:prstGeom prst="hexagon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3" name="Ромб 12"/>
          <p:cNvSpPr/>
          <p:nvPr/>
        </p:nvSpPr>
        <p:spPr>
          <a:xfrm rot="214243">
            <a:off x="1123950" y="2905125"/>
            <a:ext cx="1601788" cy="1754188"/>
          </a:xfrm>
          <a:prstGeom prst="diamond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4" name="Куб 13"/>
          <p:cNvSpPr/>
          <p:nvPr/>
        </p:nvSpPr>
        <p:spPr>
          <a:xfrm>
            <a:off x="3571875" y="3071813"/>
            <a:ext cx="1428750" cy="1214437"/>
          </a:xfrm>
          <a:prstGeom prst="cube">
            <a:avLst/>
          </a:prstGeom>
          <a:solidFill>
            <a:srgbClr val="4245CE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5429250" y="4929188"/>
            <a:ext cx="1428750" cy="1071562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5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5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5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5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5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6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66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" fill="hold">
                      <p:stCondLst>
                        <p:cond delay="0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7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8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786" y="214290"/>
            <a:ext cx="7772400" cy="798509"/>
          </a:xfrm>
        </p:spPr>
        <p:txBody>
          <a:bodyPr rtlCol="0"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4000" dirty="0" smtClean="0">
                <a:ln w="11430"/>
                <a:solidFill>
                  <a:srgbClr val="8E162A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Black" pitchFamily="34" charset="0"/>
              </a:rPr>
              <a:t>Виды четырехугольников</a:t>
            </a:r>
            <a:endParaRPr lang="ru-RU" sz="4000" dirty="0">
              <a:ln w="11430"/>
              <a:solidFill>
                <a:srgbClr val="8E162A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4" name="Прямоугольник 3">
            <a:hlinkClick r:id="rId2" action="ppaction://hlinksldjump" tooltip="Параллелограмм"/>
          </p:cNvPr>
          <p:cNvSpPr/>
          <p:nvPr/>
        </p:nvSpPr>
        <p:spPr>
          <a:xfrm>
            <a:off x="1143000" y="1500188"/>
            <a:ext cx="3240088" cy="1260475"/>
          </a:xfrm>
          <a:prstGeom prst="rect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  <a:hlinkClick r:id="rId2" action="ppaction://hlinksldjump"/>
              </a:rPr>
              <a:t>Параллелограмм</a:t>
            </a:r>
            <a:endParaRPr lang="ru-RU" sz="2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>
            <a:hlinkClick r:id="rId3" action="ppaction://hlinksldjump" tooltip="Ромб"/>
          </p:cNvPr>
          <p:cNvSpPr/>
          <p:nvPr/>
        </p:nvSpPr>
        <p:spPr>
          <a:xfrm>
            <a:off x="5214938" y="1500188"/>
            <a:ext cx="3240087" cy="1260475"/>
          </a:xfrm>
          <a:prstGeom prst="rect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  <a:hlinkClick r:id="rId3" action="ppaction://hlinksldjump"/>
              </a:rPr>
              <a:t>Ромб</a:t>
            </a:r>
            <a:endParaRPr lang="ru-RU" sz="2800" b="1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>
            <a:hlinkClick r:id="rId4" action="ppaction://hlinksldjump" tooltip="Прямоугольник"/>
          </p:cNvPr>
          <p:cNvSpPr/>
          <p:nvPr/>
        </p:nvSpPr>
        <p:spPr>
          <a:xfrm>
            <a:off x="1143000" y="3143250"/>
            <a:ext cx="3240088" cy="1260475"/>
          </a:xfrm>
          <a:prstGeom prst="rect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  <a:hlinkClick r:id="rId4" action="ppaction://hlinksldjump"/>
              </a:rPr>
              <a:t>Прямоугольник</a:t>
            </a:r>
            <a:endParaRPr lang="ru-RU" sz="2800" b="1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>
            <a:hlinkClick r:id="rId5" action="ppaction://hlinksldjump" tooltip="Квадрат"/>
          </p:cNvPr>
          <p:cNvSpPr/>
          <p:nvPr/>
        </p:nvSpPr>
        <p:spPr>
          <a:xfrm>
            <a:off x="5143500" y="3143250"/>
            <a:ext cx="3240088" cy="1260475"/>
          </a:xfrm>
          <a:prstGeom prst="rect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  <a:hlinkClick r:id="rId5" action="ppaction://hlinksldjump"/>
              </a:rPr>
              <a:t>Квадрат</a:t>
            </a:r>
            <a:endParaRPr lang="ru-RU" sz="2800" b="1" dirty="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>
            <a:hlinkClick r:id="rId6" action="ppaction://hlinkpres?slideindex=1&amp;slidetitle=" tooltip="трапеция"/>
          </p:cNvPr>
          <p:cNvSpPr/>
          <p:nvPr/>
        </p:nvSpPr>
        <p:spPr>
          <a:xfrm>
            <a:off x="3000375" y="4643438"/>
            <a:ext cx="3240088" cy="1260475"/>
          </a:xfrm>
          <a:prstGeom prst="rect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latin typeface="Arial" pitchFamily="34" charset="0"/>
                <a:cs typeface="Arial" pitchFamily="34" charset="0"/>
                <a:hlinkClick r:id="rId7" action="ppaction://hlinksldjump"/>
              </a:rPr>
              <a:t>Трапеция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Управляющая кнопка: далее 8">
            <a:hlinkClick r:id="rId8" action="ppaction://hlinksldjump" highlightClick="1"/>
          </p:cNvPr>
          <p:cNvSpPr/>
          <p:nvPr/>
        </p:nvSpPr>
        <p:spPr>
          <a:xfrm>
            <a:off x="8501063" y="6215063"/>
            <a:ext cx="360362" cy="360362"/>
          </a:xfrm>
          <a:prstGeom prst="actionButtonForwardNex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n>
                <a:solidFill>
                  <a:schemeClr val="accent2">
                    <a:lumMod val="75000"/>
                  </a:schemeClr>
                </a:solidFill>
              </a:ln>
              <a:solidFill>
                <a:schemeClr val="accent2"/>
              </a:solidFill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785818"/>
          </a:xfrm>
        </p:spPr>
        <p:txBody>
          <a:bodyPr rtlCol="0"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4000" dirty="0" smtClean="0">
                <a:ln w="11430"/>
                <a:solidFill>
                  <a:srgbClr val="8E162A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Black" pitchFamily="34" charset="0"/>
              </a:rPr>
              <a:t>Параллелограмм</a:t>
            </a:r>
            <a:endParaRPr lang="ru-RU" sz="4000" dirty="0">
              <a:ln w="11430"/>
              <a:solidFill>
                <a:srgbClr val="8E162A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20482" name="Содержимое 4"/>
          <p:cNvSpPr>
            <a:spLocks noGrp="1"/>
          </p:cNvSpPr>
          <p:nvPr>
            <p:ph sz="half" idx="4294967295"/>
          </p:nvPr>
        </p:nvSpPr>
        <p:spPr>
          <a:xfrm>
            <a:off x="4643438" y="1071563"/>
            <a:ext cx="3714750" cy="428625"/>
          </a:xfrm>
        </p:spPr>
        <p:txBody>
          <a:bodyPr/>
          <a:lstStyle/>
          <a:p>
            <a:pPr algn="ctr">
              <a:buFont typeface="Arial" charset="0"/>
              <a:buNone/>
            </a:pPr>
            <a:r>
              <a:rPr lang="ru-RU" sz="2400" b="1" smtClean="0">
                <a:solidFill>
                  <a:srgbClr val="C00000"/>
                </a:solidFill>
                <a:latin typeface="Arial" charset="0"/>
                <a:cs typeface="Arial" charset="0"/>
              </a:rPr>
              <a:t>Свойства</a:t>
            </a:r>
          </a:p>
          <a:p>
            <a:pPr lvl="2"/>
            <a:endParaRPr lang="ru-RU" sz="1800" smtClean="0"/>
          </a:p>
        </p:txBody>
      </p:sp>
      <p:sp>
        <p:nvSpPr>
          <p:cNvPr id="7" name="Параллелограмм 6"/>
          <p:cNvSpPr/>
          <p:nvPr/>
        </p:nvSpPr>
        <p:spPr>
          <a:xfrm>
            <a:off x="357188" y="1857375"/>
            <a:ext cx="3143250" cy="1714500"/>
          </a:xfrm>
          <a:prstGeom prst="parallelogram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785813" y="1857375"/>
            <a:ext cx="2286000" cy="171450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rot="10800000" flipV="1">
            <a:off x="357188" y="1857375"/>
            <a:ext cx="3143250" cy="171450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5" name="Управляющая кнопка: домой 14">
            <a:hlinkClick r:id="rId2" action="ppaction://hlinksldjump" highlightClick="1"/>
          </p:cNvPr>
          <p:cNvSpPr/>
          <p:nvPr/>
        </p:nvSpPr>
        <p:spPr>
          <a:xfrm>
            <a:off x="8429625" y="6286500"/>
            <a:ext cx="360363" cy="360363"/>
          </a:xfrm>
          <a:prstGeom prst="actionButtonHom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14313" y="3857625"/>
            <a:ext cx="3571875" cy="19081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Четырехугольник,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у которого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противоположные стороны попарно параллельны</a:t>
            </a:r>
            <a:endParaRPr lang="en-US" sz="2000" b="1" dirty="0">
              <a:solidFill>
                <a:schemeClr val="accent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accent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4608513" y="1643063"/>
            <a:ext cx="3959225" cy="53975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8E162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>
              <a:solidFill>
                <a:schemeClr val="accent2">
                  <a:lumMod val="50000"/>
                </a:schemeClr>
              </a:solidFill>
              <a:latin typeface="+mj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Диагонали точкой пересечения делятся пополам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4608513" y="3714750"/>
            <a:ext cx="3959225" cy="53975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8E162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>
              <a:solidFill>
                <a:schemeClr val="accent2">
                  <a:lumMod val="50000"/>
                </a:schemeClr>
              </a:solidFill>
              <a:latin typeface="+mj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Диагонали равны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/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4608513" y="5643563"/>
            <a:ext cx="3959225" cy="53975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8E162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>
              <a:solidFill>
                <a:schemeClr val="accent2">
                  <a:lumMod val="50000"/>
                </a:schemeClr>
              </a:solidFill>
              <a:latin typeface="+mj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Все стороны равны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/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4608513" y="5000625"/>
            <a:ext cx="3959225" cy="53975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8E162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>
              <a:solidFill>
                <a:schemeClr val="accent2">
                  <a:lumMod val="50000"/>
                </a:schemeClr>
              </a:solidFill>
              <a:latin typeface="+mj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700" b="1" dirty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Диагонали перпендикулярны, являются биссектрисами углов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4608513" y="4357688"/>
            <a:ext cx="3959225" cy="53975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8E162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>
              <a:solidFill>
                <a:schemeClr val="accent2">
                  <a:lumMod val="50000"/>
                </a:schemeClr>
              </a:solidFill>
              <a:latin typeface="+mj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Все углы равны</a:t>
            </a:r>
            <a:endParaRPr lang="ru-RU" b="1" dirty="0"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/>
          </a:p>
        </p:txBody>
      </p:sp>
      <p:sp>
        <p:nvSpPr>
          <p:cNvPr id="37" name="Скругленный прямоугольник 36"/>
          <p:cNvSpPr/>
          <p:nvPr/>
        </p:nvSpPr>
        <p:spPr>
          <a:xfrm>
            <a:off x="4608513" y="3071813"/>
            <a:ext cx="3959225" cy="53975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8E162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>
              <a:solidFill>
                <a:schemeClr val="accent2">
                  <a:lumMod val="50000"/>
                </a:schemeClr>
              </a:solidFill>
              <a:latin typeface="+mj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Противоположные стороны равны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0494" name="Прямоугольник 37"/>
          <p:cNvSpPr>
            <a:spLocks noChangeArrowheads="1"/>
          </p:cNvSpPr>
          <p:nvPr/>
        </p:nvSpPr>
        <p:spPr bwMode="auto">
          <a:xfrm>
            <a:off x="285750" y="1143000"/>
            <a:ext cx="4572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ru-RU">
              <a:latin typeface="Calibri" pitchFamily="34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4608513" y="2357438"/>
            <a:ext cx="3959225" cy="53975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8E162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>
              <a:solidFill>
                <a:schemeClr val="accent2">
                  <a:lumMod val="50000"/>
                </a:schemeClr>
              </a:solidFill>
              <a:latin typeface="+mj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Противоположные углы равны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20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20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0" presetClass="emph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6" dur="1000" autoRev="1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623063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7" dur="1000" autoRev="1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623063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8" dur="1000" autoRev="1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20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20" dur="500" autoRev="1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623063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1" dur="500" autoRev="1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623063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2" dur="500" autoRev="1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0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24" dur="500" autoRev="1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623063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5" dur="500" autoRev="1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623063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6" dur="500" autoRev="1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9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1" dur="10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animClr clrSpc="rgb" dir="cw">
                                      <p:cBhvr>
                                        <p:cTn id="32" dur="10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33" dur="10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0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39" dur="500" autoRev="1" fill="hold"/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0" dur="500" autoRev="1" fill="hold"/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1" dur="500" autoRev="1" fill="hold"/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500"/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1" dur="500"/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4" dur="500"/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66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" fill="hold">
                      <p:stCondLst>
                        <p:cond delay="0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0" dur="50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3" dur="50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6" dur="500"/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78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9" fill="hold">
                      <p:stCondLst>
                        <p:cond delay="0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2" dur="500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5" dur="500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8" dur="500"/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90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1" fill="hold">
                      <p:stCondLst>
                        <p:cond delay="0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0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94" dur="500" autoRev="1" fill="hold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95" dur="500" autoRev="1" fill="hold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96" dur="500" autoRev="1" fill="hold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18" grpId="0" build="allAtOnce" animBg="1"/>
      <p:bldP spid="20" grpId="0" build="allAtOnce" animBg="1"/>
      <p:bldP spid="21" grpId="0" build="allAtOnce" animBg="1"/>
      <p:bldP spid="22" grpId="0" build="allAtOnce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14282" y="428604"/>
            <a:ext cx="8229600" cy="654032"/>
          </a:xfrm>
        </p:spPr>
        <p:txBody>
          <a:bodyPr rtlCol="0"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4000" dirty="0" smtClean="0">
                <a:ln w="11430"/>
                <a:solidFill>
                  <a:srgbClr val="8E162A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Black" pitchFamily="34" charset="0"/>
              </a:rPr>
              <a:t>Ромб</a:t>
            </a:r>
            <a:endParaRPr lang="ru-RU" sz="4000" dirty="0">
              <a:ln w="11430"/>
              <a:solidFill>
                <a:srgbClr val="8E162A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0" y="4071938"/>
            <a:ext cx="3857625" cy="1285875"/>
          </a:xfrm>
        </p:spPr>
        <p:txBody>
          <a:bodyPr rtlCol="0">
            <a:normAutofit fontScale="25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rgbClr val="8E162A"/>
                </a:solidFill>
              </a:rPr>
              <a:t>                                           </a:t>
            </a:r>
          </a:p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5500" dirty="0" smtClean="0">
              <a:solidFill>
                <a:srgbClr val="8E162A"/>
              </a:solidFill>
            </a:endParaRPr>
          </a:p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8000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Параллелограмм,</a:t>
            </a:r>
          </a:p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8000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у которого все стороны равны</a:t>
            </a:r>
            <a:endParaRPr lang="ru-RU" sz="8000" b="1" dirty="0">
              <a:solidFill>
                <a:schemeClr val="accent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Ромб 6"/>
          <p:cNvSpPr/>
          <p:nvPr/>
        </p:nvSpPr>
        <p:spPr>
          <a:xfrm rot="3233862">
            <a:off x="685801" y="1076325"/>
            <a:ext cx="2500312" cy="3500437"/>
          </a:xfrm>
          <a:prstGeom prst="diamond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9" name="Прямая соединительная линия 8"/>
          <p:cNvCxnSpPr>
            <a:stCxn id="7" idx="0"/>
            <a:endCxn id="7" idx="2"/>
          </p:cNvCxnSpPr>
          <p:nvPr/>
        </p:nvCxnSpPr>
        <p:spPr>
          <a:xfrm flipH="1">
            <a:off x="522288" y="1795463"/>
            <a:ext cx="2828925" cy="2063750"/>
          </a:xfrm>
          <a:prstGeom prst="line">
            <a:avLst/>
          </a:prstGeom>
          <a:ln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>
            <a:stCxn id="7" idx="1"/>
          </p:cNvCxnSpPr>
          <p:nvPr/>
        </p:nvCxnSpPr>
        <p:spPr>
          <a:xfrm rot="16200000" flipH="1">
            <a:off x="949325" y="2068513"/>
            <a:ext cx="1989137" cy="1487488"/>
          </a:xfrm>
          <a:prstGeom prst="line">
            <a:avLst/>
          </a:prstGeom>
          <a:ln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9" name="Прямоугольник 18"/>
          <p:cNvSpPr/>
          <p:nvPr/>
        </p:nvSpPr>
        <p:spPr>
          <a:xfrm>
            <a:off x="4000500" y="928688"/>
            <a:ext cx="4786313" cy="86201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rgbClr val="C00000"/>
                </a:solidFill>
                <a:latin typeface="+mj-lt"/>
              </a:rPr>
              <a:t>Свойства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sz="2600" b="1" dirty="0">
              <a:solidFill>
                <a:schemeClr val="accent2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22" name="Управляющая кнопка: домой 21">
            <a:hlinkClick r:id="rId2" action="ppaction://hlinksldjump" highlightClick="1"/>
          </p:cNvPr>
          <p:cNvSpPr/>
          <p:nvPr/>
        </p:nvSpPr>
        <p:spPr>
          <a:xfrm>
            <a:off x="8501063" y="6215063"/>
            <a:ext cx="360362" cy="360362"/>
          </a:xfrm>
          <a:prstGeom prst="actionButtonHom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4357688" y="1571625"/>
            <a:ext cx="3959225" cy="53975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8E162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>
              <a:solidFill>
                <a:schemeClr val="accent2">
                  <a:lumMod val="50000"/>
                </a:schemeClr>
              </a:solidFill>
              <a:latin typeface="+mj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Диагонали точкой пересечения делятся пополам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4357688" y="3500438"/>
            <a:ext cx="3959225" cy="53975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8E162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>
              <a:solidFill>
                <a:schemeClr val="accent2">
                  <a:lumMod val="50000"/>
                </a:schemeClr>
              </a:solidFill>
              <a:latin typeface="+mj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Диагонали равны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4429125" y="5429250"/>
            <a:ext cx="3959225" cy="53975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8E162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>
              <a:solidFill>
                <a:schemeClr val="accent2">
                  <a:lumMod val="50000"/>
                </a:schemeClr>
              </a:solidFill>
              <a:latin typeface="+mj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Все стороны равны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4357688" y="4786313"/>
            <a:ext cx="3959225" cy="53975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8E162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700" b="1" dirty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Диагонали перпендикулярны, являются биссектрисами углов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/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4357688" y="4143375"/>
            <a:ext cx="3959225" cy="53975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8E162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>
              <a:solidFill>
                <a:schemeClr val="accent2">
                  <a:lumMod val="50000"/>
                </a:schemeClr>
              </a:solidFill>
              <a:latin typeface="+mj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Все углы равны</a:t>
            </a:r>
            <a:endParaRPr lang="ru-RU" b="1" dirty="0"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/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4357688" y="2857500"/>
            <a:ext cx="3959225" cy="53975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8E162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>
              <a:solidFill>
                <a:schemeClr val="accent2">
                  <a:lumMod val="50000"/>
                </a:schemeClr>
              </a:solidFill>
              <a:latin typeface="+mj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Противоположные стороны равны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4357688" y="2214563"/>
            <a:ext cx="3959225" cy="53975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8E162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>
              <a:solidFill>
                <a:schemeClr val="accent2">
                  <a:lumMod val="50000"/>
                </a:schemeClr>
              </a:solidFill>
              <a:latin typeface="+mj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Противоположные углы равны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20" presetClass="emph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3" dur="500" autoRev="1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7F1AA8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4" dur="500" autoRev="1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7F1AA8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5" dur="500" autoRev="1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0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7" dur="500" autoRev="1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7F1AA8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8" dur="500" autoRev="1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7F1AA8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9" dur="500" autoRev="1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9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4" dur="5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2" dur="50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" dur="50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8" dur="500"/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4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7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500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6" dur="500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9" dur="500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2" dur="500"/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64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5" fill="hold">
                      <p:stCondLst>
                        <p:cond delay="0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0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68" dur="500" autoRev="1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9" dur="500" autoRev="1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0" dur="500" autoRev="1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71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2" fill="hold">
                      <p:stCondLst>
                        <p:cond delay="0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0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75" dur="500" autoRev="1" fill="hold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6" dur="500" autoRev="1" fill="hold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7" dur="500" autoRev="1" fill="hold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78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9" fill="hold">
                      <p:stCondLst>
                        <p:cond delay="0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0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82" dur="500" autoRev="1" fill="hold"/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3" dur="500" autoRev="1" fill="hold"/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4" dur="500" autoRev="1" fill="hold"/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</p:childTnLst>
        </p:cTn>
      </p:par>
    </p:tnLst>
    <p:bldLst>
      <p:bldP spid="16" grpId="0" build="allAtOnce" animBg="1"/>
      <p:bldP spid="20" grpId="0" build="allAtOnce" animBg="1"/>
      <p:bldP spid="21" grpId="0" uiExpand="1" build="allAtOnce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 rtlCol="0"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4000" dirty="0" smtClean="0">
                <a:ln w="11430"/>
                <a:solidFill>
                  <a:srgbClr val="8E162A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Black" pitchFamily="34" charset="0"/>
              </a:rPr>
              <a:t>Прямоугольник</a:t>
            </a:r>
            <a:endParaRPr lang="ru-RU" sz="4000" dirty="0">
              <a:ln w="11430"/>
              <a:solidFill>
                <a:srgbClr val="8E162A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357188" y="4000500"/>
            <a:ext cx="3786187" cy="1697038"/>
          </a:xfrm>
        </p:spPr>
        <p:txBody>
          <a:bodyPr rtlCol="0">
            <a:normAutofit fontScale="62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 smtClean="0"/>
          </a:p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Параллелограмм,</a:t>
            </a:r>
          </a:p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у которого все углы прямые</a:t>
            </a:r>
            <a:endParaRPr lang="ru-RU" sz="3200" b="1" dirty="0">
              <a:solidFill>
                <a:schemeClr val="accent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4786313" y="1000125"/>
            <a:ext cx="3643312" cy="500063"/>
          </a:xfrm>
        </p:spPr>
        <p:txBody>
          <a:bodyPr rtlCol="0">
            <a:normAutofit fontScale="62500" lnSpcReduction="20000"/>
          </a:bodyPr>
          <a:lstStyle/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5100" b="1" dirty="0" smtClean="0">
                <a:solidFill>
                  <a:srgbClr val="C00000"/>
                </a:solidFill>
                <a:latin typeface="+mj-lt"/>
              </a:rPr>
              <a:t>Свойства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57188" y="1785938"/>
            <a:ext cx="3143250" cy="1857375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357188" y="1785938"/>
            <a:ext cx="3143250" cy="1857375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rot="10800000" flipV="1">
            <a:off x="357188" y="1785938"/>
            <a:ext cx="3143250" cy="1857375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3" name="Управляющая кнопка: домой 12">
            <a:hlinkClick r:id="rId2" action="ppaction://hlinksldjump" highlightClick="1"/>
          </p:cNvPr>
          <p:cNvSpPr/>
          <p:nvPr/>
        </p:nvSpPr>
        <p:spPr>
          <a:xfrm>
            <a:off x="8501063" y="6286500"/>
            <a:ext cx="360362" cy="360363"/>
          </a:xfrm>
          <a:prstGeom prst="actionButtonHom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4518025" y="1571625"/>
            <a:ext cx="3960813" cy="53975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8E162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>
              <a:solidFill>
                <a:schemeClr val="accent2">
                  <a:lumMod val="50000"/>
                </a:schemeClr>
              </a:solidFill>
              <a:latin typeface="+mj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Диагонали точкой пересечения делятся пополам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4518025" y="3500438"/>
            <a:ext cx="3960813" cy="53975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8E162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>
              <a:solidFill>
                <a:schemeClr val="accent2">
                  <a:lumMod val="50000"/>
                </a:schemeClr>
              </a:solidFill>
              <a:latin typeface="+mj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Диагонали равны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4518025" y="4857750"/>
            <a:ext cx="3960813" cy="53975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8E162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>
              <a:solidFill>
                <a:schemeClr val="accent2">
                  <a:lumMod val="50000"/>
                </a:schemeClr>
              </a:solidFill>
              <a:latin typeface="+mj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700" b="1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Диагонали перпендикулярны, являются биссектрисами углов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4518025" y="4143375"/>
            <a:ext cx="3960813" cy="53975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8E162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>
              <a:solidFill>
                <a:schemeClr val="accent2">
                  <a:lumMod val="50000"/>
                </a:schemeClr>
              </a:solidFill>
              <a:latin typeface="+mj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Все углы равны</a:t>
            </a:r>
            <a:endParaRPr lang="ru-RU" b="1" dirty="0">
              <a:latin typeface="+mj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4518025" y="2857500"/>
            <a:ext cx="3960813" cy="53975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8E162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>
              <a:solidFill>
                <a:schemeClr val="accent2">
                  <a:lumMod val="50000"/>
                </a:schemeClr>
              </a:solidFill>
              <a:latin typeface="+mj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Противоположные стороны равны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9" name="Скругленный прямоугольник 38"/>
          <p:cNvSpPr/>
          <p:nvPr/>
        </p:nvSpPr>
        <p:spPr>
          <a:xfrm>
            <a:off x="4518025" y="5572125"/>
            <a:ext cx="3960813" cy="53975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8E162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>
              <a:solidFill>
                <a:schemeClr val="accent2">
                  <a:lumMod val="50000"/>
                </a:schemeClr>
              </a:solidFill>
              <a:latin typeface="+mj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Все стороны равны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/>
          </a:p>
        </p:txBody>
      </p:sp>
      <p:sp>
        <p:nvSpPr>
          <p:cNvPr id="52" name="Скругленный прямоугольник 51"/>
          <p:cNvSpPr/>
          <p:nvPr/>
        </p:nvSpPr>
        <p:spPr>
          <a:xfrm>
            <a:off x="4518025" y="2214563"/>
            <a:ext cx="3960813" cy="53975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8E162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>
              <a:solidFill>
                <a:schemeClr val="accent2">
                  <a:lumMod val="50000"/>
                </a:schemeClr>
              </a:solidFill>
              <a:latin typeface="+mj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Противоположные углы равны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0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2" dur="500" autoRev="1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" dur="500" autoRev="1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4" dur="500" autoRev="1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0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6" dur="500" autoRev="1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7" dur="500" autoRev="1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8" dur="500" autoRev="1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9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3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animClr clrSpc="rgb" dir="cw">
                                      <p:cBhvr>
                                        <p:cTn id="24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0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31" dur="500" autoRev="1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2" dur="500" autoRev="1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3" dur="500" autoRev="1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0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38" dur="500" autoRev="1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9" dur="500" autoRev="1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0" dur="500" autoRev="1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>
                      <p:stCondLst>
                        <p:cond delay="0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0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45" dur="500" autoRev="1" fill="hold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6" dur="500" autoRev="1" fill="hold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7" dur="500" autoRev="1" fill="hold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1" dur="500"/>
                                        <p:tgtEl>
                                          <p:spTgt spid="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4" dur="500"/>
                                        <p:tgtEl>
                                          <p:spTgt spid="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7" dur="500"/>
                                        <p:tgtEl>
                                          <p:spTgt spid="3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>
                      <p:stCondLst>
                        <p:cond delay="0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3" dur="500"/>
                                        <p:tgtEl>
                                          <p:spTgt spid="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6" dur="500"/>
                                        <p:tgtEl>
                                          <p:spTgt spid="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9" dur="500"/>
                                        <p:tgtEl>
                                          <p:spTgt spid="5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"/>
                  </p:tgtEl>
                </p:cond>
              </p:nextCondLst>
            </p:seq>
          </p:childTnLst>
        </p:cTn>
      </p:par>
    </p:tnLst>
    <p:bldLst>
      <p:bldP spid="16" grpId="0" uiExpand="1" build="allAtOnce" animBg="1"/>
      <p:bldP spid="39" grpId="0" build="allAtOnce" animBg="1"/>
      <p:bldP spid="52" grpId="0" build="allAtOnce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 rtlCol="0"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4000" dirty="0" smtClean="0">
                <a:ln w="11430"/>
                <a:solidFill>
                  <a:srgbClr val="8E162A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Black" pitchFamily="34" charset="0"/>
              </a:rPr>
              <a:t>Квадрат</a:t>
            </a:r>
            <a:endParaRPr lang="ru-RU" sz="4000" dirty="0">
              <a:ln w="11430"/>
              <a:solidFill>
                <a:srgbClr val="8E162A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0" y="4071938"/>
            <a:ext cx="4038600" cy="1285875"/>
          </a:xfrm>
        </p:spPr>
        <p:txBody>
          <a:bodyPr rtlCol="0">
            <a:normAutofit fontScale="25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 smtClean="0"/>
          </a:p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8000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Параллелограмм,</a:t>
            </a:r>
          </a:p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8000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у которого все углы прямые и стороны равны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4500563" y="1071563"/>
            <a:ext cx="4286250" cy="400050"/>
          </a:xfrm>
        </p:spPr>
        <p:txBody>
          <a:bodyPr rtlCol="0">
            <a:normAutofit fontScale="25000" lnSpcReduction="20000"/>
          </a:bodyPr>
          <a:lstStyle/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9600" b="1" dirty="0" smtClean="0">
                <a:solidFill>
                  <a:srgbClr val="C00000"/>
                </a:solidFill>
                <a:latin typeface="+mj-lt"/>
              </a:rPr>
              <a:t>Свойства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71500" y="1500188"/>
            <a:ext cx="2519363" cy="2519362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rot="16200000" flipH="1">
            <a:off x="571501" y="1500187"/>
            <a:ext cx="2500312" cy="2500313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rot="5400000">
            <a:off x="571501" y="1500187"/>
            <a:ext cx="2500312" cy="2500313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3" name="Управляющая кнопка: домой 22">
            <a:hlinkClick r:id="rId2" action="ppaction://hlinksldjump" highlightClick="1"/>
          </p:cNvPr>
          <p:cNvSpPr/>
          <p:nvPr/>
        </p:nvSpPr>
        <p:spPr>
          <a:xfrm>
            <a:off x="8501063" y="6286500"/>
            <a:ext cx="360362" cy="360363"/>
          </a:xfrm>
          <a:prstGeom prst="actionButtonHom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714875" y="1571625"/>
            <a:ext cx="3959225" cy="53975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8E162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>
              <a:solidFill>
                <a:schemeClr val="accent2">
                  <a:lumMod val="50000"/>
                </a:schemeClr>
              </a:solidFill>
              <a:latin typeface="+mj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Диагонали точкой пересечения делятся пополам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714875" y="3500438"/>
            <a:ext cx="3959225" cy="53975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8E162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>
              <a:solidFill>
                <a:schemeClr val="accent2">
                  <a:lumMod val="50000"/>
                </a:schemeClr>
              </a:solidFill>
              <a:latin typeface="+mj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Диагонали равны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4714875" y="5429250"/>
            <a:ext cx="3959225" cy="53975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8E162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>
              <a:solidFill>
                <a:schemeClr val="accent2">
                  <a:lumMod val="50000"/>
                </a:schemeClr>
              </a:solidFill>
              <a:latin typeface="+mj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Все стороны равны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4714875" y="4786313"/>
            <a:ext cx="3959225" cy="53975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8E162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700" b="1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Диагонали перпендикулярны, являются биссектрисами углов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4714875" y="4143375"/>
            <a:ext cx="3959225" cy="53975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8E162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>
              <a:solidFill>
                <a:schemeClr val="accent2">
                  <a:lumMod val="50000"/>
                </a:schemeClr>
              </a:solidFill>
              <a:latin typeface="+mj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Все углы равны</a:t>
            </a:r>
            <a:endParaRPr lang="ru-RU" b="1" dirty="0">
              <a:latin typeface="+mj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4714875" y="2857500"/>
            <a:ext cx="3959225" cy="53975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8E162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>
              <a:solidFill>
                <a:schemeClr val="accent2">
                  <a:lumMod val="50000"/>
                </a:schemeClr>
              </a:solidFill>
              <a:latin typeface="+mj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Противоположные стороны равны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4714875" y="2214563"/>
            <a:ext cx="3959225" cy="53975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8E162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>
              <a:solidFill>
                <a:schemeClr val="accent2">
                  <a:lumMod val="50000"/>
                </a:schemeClr>
              </a:solidFill>
              <a:latin typeface="+mj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Противоположные углы равны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0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2" dur="500" autoRev="1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" dur="500" autoRev="1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4" dur="500" autoRev="1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0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6" dur="500" autoRev="1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7" dur="500" autoRev="1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8" dur="500" autoRev="1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9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3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animClr clrSpc="rgb" dir="cw">
                                      <p:cBhvr>
                                        <p:cTn id="24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7" dur="500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39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" fill="hold">
                      <p:stCondLst>
                        <p:cond delay="0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0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43" dur="500" autoRev="1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4" dur="500" autoRev="1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5" dur="500" autoRev="1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0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50" dur="500" autoRev="1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1" dur="500" autoRev="1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2" dur="500" autoRev="1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53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4" fill="hold">
                      <p:stCondLst>
                        <p:cond delay="0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0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57" dur="500" autoRev="1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8" dur="500" autoRev="1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9" dur="500" autoRev="1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60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" fill="hold">
                      <p:stCondLst>
                        <p:cond delay="0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0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64" dur="500" autoRev="1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5" dur="500" autoRev="1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6" dur="500" autoRev="1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>
                      <p:stCondLst>
                        <p:cond delay="0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1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4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7" dur="500"/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16" grpId="0" build="allAtOnce" animBg="1"/>
      <p:bldP spid="17" grpId="0" build="allAtOnce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2608</TotalTime>
  <Words>950</Words>
  <Application>Microsoft Office PowerPoint</Application>
  <PresentationFormat>Экран (4:3)</PresentationFormat>
  <Paragraphs>338</Paragraphs>
  <Slides>32</Slides>
  <Notes>2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Шаблон оформления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40" baseType="lpstr">
      <vt:lpstr>Calibri</vt:lpstr>
      <vt:lpstr>Arial</vt:lpstr>
      <vt:lpstr>Cambria Math</vt:lpstr>
      <vt:lpstr>Times New Roman</vt:lpstr>
      <vt:lpstr>Wingdings</vt:lpstr>
      <vt:lpstr>Arial Black</vt:lpstr>
      <vt:lpstr>Тема Office</vt:lpstr>
      <vt:lpstr>Формула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На рисунке ABCD параллелограмм, причем АВ ≠ ВС, KMNP- ромб. Укажите номера верных утверждений:</vt:lpstr>
      <vt:lpstr>Слайд 12</vt:lpstr>
      <vt:lpstr>Задача: oдна из сторон параллелограмма в 5 раз больше другой. Найдите длину меньшей стороны, если периметр параллелограмма равен 36см. </vt:lpstr>
      <vt:lpstr>Задача: диагонали прямоугольника ABCD пересекаются  в точке О. Найдите периметр треугольника ВОС, если АВ=15,AD=20, BD=25. </vt:lpstr>
      <vt:lpstr>Задача: один из углов ромба ABCD на 40 ̊ больше другого. Найдите углы треугольника ВОС, если О - точка пересечения диагоналей.   </vt:lpstr>
      <vt:lpstr>Задача: в квадрате проведены диагонали. 1) Докажите, что при этом он разбивается на четыре равных равнобедренных треугольника. 2) Найдите углы этих треугольников</vt:lpstr>
      <vt:lpstr>Задача: в равнобедренной трапеции DEFC  на большее основание DC проведены перпендикуляры ЕА и FB. 1) Докажите, что ∆DEA=∆CFB. 2) Чему равны отрезки DA и CB, если EF=8cм,  CD=30см.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Спасибо за урок</vt:lpstr>
      <vt:lpstr>Слайд 32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Виды параллелограммов</dc:title>
  <dc:creator>Zver</dc:creator>
  <cp:lastModifiedBy>nadezhda.pronskaya</cp:lastModifiedBy>
  <cp:revision>537</cp:revision>
  <dcterms:created xsi:type="dcterms:W3CDTF">2012-04-26T15:02:38Z</dcterms:created>
  <dcterms:modified xsi:type="dcterms:W3CDTF">2013-01-30T14:17:30Z</dcterms:modified>
</cp:coreProperties>
</file>