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7" r:id="rId5"/>
    <p:sldId id="264" r:id="rId6"/>
    <p:sldId id="261" r:id="rId7"/>
    <p:sldId id="262" r:id="rId8"/>
    <p:sldId id="265" r:id="rId9"/>
    <p:sldId id="263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6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FF75D47-13F7-410B-8DFA-CDD0971A45D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2D61AE6-EA74-489A-AF7E-87015C6CB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D47-13F7-410B-8DFA-CDD0971A45D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1AE6-EA74-489A-AF7E-87015C6CB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D47-13F7-410B-8DFA-CDD0971A45D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1AE6-EA74-489A-AF7E-87015C6CB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FF75D47-13F7-410B-8DFA-CDD0971A45D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1AE6-EA74-489A-AF7E-87015C6CB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FF75D47-13F7-410B-8DFA-CDD0971A45D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2D61AE6-EA74-489A-AF7E-87015C6CB742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FF75D47-13F7-410B-8DFA-CDD0971A45D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2D61AE6-EA74-489A-AF7E-87015C6CB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FF75D47-13F7-410B-8DFA-CDD0971A45D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2D61AE6-EA74-489A-AF7E-87015C6CB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D47-13F7-410B-8DFA-CDD0971A45D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1AE6-EA74-489A-AF7E-87015C6CB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FF75D47-13F7-410B-8DFA-CDD0971A45D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2D61AE6-EA74-489A-AF7E-87015C6CB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FF75D47-13F7-410B-8DFA-CDD0971A45D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2D61AE6-EA74-489A-AF7E-87015C6CB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FF75D47-13F7-410B-8DFA-CDD0971A45D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2D61AE6-EA74-489A-AF7E-87015C6CB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FF75D47-13F7-410B-8DFA-CDD0971A45DD}" type="datetimeFigureOut">
              <a:rPr lang="ru-RU" smtClean="0"/>
              <a:pPr/>
              <a:t>18.02.2013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2D61AE6-EA74-489A-AF7E-87015C6CB74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ooks.ru/e-knigi-605406?page=165" TargetMode="External"/><Relationship Id="rId3" Type="http://schemas.openxmlformats.org/officeDocument/2006/relationships/hyperlink" Target="http://katolrog.edu.ms/detal14423.html" TargetMode="External"/><Relationship Id="rId7" Type="http://schemas.openxmlformats.org/officeDocument/2006/relationships/hyperlink" Target="http://files.books.ru/pic/1554001-1555000/1554921/001554921.jpg" TargetMode="External"/><Relationship Id="rId2" Type="http://schemas.openxmlformats.org/officeDocument/2006/relationships/hyperlink" Target="http://www.livelib.ru/author/156073/latest/~4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bonpariz.ru/477" TargetMode="External"/><Relationship Id="rId11" Type="http://schemas.openxmlformats.org/officeDocument/2006/relationships/hyperlink" Target="http://images.google.ru/imgres?q=%D0%BA%D0%B0%D1%80%D1%82%D0%B8%D0%BD%D0%BA%D0%B0+%D0%BA%D0%BD%D0%B8%D0%B3%D0%B8+%D1%81+%D0%BF%D0%B5%D1%80%D0%BE%D0%BC+%D0%B8+%D1%81%D0%B2%D0%B8%D1%82%D0%BE%D0%BA&amp;hl=ru&amp;newwindow=1&amp;tbo=d&amp;biw=1366&amp;bih=571&amp;tbm=isch&amp;tbnid=Js2iwyfnKm-IhM:&amp;imgrefurl=http://deezy.ru/iconki/ai-clipart&amp;docid=5uEr_-1Ape-EsM&amp;imgurl=http://deezy.ru/uploads/posts/2009-10/1256247045_vector-old-book-paper-feather.jpg&amp;w=450&amp;h=330&amp;ei=qmW7UOCHN7D34QT7vYHYDg&amp;zoom=1&amp;iact=hc&amp;dur=3016&amp;sig=112615624819073837971&amp;page=1&amp;tbnh=111&amp;tbnw=146&amp;start=0&amp;ndsp=34&amp;ved=1t:429,r:3,s:0,i:92&amp;tx=8&amp;ty=226&amp;vpx=151&amp;vpy=112&amp;hovh=192&amp;hovw=262" TargetMode="External"/><Relationship Id="rId5" Type="http://schemas.openxmlformats.org/officeDocument/2006/relationships/hyperlink" Target="http://www.bukvaved.by/detskaia_proza/page/55/" TargetMode="External"/><Relationship Id="rId10" Type="http://schemas.openxmlformats.org/officeDocument/2006/relationships/hyperlink" Target="http://www.mp3-kniga.ru/bibliofil/mamin-zimovie.htm" TargetMode="External"/><Relationship Id="rId4" Type="http://schemas.openxmlformats.org/officeDocument/2006/relationships/hyperlink" Target="http://www.books-qmb.ru/i10800&#8230;" TargetMode="External"/><Relationship Id="rId9" Type="http://schemas.openxmlformats.org/officeDocument/2006/relationships/hyperlink" Target="http://cluck.ru/page/60/?do=lostpassword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http://images.reklama.com.ua/2011-10-28/1190066/photos0-800x600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7732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286644" y="5929330"/>
            <a:ext cx="2214578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643834" y="6286520"/>
            <a:ext cx="192882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9144000" y="6429396"/>
            <a:ext cx="500098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285728"/>
            <a:ext cx="8858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rgbClr val="663300"/>
                </a:solidFill>
              </a:rPr>
              <a:t>Презентация  к  нестандартному уроку  литературного  чтения  «Поле чудес» в  4 классе, по рассказу Д. Н. </a:t>
            </a:r>
            <a:r>
              <a:rPr lang="ru-RU" b="1" dirty="0" err="1" smtClean="0">
                <a:solidFill>
                  <a:srgbClr val="663300"/>
                </a:solidFill>
              </a:rPr>
              <a:t>Мамина-Сибиряка</a:t>
            </a:r>
            <a:r>
              <a:rPr lang="ru-RU" b="1" dirty="0" smtClean="0">
                <a:solidFill>
                  <a:srgbClr val="663300"/>
                </a:solidFill>
              </a:rPr>
              <a:t>  «Вертел»</a:t>
            </a:r>
            <a:endParaRPr lang="ru-RU" b="1" dirty="0">
              <a:solidFill>
                <a:srgbClr val="6633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82" y="4929198"/>
            <a:ext cx="628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663300"/>
                </a:solidFill>
              </a:rPr>
              <a:t>Составлена учителем  начальных  классов</a:t>
            </a:r>
          </a:p>
          <a:p>
            <a:r>
              <a:rPr lang="ru-RU" sz="1600" b="1" dirty="0" smtClean="0">
                <a:solidFill>
                  <a:srgbClr val="663300"/>
                </a:solidFill>
              </a:rPr>
              <a:t> МАОУСОШ п. Демянск,  Новгородской области</a:t>
            </a:r>
          </a:p>
          <a:p>
            <a:r>
              <a:rPr lang="ru-RU" sz="1600" b="1" dirty="0" smtClean="0">
                <a:solidFill>
                  <a:srgbClr val="663300"/>
                </a:solidFill>
              </a:rPr>
              <a:t> Константиновой  Марией  Михайловной</a:t>
            </a:r>
            <a:endParaRPr lang="ru-RU" sz="1600" b="1" dirty="0">
              <a:solidFill>
                <a:srgbClr val="6633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20676840">
            <a:off x="4707255" y="2274968"/>
            <a:ext cx="31300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663300"/>
                </a:solidFill>
              </a:rPr>
              <a:t>       К 160 </a:t>
            </a:r>
            <a:r>
              <a:rPr lang="ru-RU" dirty="0" err="1" smtClean="0">
                <a:solidFill>
                  <a:srgbClr val="663300"/>
                </a:solidFill>
              </a:rPr>
              <a:t>летию</a:t>
            </a:r>
            <a:endParaRPr lang="ru-RU" dirty="0" smtClean="0">
              <a:solidFill>
                <a:srgbClr val="663300"/>
              </a:solidFill>
            </a:endParaRPr>
          </a:p>
          <a:p>
            <a:r>
              <a:rPr lang="ru-RU" dirty="0" smtClean="0">
                <a:solidFill>
                  <a:srgbClr val="663300"/>
                </a:solidFill>
              </a:rPr>
              <a:t>    со дня рождения</a:t>
            </a:r>
          </a:p>
          <a:p>
            <a:r>
              <a:rPr lang="ru-RU" sz="1400" b="1" dirty="0" smtClean="0">
                <a:solidFill>
                  <a:srgbClr val="663300"/>
                </a:solidFill>
              </a:rPr>
              <a:t>Дмитрия   </a:t>
            </a:r>
            <a:r>
              <a:rPr lang="ru-RU" sz="1400" b="1" dirty="0" err="1" smtClean="0">
                <a:solidFill>
                  <a:srgbClr val="663300"/>
                </a:solidFill>
              </a:rPr>
              <a:t>Наркисовича</a:t>
            </a:r>
            <a:endParaRPr lang="ru-RU" sz="1400" b="1" dirty="0" smtClean="0">
              <a:solidFill>
                <a:srgbClr val="663300"/>
              </a:solidFill>
            </a:endParaRPr>
          </a:p>
          <a:p>
            <a:r>
              <a:rPr lang="ru-RU" sz="1400" b="1" dirty="0" err="1" smtClean="0">
                <a:solidFill>
                  <a:srgbClr val="663300"/>
                </a:solidFill>
              </a:rPr>
              <a:t>Мамина-Сибиряка</a:t>
            </a:r>
            <a:endParaRPr lang="ru-RU" sz="1400" b="1" dirty="0">
              <a:solidFill>
                <a:srgbClr val="66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215074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FF0000"/>
                </a:solidFill>
              </a:rPr>
              <a:t>ь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72132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т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29190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6248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т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43306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л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00364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о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57422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к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14480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428604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Что должен был делать </a:t>
            </a:r>
            <a:r>
              <a:rPr lang="ru-RU" sz="3200" b="1" dirty="0" err="1" smtClean="0">
                <a:solidFill>
                  <a:srgbClr val="FFFF00"/>
                </a:solidFill>
              </a:rPr>
              <a:t>Лёвка</a:t>
            </a:r>
            <a:r>
              <a:rPr lang="ru-RU" sz="3200" b="1" dirty="0" smtClean="0">
                <a:solidFill>
                  <a:srgbClr val="FFFF00"/>
                </a:solidFill>
              </a:rPr>
              <a:t> с камнями?</a:t>
            </a:r>
          </a:p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286248" y="214311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215074" y="214311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000364" y="214311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714480" y="214311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357422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643306" y="214311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929190" y="214311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572132" y="214311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Picture 2" descr="http://best-pictures.ru/animashki/knigi/knigi-1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3643314"/>
            <a:ext cx="2714644" cy="235745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олна 1"/>
          <p:cNvSpPr/>
          <p:nvPr/>
        </p:nvSpPr>
        <p:spPr>
          <a:xfrm>
            <a:off x="1785918" y="1928802"/>
            <a:ext cx="5000660" cy="2571768"/>
          </a:xfrm>
          <a:prstGeom prst="wave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</a:rPr>
              <a:t>3 тур</a:t>
            </a:r>
            <a:endParaRPr lang="ru-RU" sz="6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00042"/>
            <a:ext cx="91238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Какие самые дорогие камни гранились в мастерской?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72066" y="1428736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изумруды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214311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С кем автор сравнивает </a:t>
            </a:r>
            <a:r>
              <a:rPr lang="ru-RU" sz="3200" b="1" dirty="0" err="1" smtClean="0">
                <a:solidFill>
                  <a:srgbClr val="FFFF00"/>
                </a:solidFill>
              </a:rPr>
              <a:t>Прошку</a:t>
            </a:r>
            <a:r>
              <a:rPr lang="ru-RU" sz="3200" b="1" dirty="0" smtClean="0">
                <a:solidFill>
                  <a:srgbClr val="FFFF00"/>
                </a:solidFill>
              </a:rPr>
              <a:t>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5918" y="3000372"/>
            <a:ext cx="71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С пауком и маленьким голодным зверьком.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4071943"/>
            <a:ext cx="750923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Для чего годилась мастерская по словам Алексея </a:t>
            </a:r>
            <a:r>
              <a:rPr lang="ru-RU" sz="3200" b="1" dirty="0" err="1" smtClean="0">
                <a:solidFill>
                  <a:srgbClr val="FFFF00"/>
                </a:solidFill>
              </a:rPr>
              <a:t>Иваныча</a:t>
            </a:r>
            <a:r>
              <a:rPr lang="ru-RU" sz="3200" b="1" dirty="0" smtClean="0">
                <a:solidFill>
                  <a:srgbClr val="FFFF00"/>
                </a:solidFill>
              </a:rPr>
              <a:t>?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929058" y="5286388"/>
            <a:ext cx="45656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Только свиней держать.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00042"/>
            <a:ext cx="9572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Как </a:t>
            </a:r>
            <a:r>
              <a:rPr lang="ru-RU" sz="3200" b="1" dirty="0" err="1" smtClean="0">
                <a:solidFill>
                  <a:srgbClr val="FFFF00"/>
                </a:solidFill>
              </a:rPr>
              <a:t>Ермилыч</a:t>
            </a:r>
            <a:r>
              <a:rPr lang="ru-RU" sz="3200" b="1" dirty="0" smtClean="0">
                <a:solidFill>
                  <a:srgbClr val="FFFF00"/>
                </a:solidFill>
              </a:rPr>
              <a:t>  называл  рубины и сапфиры?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43636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и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00694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м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57752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C00000"/>
                </a:solidFill>
              </a:rPr>
              <a:t>ы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14810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т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1868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с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28926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5984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б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43042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у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0100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C00000"/>
                </a:solidFill>
              </a:rPr>
              <a:t>з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00100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643042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285984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928926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571868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214810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857752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500694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143636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Picture 2" descr="http://best-pictures.ru/animashki/knigi/knigi-1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4214818"/>
            <a:ext cx="2714644" cy="235745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олна 1"/>
          <p:cNvSpPr/>
          <p:nvPr/>
        </p:nvSpPr>
        <p:spPr>
          <a:xfrm>
            <a:off x="1214414" y="2000240"/>
            <a:ext cx="6786610" cy="2428892"/>
          </a:xfrm>
          <a:prstGeom prst="wave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Игра со зрителями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071546"/>
            <a:ext cx="8597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Какой камень был редкостью в мастерской?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29520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т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86578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и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43636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C00000"/>
                </a:solidFill>
              </a:rPr>
              <a:t>р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00694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C00000"/>
                </a:solidFill>
              </a:rPr>
              <a:t>д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C00000"/>
                </a:solidFill>
              </a:rPr>
              <a:t>н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14810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868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с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28926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к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85984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е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43042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л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00100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429520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786578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143636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500694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857752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214810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571868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928926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285984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643042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000100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2" name="Picture 2" descr="http://best-pictures.ru/animashki/knigi/knigi-1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4214818"/>
            <a:ext cx="2714644" cy="235745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олна 1"/>
          <p:cNvSpPr/>
          <p:nvPr/>
        </p:nvSpPr>
        <p:spPr>
          <a:xfrm>
            <a:off x="1214414" y="1142984"/>
            <a:ext cx="6000792" cy="2214554"/>
          </a:xfrm>
          <a:prstGeom prst="wave">
            <a:avLst>
              <a:gd name="adj1" fmla="val 12500"/>
              <a:gd name="adj2" fmla="val 0"/>
            </a:avLst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Финальная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4000" b="1" dirty="0" smtClean="0">
                <a:solidFill>
                  <a:srgbClr val="FF0000"/>
                </a:solidFill>
              </a:rPr>
              <a:t>игра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42918"/>
            <a:ext cx="100727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Каким словом выразился </a:t>
            </a:r>
            <a:r>
              <a:rPr lang="ru-RU" sz="3200" b="1" dirty="0" err="1" smtClean="0">
                <a:solidFill>
                  <a:srgbClr val="FFFF00"/>
                </a:solidFill>
              </a:rPr>
              <a:t>Спирька</a:t>
            </a:r>
            <a:r>
              <a:rPr lang="ru-RU" sz="3200" b="1" dirty="0" smtClean="0">
                <a:solidFill>
                  <a:srgbClr val="FFFF00"/>
                </a:solidFill>
              </a:rPr>
              <a:t> про то,</a:t>
            </a:r>
          </a:p>
          <a:p>
            <a:r>
              <a:rPr lang="ru-RU" sz="3200" b="1" dirty="0" smtClean="0">
                <a:solidFill>
                  <a:srgbClr val="FFFF00"/>
                </a:solidFill>
              </a:rPr>
              <a:t> что Алексей </a:t>
            </a:r>
            <a:r>
              <a:rPr lang="ru-RU" sz="3200" b="1" dirty="0" err="1" smtClean="0">
                <a:solidFill>
                  <a:srgbClr val="FFFF00"/>
                </a:solidFill>
              </a:rPr>
              <a:t>Иваныч</a:t>
            </a:r>
            <a:r>
              <a:rPr lang="ru-RU" sz="3200" b="1" dirty="0" smtClean="0">
                <a:solidFill>
                  <a:srgbClr val="FFFF00"/>
                </a:solidFill>
              </a:rPr>
              <a:t> ни за что взял </a:t>
            </a:r>
          </a:p>
          <a:p>
            <a:r>
              <a:rPr lang="ru-RU" sz="3200" b="1" dirty="0" smtClean="0">
                <a:solidFill>
                  <a:srgbClr val="FFFF00"/>
                </a:solidFill>
              </a:rPr>
              <a:t> с барыни деньги?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72198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л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и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86314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ч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43372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00430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C00000"/>
                </a:solidFill>
              </a:rPr>
              <a:t>п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57488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л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14546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о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71604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к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85749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о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28662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571604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214546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500430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857488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786314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143372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429256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6072198" y="2857496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2" descr="http://best-pictures.ru/animashki/knigi/knigi-1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000504"/>
            <a:ext cx="2714644" cy="235745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олна 1"/>
          <p:cNvSpPr/>
          <p:nvPr/>
        </p:nvSpPr>
        <p:spPr>
          <a:xfrm>
            <a:off x="1571604" y="1500174"/>
            <a:ext cx="5572164" cy="2428892"/>
          </a:xfrm>
          <a:prstGeom prst="wave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err="1" smtClean="0">
                <a:solidFill>
                  <a:srgbClr val="C00000"/>
                </a:solidFill>
              </a:rPr>
              <a:t>Суперигра</a:t>
            </a:r>
            <a:endParaRPr lang="ru-RU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357166"/>
            <a:ext cx="82153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Каких камней  не заказывала барыня, а Алексей </a:t>
            </a:r>
            <a:r>
              <a:rPr lang="ru-RU" sz="3200" b="1" dirty="0" err="1" smtClean="0">
                <a:solidFill>
                  <a:srgbClr val="FFFF00"/>
                </a:solidFill>
              </a:rPr>
              <a:t>Иваныч</a:t>
            </a:r>
            <a:r>
              <a:rPr lang="ru-RU" sz="3200" b="1" dirty="0" smtClean="0">
                <a:solidFill>
                  <a:srgbClr val="FFFF00"/>
                </a:solidFill>
              </a:rPr>
              <a:t>  дал их для неё?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00892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C00000"/>
                </a:solidFill>
              </a:rPr>
              <a:t>ы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57950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C00000"/>
                </a:solidFill>
              </a:rPr>
              <a:t>н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5008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и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2066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C00000"/>
                </a:solidFill>
              </a:rPr>
              <a:t>д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29124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C00000"/>
                </a:solidFill>
              </a:rPr>
              <a:t>н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86182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143240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м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00298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C00000"/>
                </a:solidFill>
              </a:rPr>
              <a:t>ь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57356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л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14414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000892" y="2143116"/>
            <a:ext cx="571504" cy="5715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357950" y="2143116"/>
            <a:ext cx="571504" cy="5715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715008" y="2143116"/>
            <a:ext cx="571504" cy="5715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072066" y="2143116"/>
            <a:ext cx="571504" cy="5715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429124" y="2143116"/>
            <a:ext cx="571504" cy="5715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786182" y="2143116"/>
            <a:ext cx="571504" cy="5715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143240" y="2143116"/>
            <a:ext cx="571504" cy="5715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2500298" y="2143116"/>
            <a:ext cx="571504" cy="5715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857356" y="2143116"/>
            <a:ext cx="571504" cy="5715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214414" y="2143116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" name="Picture 2" descr="http://best-pictures.ru/animashki/knigi/knigi-1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4214818"/>
            <a:ext cx="2714644" cy="235745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3174" y="285728"/>
            <a:ext cx="407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Д. Н. </a:t>
            </a:r>
            <a:r>
              <a:rPr lang="ru-RU" sz="2800" b="1" dirty="0" err="1" smtClean="0">
                <a:solidFill>
                  <a:srgbClr val="FFFF00"/>
                </a:solidFill>
              </a:rPr>
              <a:t>Мамин-Сибиряк</a:t>
            </a:r>
            <a:endParaRPr lang="ru-RU" sz="2800" b="1" dirty="0">
              <a:solidFill>
                <a:srgbClr val="FFFF00"/>
              </a:solidFill>
            </a:endParaRPr>
          </a:p>
        </p:txBody>
      </p:sp>
      <p:pic>
        <p:nvPicPr>
          <p:cNvPr id="1026" name="Picture 2" descr="http://www.ekafisha.ru/media/full/ca65325c43c76ed36a2186ab97b1f6a20f2dad39_jpg_800x600_autocrop_upscale_q8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71736" y="857232"/>
            <a:ext cx="3786214" cy="4686297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000364" y="5786454"/>
            <a:ext cx="3857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1852 – 1912 гг.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7158" y="0"/>
            <a:ext cx="8366393" cy="76944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</a:rPr>
              <a:t>С</a:t>
            </a:r>
          </a:p>
          <a:p>
            <a:r>
              <a:rPr lang="ru-RU" sz="4400" b="1" dirty="0" smtClean="0">
                <a:solidFill>
                  <a:srgbClr val="FFFF00"/>
                </a:solidFill>
              </a:rPr>
              <a:t>  </a:t>
            </a:r>
            <a:r>
              <a:rPr lang="ru-RU" sz="4400" b="1" dirty="0" err="1" smtClean="0">
                <a:solidFill>
                  <a:srgbClr val="FFFF00"/>
                </a:solidFill>
              </a:rPr>
              <a:t>п</a:t>
            </a:r>
            <a:endParaRPr lang="ru-RU" sz="4400" b="1" dirty="0" smtClean="0">
              <a:solidFill>
                <a:srgbClr val="FFFF00"/>
              </a:solidFill>
            </a:endParaRPr>
          </a:p>
          <a:p>
            <a:r>
              <a:rPr lang="ru-RU" sz="4400" b="1" dirty="0" smtClean="0">
                <a:solidFill>
                  <a:srgbClr val="FFFF00"/>
                </a:solidFill>
              </a:rPr>
              <a:t>    а</a:t>
            </a:r>
            <a:endParaRPr lang="ru-RU" sz="5400" b="1" dirty="0" smtClean="0">
              <a:solidFill>
                <a:srgbClr val="FFFF00"/>
              </a:solidFill>
            </a:endParaRPr>
          </a:p>
          <a:p>
            <a:r>
              <a:rPr lang="ru-RU" sz="4400" b="1" dirty="0" smtClean="0">
                <a:solidFill>
                  <a:srgbClr val="FFFF00"/>
                </a:solidFill>
              </a:rPr>
              <a:t>      с</a:t>
            </a:r>
            <a:endParaRPr lang="ru-RU" sz="6000" b="1" dirty="0" smtClean="0">
              <a:solidFill>
                <a:srgbClr val="FFFF00"/>
              </a:solidFill>
            </a:endParaRPr>
          </a:p>
          <a:p>
            <a:r>
              <a:rPr lang="ru-RU" sz="4400" b="1" dirty="0" smtClean="0">
                <a:solidFill>
                  <a:srgbClr val="FFFF00"/>
                </a:solidFill>
              </a:rPr>
              <a:t>        и</a:t>
            </a:r>
          </a:p>
          <a:p>
            <a:r>
              <a:rPr lang="ru-RU" sz="4400" b="1" dirty="0" smtClean="0">
                <a:solidFill>
                  <a:srgbClr val="FFFF00"/>
                </a:solidFill>
              </a:rPr>
              <a:t>          б</a:t>
            </a:r>
          </a:p>
          <a:p>
            <a:r>
              <a:rPr lang="ru-RU" sz="4400" b="1" dirty="0" smtClean="0">
                <a:solidFill>
                  <a:srgbClr val="FFFF00"/>
                </a:solidFill>
              </a:rPr>
              <a:t>            о            за            и</a:t>
            </a:r>
          </a:p>
          <a:p>
            <a:r>
              <a:rPr lang="ru-RU" sz="4400" b="1" dirty="0" smtClean="0">
                <a:solidFill>
                  <a:srgbClr val="FFFF00"/>
                </a:solidFill>
              </a:rPr>
              <a:t>                                             г</a:t>
            </a:r>
          </a:p>
          <a:p>
            <a:r>
              <a:rPr lang="ru-RU" sz="4400" b="1" dirty="0" smtClean="0">
                <a:solidFill>
                  <a:srgbClr val="FFFF00"/>
                </a:solidFill>
              </a:rPr>
              <a:t>                                              </a:t>
            </a:r>
            <a:r>
              <a:rPr lang="ru-RU" sz="4400" b="1" dirty="0" err="1" smtClean="0">
                <a:solidFill>
                  <a:srgbClr val="FFFF00"/>
                </a:solidFill>
              </a:rPr>
              <a:t>р</a:t>
            </a:r>
            <a:endParaRPr lang="ru-RU" sz="4400" b="1" dirty="0" smtClean="0">
              <a:solidFill>
                <a:srgbClr val="FFFF00"/>
              </a:solidFill>
            </a:endParaRPr>
          </a:p>
          <a:p>
            <a:r>
              <a:rPr lang="ru-RU" sz="4400" b="1" dirty="0" smtClean="0">
                <a:solidFill>
                  <a:srgbClr val="FFFF00"/>
                </a:solidFill>
              </a:rPr>
              <a:t>                                                 у </a:t>
            </a:r>
          </a:p>
          <a:p>
            <a:r>
              <a:rPr lang="ru-RU" sz="4400" b="1" dirty="0" smtClean="0">
                <a:solidFill>
                  <a:srgbClr val="FFFF00"/>
                </a:solidFill>
              </a:rPr>
              <a:t>                                            </a:t>
            </a:r>
            <a:endParaRPr lang="ru-RU" sz="4400" b="1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728" y="3000372"/>
            <a:ext cx="63001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FFFF00"/>
                </a:solidFill>
              </a:rPr>
              <a:t>Спасибо за игру!</a:t>
            </a:r>
            <a:endParaRPr lang="ru-RU" sz="5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5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5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5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5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5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5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5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42860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Интернет  ресурсы: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1214422"/>
            <a:ext cx="3782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Images.yandex.ru ( </a:t>
            </a:r>
            <a:r>
              <a:rPr lang="ru-RU" dirty="0" smtClean="0"/>
              <a:t>портрет писателя)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1142984"/>
            <a:ext cx="6000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solidFill>
                  <a:srgbClr val="FFFF00"/>
                </a:solidFill>
                <a:hlinkClick r:id="rId2"/>
              </a:rPr>
              <a:t>http://www.livelib.ru/author/1…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1643050"/>
            <a:ext cx="85011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hlinkClick r:id="rId3"/>
              </a:rPr>
              <a:t>http://katolrog.edu.ms/detal14…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2143116"/>
            <a:ext cx="6000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>
              <a:hlinkClick r:id="rId4"/>
            </a:endParaRPr>
          </a:p>
          <a:p>
            <a:r>
              <a:rPr lang="ru-RU" dirty="0" smtClean="0">
                <a:hlinkClick r:id="rId4"/>
              </a:rPr>
              <a:t>http://www.books-qmb.ru/i10800…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571744"/>
            <a:ext cx="59293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hlinkClick r:id="rId5"/>
              </a:rPr>
              <a:t>http://www.bukvaved.by/detskai…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57224" y="3357562"/>
            <a:ext cx="70009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smtClean="0">
                <a:hlinkClick r:id="rId6"/>
              </a:rPr>
              <a:t>http://bonpariz.ru/477</a:t>
            </a:r>
            <a:r>
              <a:rPr lang="ru-RU" dirty="0" smtClean="0"/>
              <a:t> </a:t>
            </a:r>
            <a:r>
              <a:rPr lang="ru-RU" dirty="0" smtClean="0">
                <a:hlinkClick r:id="rId7"/>
              </a:rPr>
              <a:t>150×229</a:t>
            </a:r>
            <a:r>
              <a:rPr lang="ru-RU" dirty="0" smtClean="0"/>
              <a:t> </a:t>
            </a:r>
            <a:r>
              <a:rPr lang="ru-RU" dirty="0" err="1" smtClean="0">
                <a:hlinkClick r:id="rId8"/>
              </a:rPr>
              <a:t>books.ru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57224" y="3857628"/>
            <a:ext cx="6000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smtClean="0">
                <a:hlinkClick r:id="rId9"/>
              </a:rPr>
              <a:t>http://cluck.ru/page/60/?do=lo…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4357694"/>
            <a:ext cx="8215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smtClean="0">
                <a:hlinkClick r:id="rId10"/>
              </a:rPr>
              <a:t>http://www.mp3-kniga.ru/biblio…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57224" y="5286387"/>
            <a:ext cx="6000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hlinkClick r:id="rId11"/>
              </a:rPr>
              <a:t>1256247045_vector‑old‑book‑paper‑feather.jpg</a:t>
            </a:r>
            <a:endParaRPr lang="ru-RU" dirty="0" smtClean="0"/>
          </a:p>
          <a:p>
            <a:r>
              <a:rPr lang="ru-RU" dirty="0" err="1" smtClean="0"/>
              <a:t>deezy.ru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928662" y="6000768"/>
            <a:ext cx="7000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http://animashki.org/_bl/21/167626</a:t>
            </a:r>
            <a:r>
              <a:rPr lang="ru-RU" dirty="0" smtClean="0"/>
              <a:t>32</a:t>
            </a:r>
            <a:r>
              <a:rPr lang="en-US" dirty="0" smtClean="0"/>
              <a:t>.gif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http://www.libex.ru/dimg/1922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0"/>
            <a:ext cx="3390900" cy="4572000"/>
          </a:xfrm>
          <a:prstGeom prst="rect">
            <a:avLst/>
          </a:prstGeom>
          <a:noFill/>
        </p:spPr>
      </p:pic>
      <p:pic>
        <p:nvPicPr>
          <p:cNvPr id="16390" name="Picture 6" descr="http://www.likebook.ru/store/pictures/18/18876/100000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00100" y="0"/>
            <a:ext cx="3581399" cy="5114925"/>
          </a:xfrm>
          <a:prstGeom prst="rect">
            <a:avLst/>
          </a:prstGeom>
          <a:noFill/>
        </p:spPr>
      </p:pic>
      <p:pic>
        <p:nvPicPr>
          <p:cNvPr id="16394" name="Picture 10" descr="http://files.books.ru/pic/1554001-1555000/1554921/00155492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0"/>
            <a:ext cx="3786214" cy="5072098"/>
          </a:xfrm>
          <a:prstGeom prst="rect">
            <a:avLst/>
          </a:prstGeom>
          <a:noFill/>
        </p:spPr>
      </p:pic>
      <p:pic>
        <p:nvPicPr>
          <p:cNvPr id="16396" name="Picture 12" descr="http://static.ozone.ru/multimedia/books_covers/1003582897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928794" y="285728"/>
            <a:ext cx="3267075" cy="5114925"/>
          </a:xfrm>
          <a:prstGeom prst="rect">
            <a:avLst/>
          </a:prstGeom>
          <a:noFill/>
        </p:spPr>
      </p:pic>
      <p:pic>
        <p:nvPicPr>
          <p:cNvPr id="16400" name="Picture 16" descr="http://www.jr.lv/objs/shop/9789851701847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57422" y="928670"/>
            <a:ext cx="3281364" cy="4524376"/>
          </a:xfrm>
          <a:prstGeom prst="rect">
            <a:avLst/>
          </a:prstGeom>
          <a:noFill/>
        </p:spPr>
      </p:pic>
      <p:pic>
        <p:nvPicPr>
          <p:cNvPr id="1026" name="Picture 2" descr="http://federacia.ru/foto/original/4143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64" y="1357298"/>
            <a:ext cx="3571900" cy="4857784"/>
          </a:xfrm>
          <a:prstGeom prst="rect">
            <a:avLst/>
          </a:prstGeom>
          <a:noFill/>
        </p:spPr>
      </p:pic>
      <p:pic>
        <p:nvPicPr>
          <p:cNvPr id="19458" name="Picture 2" descr="http://img-fotki.yandex.ru/get/2712/19411616.16c/0_8f6c8_608b6e31_XL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929058" y="1714488"/>
            <a:ext cx="3571900" cy="4900611"/>
          </a:xfrm>
          <a:prstGeom prst="rect">
            <a:avLst/>
          </a:prstGeom>
          <a:noFill/>
        </p:spPr>
      </p:pic>
      <p:pic>
        <p:nvPicPr>
          <p:cNvPr id="19460" name="Picture 4" descr="http://www.bukvaved.net/uploads/posts/2011-03/1301071582_240a4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357818" y="2357406"/>
            <a:ext cx="3429024" cy="450059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14290"/>
            <a:ext cx="814390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FF00"/>
                </a:solidFill>
              </a:rPr>
              <a:t>П </a:t>
            </a:r>
          </a:p>
          <a:p>
            <a:r>
              <a:rPr lang="ru-RU" sz="5400" b="1" dirty="0" smtClean="0">
                <a:solidFill>
                  <a:srgbClr val="FFFF00"/>
                </a:solidFill>
              </a:rPr>
              <a:t>    о</a:t>
            </a:r>
          </a:p>
          <a:p>
            <a:r>
              <a:rPr lang="ru-RU" sz="5400" b="1" dirty="0" smtClean="0">
                <a:solidFill>
                  <a:srgbClr val="FFFF00"/>
                </a:solidFill>
              </a:rPr>
              <a:t>       л   </a:t>
            </a:r>
          </a:p>
          <a:p>
            <a:r>
              <a:rPr lang="ru-RU" sz="5400" b="1" dirty="0" smtClean="0">
                <a:solidFill>
                  <a:srgbClr val="FFFF00"/>
                </a:solidFill>
              </a:rPr>
              <a:t>          е          ч</a:t>
            </a:r>
          </a:p>
          <a:p>
            <a:r>
              <a:rPr lang="ru-RU" sz="5400" b="1" dirty="0" smtClean="0">
                <a:solidFill>
                  <a:srgbClr val="FFFF00"/>
                </a:solidFill>
              </a:rPr>
              <a:t>                           у</a:t>
            </a:r>
          </a:p>
          <a:p>
            <a:r>
              <a:rPr lang="ru-RU" sz="5400" b="1" dirty="0" smtClean="0">
                <a:solidFill>
                  <a:srgbClr val="FFFF00"/>
                </a:solidFill>
              </a:rPr>
              <a:t>                              </a:t>
            </a:r>
            <a:r>
              <a:rPr lang="ru-RU" sz="5400" b="1" dirty="0" err="1" smtClean="0">
                <a:solidFill>
                  <a:srgbClr val="FFFF00"/>
                </a:solidFill>
              </a:rPr>
              <a:t>д</a:t>
            </a:r>
            <a:endParaRPr lang="ru-RU" sz="5400" b="1" dirty="0" smtClean="0">
              <a:solidFill>
                <a:srgbClr val="FFFF00"/>
              </a:solidFill>
            </a:endParaRPr>
          </a:p>
          <a:p>
            <a:r>
              <a:rPr lang="ru-RU" sz="5400" b="1" dirty="0" smtClean="0">
                <a:solidFill>
                  <a:srgbClr val="FFFF00"/>
                </a:solidFill>
              </a:rPr>
              <a:t>                                 е</a:t>
            </a:r>
          </a:p>
          <a:p>
            <a:r>
              <a:rPr lang="ru-RU" sz="5400" b="1" dirty="0" smtClean="0">
                <a:solidFill>
                  <a:srgbClr val="FFFF00"/>
                </a:solidFill>
              </a:rPr>
              <a:t>                                    с</a:t>
            </a:r>
          </a:p>
          <a:p>
            <a:r>
              <a:rPr lang="ru-RU" sz="5400" b="1" dirty="0" smtClean="0">
                <a:solidFill>
                  <a:srgbClr val="FFFF00"/>
                </a:solidFill>
              </a:rPr>
              <a:t>                                                          </a:t>
            </a:r>
            <a:endParaRPr lang="ru-RU" sz="54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00232" y="2143116"/>
            <a:ext cx="52149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solidFill>
                  <a:srgbClr val="FFFF00"/>
                </a:solidFill>
              </a:rPr>
              <a:t>«Вертел»</a:t>
            </a:r>
            <a:endParaRPr lang="ru-RU" sz="8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5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5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5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5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5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олна 1"/>
          <p:cNvSpPr/>
          <p:nvPr/>
        </p:nvSpPr>
        <p:spPr>
          <a:xfrm>
            <a:off x="2071670" y="1000108"/>
            <a:ext cx="5429288" cy="3500462"/>
          </a:xfrm>
          <a:prstGeom prst="wav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C00000"/>
                </a:solidFill>
              </a:rPr>
              <a:t>І  тур</a:t>
            </a:r>
            <a:endParaRPr lang="ru-RU" sz="8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6701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Что мог видеть </a:t>
            </a:r>
            <a:r>
              <a:rPr lang="ru-RU" sz="3200" b="1" dirty="0" err="1" smtClean="0">
                <a:solidFill>
                  <a:srgbClr val="FFFF00"/>
                </a:solidFill>
              </a:rPr>
              <a:t>Прошка</a:t>
            </a:r>
            <a:r>
              <a:rPr lang="ru-RU" sz="3200" b="1" dirty="0" smtClean="0">
                <a:solidFill>
                  <a:srgbClr val="FFFF00"/>
                </a:solidFill>
              </a:rPr>
              <a:t> в уголок окна мастерской?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728" y="1285860"/>
            <a:ext cx="81524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Зелёные грядки огорода, блестящую полоску реки.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28599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Сколько человек работало в мастерской?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2857496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пять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3500438"/>
            <a:ext cx="93103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Кто считался лучшим гранильщиком в Екатеринбурге?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1934" y="4643446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Старик </a:t>
            </a:r>
            <a:r>
              <a:rPr lang="ru-RU" sz="2800" b="1" dirty="0" err="1" smtClean="0">
                <a:solidFill>
                  <a:srgbClr val="002060"/>
                </a:solidFill>
              </a:rPr>
              <a:t>Ермилыч</a:t>
            </a:r>
            <a:r>
              <a:rPr lang="ru-RU" sz="2800" b="1" dirty="0" smtClean="0">
                <a:solidFill>
                  <a:srgbClr val="002060"/>
                </a:solidFill>
              </a:rPr>
              <a:t>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19" y="428605"/>
            <a:ext cx="914406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</a:rPr>
              <a:t>Как называлось  место, в котором была мастерская?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5918" y="2000240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е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00298" y="2000240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C00000"/>
                </a:solidFill>
              </a:rPr>
              <a:t>р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57818" y="2000240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л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72198" y="2000240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о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14678" y="2000240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е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43438" y="2000240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и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2000240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б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00958" y="2000240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к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15338" y="2000240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71538" y="2000240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т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86578" y="2000240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в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00298" y="2000240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071538" y="2000240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14678" y="2000240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929058" y="2000240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643438" y="2000240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357818" y="2000240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72198" y="2000240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786578" y="2000240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7500958" y="2000240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215338" y="2000240"/>
            <a:ext cx="571504" cy="5715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785918" y="2000240"/>
            <a:ext cx="571504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Picture 2" descr="http://best-pictures.ru/animashki/knigi/knigi-1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643314"/>
            <a:ext cx="2714644" cy="235745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0" grpId="1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олна 1"/>
          <p:cNvSpPr/>
          <p:nvPr/>
        </p:nvSpPr>
        <p:spPr>
          <a:xfrm>
            <a:off x="1643042" y="1500174"/>
            <a:ext cx="5286412" cy="3143272"/>
          </a:xfrm>
          <a:prstGeom prst="wav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C00000"/>
                </a:solidFill>
              </a:rPr>
              <a:t>2 тур</a:t>
            </a:r>
            <a:endParaRPr lang="ru-RU" sz="8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357166"/>
            <a:ext cx="58240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Как звали хозяина мастерской?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868" y="1285860"/>
            <a:ext cx="46249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Ухов Алексей Иванович.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357430"/>
            <a:ext cx="9462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Сколько лет проработал  в мастерской </a:t>
            </a:r>
          </a:p>
          <a:p>
            <a:r>
              <a:rPr lang="ru-RU" sz="3200" b="1" dirty="0" smtClean="0">
                <a:solidFill>
                  <a:srgbClr val="FFFF00"/>
                </a:solidFill>
              </a:rPr>
              <a:t> у Ухова </a:t>
            </a:r>
            <a:r>
              <a:rPr lang="ru-RU" sz="3200" b="1" dirty="0" err="1" smtClean="0">
                <a:solidFill>
                  <a:srgbClr val="FFFF00"/>
                </a:solidFill>
              </a:rPr>
              <a:t>Ермилыч</a:t>
            </a:r>
            <a:r>
              <a:rPr lang="ru-RU" sz="3200" b="1" dirty="0" smtClean="0">
                <a:solidFill>
                  <a:srgbClr val="FFFF00"/>
                </a:solidFill>
              </a:rPr>
              <a:t>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00496" y="3429000"/>
            <a:ext cx="2791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Одиннадцать.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4643446"/>
            <a:ext cx="58005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С кем сравнивает автор  Ухова?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1934" y="5786454"/>
            <a:ext cx="35429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С голодной лисой.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674</TotalTime>
  <Words>392</Words>
  <Application>Microsoft Office PowerPoint</Application>
  <PresentationFormat>Экран (4:3)</PresentationFormat>
  <Paragraphs>147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Яркая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School</dc:creator>
  <cp:lastModifiedBy>Tata</cp:lastModifiedBy>
  <cp:revision>89</cp:revision>
  <dcterms:created xsi:type="dcterms:W3CDTF">2012-12-01T10:42:27Z</dcterms:created>
  <dcterms:modified xsi:type="dcterms:W3CDTF">2013-02-18T17:30:07Z</dcterms:modified>
</cp:coreProperties>
</file>