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6" r:id="rId3"/>
    <p:sldId id="261" r:id="rId4"/>
    <p:sldId id="259" r:id="rId5"/>
    <p:sldId id="263" r:id="rId6"/>
    <p:sldId id="260" r:id="rId7"/>
    <p:sldId id="262" r:id="rId8"/>
    <p:sldId id="267" r:id="rId9"/>
    <p:sldId id="268" r:id="rId10"/>
    <p:sldId id="274" r:id="rId11"/>
    <p:sldId id="271" r:id="rId12"/>
    <p:sldId id="272" r:id="rId13"/>
    <p:sldId id="257" r:id="rId14"/>
    <p:sldId id="258" r:id="rId15"/>
    <p:sldId id="280" r:id="rId16"/>
    <p:sldId id="277" r:id="rId17"/>
    <p:sldId id="278" r:id="rId18"/>
    <p:sldId id="279" r:id="rId19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00"/>
    <a:srgbClr val="AE1517"/>
    <a:srgbClr val="CC0000"/>
    <a:srgbClr val="1F7EE7"/>
    <a:srgbClr val="7DD330"/>
    <a:srgbClr val="0C7CD2"/>
    <a:srgbClr val="40652D"/>
    <a:srgbClr val="4A743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69" autoAdjust="0"/>
    <p:restoredTop sz="94660"/>
  </p:normalViewPr>
  <p:slideViewPr>
    <p:cSldViewPr>
      <p:cViewPr>
        <p:scale>
          <a:sx n="69" d="100"/>
          <a:sy n="69" d="100"/>
        </p:scale>
        <p:origin x="-725" y="-4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1" name="Picture 27" descr="kj hkjh zrte lki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32" name="Text Box 8"/>
          <p:cNvSpPr txBox="1">
            <a:spLocks noChangeArrowheads="1"/>
          </p:cNvSpPr>
          <p:nvPr/>
        </p:nvSpPr>
        <p:spPr bwMode="auto">
          <a:xfrm>
            <a:off x="7962900" y="6375400"/>
            <a:ext cx="1073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b="1">
                <a:solidFill>
                  <a:srgbClr val="40652D"/>
                </a:solidFill>
              </a:rPr>
              <a:t>Page </a:t>
            </a:r>
            <a:fld id="{5DBFAF0F-6354-4288-9391-496DFDB5D2C5}" type="slidenum">
              <a:rPr lang="fr-FR" b="1">
                <a:solidFill>
                  <a:srgbClr val="40652D"/>
                </a:solidFill>
              </a:rPr>
              <a:pPr/>
              <a:t>‹#›</a:t>
            </a:fld>
            <a:endParaRPr lang="fr-FR" b="1">
              <a:solidFill>
                <a:srgbClr val="40652D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hyperlink" Target="http://www.youtube.com/watch?v=G1yBQv1hLRY&amp;feature=related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gif"/><Relationship Id="rId4" Type="http://schemas.openxmlformats.org/officeDocument/2006/relationships/image" Target="../media/image13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bHUnzPEy-nA&amp;feature=related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5688632"/>
          </a:xfrm>
        </p:spPr>
        <p:txBody>
          <a:bodyPr/>
          <a:lstStyle/>
          <a:p>
            <a:pPr algn="r"/>
            <a:r>
              <a:rPr lang="en-US" b="1" dirty="0" smtClean="0">
                <a:solidFill>
                  <a:srgbClr val="7030A0"/>
                </a:solidFill>
              </a:rPr>
              <a:t>“In nature there are neither rewards nor punishments- there are consequences”</a:t>
            </a:r>
            <a:br>
              <a:rPr lang="en-US" b="1" dirty="0" smtClean="0">
                <a:solidFill>
                  <a:srgbClr val="7030A0"/>
                </a:solidFill>
              </a:rPr>
            </a:br>
            <a:r>
              <a:rPr lang="en-US" dirty="0" smtClean="0">
                <a:solidFill>
                  <a:srgbClr val="C00000"/>
                </a:solidFill>
              </a:rPr>
              <a:t>R.G. Ingersoll</a:t>
            </a:r>
            <a:br>
              <a:rPr lang="en-US" dirty="0" smtClean="0">
                <a:solidFill>
                  <a:srgbClr val="C00000"/>
                </a:solidFill>
              </a:rPr>
            </a:br>
            <a:r>
              <a:rPr lang="en-US" dirty="0" smtClean="0">
                <a:solidFill>
                  <a:srgbClr val="C00000"/>
                </a:solidFill>
              </a:rPr>
              <a:t>(1833 – 1899),</a:t>
            </a:r>
            <a:br>
              <a:rPr lang="en-US" dirty="0" smtClean="0">
                <a:solidFill>
                  <a:srgbClr val="C00000"/>
                </a:solidFill>
              </a:rPr>
            </a:br>
            <a:r>
              <a:rPr lang="en-US" dirty="0" smtClean="0">
                <a:solidFill>
                  <a:srgbClr val="C00000"/>
                </a:solidFill>
              </a:rPr>
              <a:t>an American </a:t>
            </a:r>
            <a:br>
              <a:rPr lang="en-US" dirty="0" smtClean="0">
                <a:solidFill>
                  <a:srgbClr val="C00000"/>
                </a:solidFill>
              </a:rPr>
            </a:br>
            <a:r>
              <a:rPr lang="en-US" dirty="0" smtClean="0">
                <a:solidFill>
                  <a:srgbClr val="C00000"/>
                </a:solidFill>
              </a:rPr>
              <a:t>political leader </a:t>
            </a:r>
            <a:br>
              <a:rPr lang="en-US" dirty="0" smtClean="0">
                <a:solidFill>
                  <a:srgbClr val="C00000"/>
                </a:solidFill>
              </a:rPr>
            </a:br>
            <a:r>
              <a:rPr lang="en-US" dirty="0" smtClean="0">
                <a:solidFill>
                  <a:srgbClr val="C00000"/>
                </a:solidFill>
              </a:rPr>
              <a:t>and orator</a:t>
            </a:r>
            <a:r>
              <a:rPr lang="en-US" dirty="0" smtClean="0"/>
              <a:t> </a:t>
            </a:r>
            <a:endParaRPr lang="ru-RU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1115616" y="2484329"/>
            <a:ext cx="7632848" cy="3170099"/>
          </a:xfrm>
          <a:prstGeom prst="rect">
            <a:avLst/>
          </a:prstGeom>
          <a:solidFill>
            <a:srgbClr val="00CC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Example:  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CC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</a:t>
            </a:r>
            <a:r>
              <a:rPr lang="en-US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pollute rivers- fewer fish die</a:t>
            </a:r>
          </a:p>
          <a:p>
            <a:pPr lvl="0"/>
            <a:r>
              <a:rPr kumimoji="0" lang="en-US" sz="2000" b="0" i="0" u="none" strike="noStrike" cap="none" normalizeH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If we don’t pollute rivers, fewer fish will die.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       use filters- have more drinking water</a:t>
            </a:r>
          </a:p>
          <a:p>
            <a:pPr lvl="0"/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If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people use filters at home, they will have </a:t>
            </a:r>
            <a:r>
              <a:rPr lang="en-US" sz="2000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more drinking water.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destroy rainforests -  rare plants and animals survive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protect wildlife-  save endangered species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eaLnBrk="0" hangingPunct="0"/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use bicycles and walk more – reduce air pollution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eaLnBrk="0" hangingPunct="0"/>
            <a:r>
              <a:rPr lang="en-US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dump waste into rivers- animals leave their habitats 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recycle paper, glass, cans – save important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resources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23728" y="260648"/>
            <a:ext cx="58152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GRAMMAR FOR REVISION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63688" y="836712"/>
            <a:ext cx="6336704" cy="1015663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2060"/>
                </a:solidFill>
              </a:rPr>
              <a:t>Future Simple                       Present      Simple </a:t>
            </a:r>
          </a:p>
          <a:p>
            <a:r>
              <a:rPr lang="en-US" sz="2000" dirty="0" smtClean="0">
                <a:solidFill>
                  <a:srgbClr val="FFFF00"/>
                </a:solidFill>
              </a:rPr>
              <a:t>shall    </a:t>
            </a:r>
            <a:r>
              <a:rPr lang="en-US" sz="2000" dirty="0" smtClean="0">
                <a:solidFill>
                  <a:srgbClr val="FF0000"/>
                </a:solidFill>
              </a:rPr>
              <a:t>                      </a:t>
            </a:r>
            <a:r>
              <a:rPr lang="en-US" sz="2000" b="1" dirty="0" smtClean="0">
                <a:solidFill>
                  <a:srgbClr val="FF0000"/>
                </a:solidFill>
              </a:rPr>
              <a:t>if  </a:t>
            </a:r>
            <a:r>
              <a:rPr lang="en-US" sz="2000" dirty="0" smtClean="0">
                <a:solidFill>
                  <a:srgbClr val="FF0000"/>
                </a:solidFill>
              </a:rPr>
              <a:t>        </a:t>
            </a:r>
            <a:r>
              <a:rPr lang="en-US" sz="2000" dirty="0" smtClean="0">
                <a:solidFill>
                  <a:srgbClr val="FFFF00"/>
                </a:solidFill>
              </a:rPr>
              <a:t>V</a:t>
            </a:r>
          </a:p>
          <a:p>
            <a:r>
              <a:rPr lang="en-US" sz="2000" dirty="0" smtClean="0">
                <a:solidFill>
                  <a:srgbClr val="FFFF00"/>
                </a:solidFill>
              </a:rPr>
              <a:t>will      +  V                            Vs</a:t>
            </a:r>
            <a:endParaRPr lang="ru-RU" sz="20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260648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TO SOLVE THE ENVIRONMENTAL PROBLEMS?</a:t>
            </a:r>
            <a:endParaRPr lang="ru-RU" sz="280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5536" y="908720"/>
            <a:ext cx="90438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What should or shouldn’t we do to protect our environment? Use the verbs </a:t>
            </a:r>
          </a:p>
          <a:p>
            <a:r>
              <a:rPr lang="en-US" sz="2000" dirty="0" smtClean="0"/>
              <a:t>in the box to complete the sentences.</a:t>
            </a:r>
            <a:endParaRPr lang="ru-RU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179512" y="1700808"/>
            <a:ext cx="885698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>
                <a:solidFill>
                  <a:srgbClr val="FF0000"/>
                </a:solidFill>
              </a:rPr>
              <a:t>cut down, destroy, plant, protect, recycle, save, throw away, waste</a:t>
            </a:r>
            <a:endParaRPr lang="ru-RU" sz="2200" dirty="0">
              <a:solidFill>
                <a:srgbClr val="FF0000"/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619672" y="2348880"/>
          <a:ext cx="6912768" cy="2897382"/>
        </p:xfrm>
        <a:graphic>
          <a:graphicData uri="http://schemas.openxmlformats.org/drawingml/2006/table">
            <a:tbl>
              <a:tblPr/>
              <a:tblGrid>
                <a:gridCol w="3206954"/>
                <a:gridCol w="3705814"/>
              </a:tblGrid>
              <a:tr h="412074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2000" b="1" dirty="0" smtClean="0">
                          <a:solidFill>
                            <a:srgbClr val="FF0000"/>
                          </a:solidFill>
                          <a:latin typeface="+mj-lt"/>
                          <a:ea typeface="Calibri"/>
                          <a:cs typeface="Times New Roman"/>
                        </a:rPr>
                        <a:t>We should</a:t>
                      </a:r>
                      <a:endParaRPr lang="ru-RU" sz="2000" b="1" dirty="0">
                        <a:solidFill>
                          <a:srgbClr val="FF0000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2000" b="1" dirty="0" smtClean="0">
                          <a:solidFill>
                            <a:srgbClr val="FF0000"/>
                          </a:solidFill>
                          <a:latin typeface="+mj-lt"/>
                          <a:ea typeface="Calibri"/>
                          <a:cs typeface="Times New Roman"/>
                        </a:rPr>
                        <a:t>We shouldn’t</a:t>
                      </a:r>
                      <a:endParaRPr lang="ru-RU" sz="2000" b="1" dirty="0">
                        <a:solidFill>
                          <a:srgbClr val="FF0000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</a:tr>
              <a:tr h="412074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2000" b="1" dirty="0" smtClean="0">
                          <a:latin typeface="+mj-lt"/>
                          <a:ea typeface="Calibri"/>
                          <a:cs typeface="Times New Roman"/>
                        </a:rPr>
                        <a:t>_____tropical</a:t>
                      </a:r>
                      <a:r>
                        <a:rPr lang="en-US" sz="2000" b="1" baseline="0" dirty="0" smtClean="0">
                          <a:latin typeface="+mj-lt"/>
                          <a:ea typeface="Calibri"/>
                          <a:cs typeface="Times New Roman"/>
                        </a:rPr>
                        <a:t> rainforests</a:t>
                      </a:r>
                      <a:endParaRPr lang="ru-RU" sz="2000" b="1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0" indent="-457200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2000" b="1" dirty="0" smtClean="0">
                          <a:latin typeface="+mj-lt"/>
                          <a:ea typeface="Calibri"/>
                          <a:cs typeface="Times New Roman"/>
                        </a:rPr>
                        <a:t>_______trees</a:t>
                      </a:r>
                      <a:endParaRPr lang="ru-RU" sz="2000" b="1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</a:tr>
              <a:tr h="412074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2000" b="1" dirty="0" smtClean="0">
                          <a:latin typeface="+mj-lt"/>
                          <a:ea typeface="Calibri"/>
                          <a:cs typeface="Times New Roman"/>
                        </a:rPr>
                        <a:t>_____more trees</a:t>
                      </a:r>
                      <a:endParaRPr lang="ru-RU" sz="2000" b="1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_______ </a:t>
                      </a:r>
                      <a:r>
                        <a:rPr lang="en-US" sz="2000" b="1" dirty="0" smtClean="0"/>
                        <a:t>forests</a:t>
                      </a:r>
                      <a:endParaRPr lang="ru-RU" sz="2000" b="1" dirty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</a:tr>
              <a:tr h="412074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2000" b="1" dirty="0" smtClean="0">
                          <a:latin typeface="+mj-lt"/>
                          <a:ea typeface="Calibri"/>
                          <a:cs typeface="Times New Roman"/>
                        </a:rPr>
                        <a:t>_____paper</a:t>
                      </a:r>
                      <a:endParaRPr lang="ru-RU" sz="2000" b="1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latin typeface="+mj-lt"/>
                          <a:ea typeface="Calibri"/>
                          <a:cs typeface="Times New Roman"/>
                        </a:rPr>
                        <a:t>_______</a:t>
                      </a:r>
                      <a:r>
                        <a:rPr lang="en-US" sz="2000" b="1" dirty="0" smtClean="0">
                          <a:latin typeface="+mn-lt"/>
                          <a:ea typeface="Calibri"/>
                          <a:cs typeface="Times New Roman"/>
                        </a:rPr>
                        <a:t>plastic</a:t>
                      </a:r>
                      <a:r>
                        <a:rPr lang="en-US" sz="2000" b="1" baseline="0" dirty="0" smtClean="0">
                          <a:latin typeface="+mn-lt"/>
                          <a:ea typeface="Calibri"/>
                          <a:cs typeface="Times New Roman"/>
                        </a:rPr>
                        <a:t> bags</a:t>
                      </a:r>
                      <a:endParaRPr lang="ru-RU" sz="2000" b="1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endParaRPr lang="ru-RU" sz="2000" dirty="0"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</a:tr>
              <a:tr h="412074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2000" b="1" dirty="0" smtClean="0">
                          <a:latin typeface="+mj-lt"/>
                          <a:ea typeface="Calibri"/>
                          <a:cs typeface="Times New Roman"/>
                        </a:rPr>
                        <a:t>_____endangered       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2000" b="1" dirty="0" smtClean="0">
                          <a:latin typeface="+mj-lt"/>
                          <a:ea typeface="Calibri"/>
                          <a:cs typeface="Times New Roman"/>
                        </a:rPr>
                        <a:t>          species, such as   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2000" b="1" dirty="0" smtClean="0">
                          <a:latin typeface="+mj-lt"/>
                          <a:ea typeface="Calibri"/>
                          <a:cs typeface="Times New Roman"/>
                        </a:rPr>
                        <a:t>          pandas</a:t>
                      </a:r>
                      <a:endParaRPr lang="ru-RU" sz="2000" b="1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2000" b="1" dirty="0" smtClean="0">
                          <a:latin typeface="+mj-lt"/>
                          <a:ea typeface="Calibri"/>
                          <a:cs typeface="Times New Roman"/>
                        </a:rPr>
                        <a:t>_______energy and</a:t>
                      </a:r>
                      <a:r>
                        <a:rPr lang="en-US" sz="2000" b="1" baseline="0" dirty="0" smtClean="0">
                          <a:latin typeface="+mj-lt"/>
                          <a:ea typeface="Calibri"/>
                          <a:cs typeface="Times New Roman"/>
                        </a:rPr>
                        <a:t> water</a:t>
                      </a:r>
                      <a:endParaRPr lang="ru-RU" sz="2000" b="1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CHECK YOURSELVES:</a:t>
            </a:r>
            <a:endParaRPr kumimoji="0" lang="ru-RU" sz="44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547664" y="1844824"/>
          <a:ext cx="6912768" cy="3186348"/>
        </p:xfrm>
        <a:graphic>
          <a:graphicData uri="http://schemas.openxmlformats.org/drawingml/2006/table">
            <a:tbl>
              <a:tblPr/>
              <a:tblGrid>
                <a:gridCol w="3206954"/>
                <a:gridCol w="3705814"/>
              </a:tblGrid>
              <a:tr h="412074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2000" b="1" dirty="0" smtClean="0">
                          <a:solidFill>
                            <a:srgbClr val="FF0000"/>
                          </a:solidFill>
                          <a:latin typeface="+mj-lt"/>
                          <a:ea typeface="Calibri"/>
                          <a:cs typeface="Times New Roman"/>
                        </a:rPr>
                        <a:t>We should</a:t>
                      </a:r>
                      <a:endParaRPr lang="ru-RU" sz="2000" b="1" dirty="0">
                        <a:solidFill>
                          <a:srgbClr val="FF0000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2000" b="1" dirty="0" smtClean="0">
                          <a:solidFill>
                            <a:srgbClr val="FF0000"/>
                          </a:solidFill>
                          <a:latin typeface="+mj-lt"/>
                          <a:ea typeface="Calibri"/>
                          <a:cs typeface="Times New Roman"/>
                        </a:rPr>
                        <a:t>We shouldn’t</a:t>
                      </a:r>
                      <a:endParaRPr lang="ru-RU" sz="2000" b="1" dirty="0">
                        <a:solidFill>
                          <a:srgbClr val="FF0000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</a:tr>
              <a:tr h="412074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2000" b="1" u="sng" dirty="0" smtClean="0">
                          <a:solidFill>
                            <a:srgbClr val="7030A0"/>
                          </a:solidFill>
                          <a:latin typeface="+mj-lt"/>
                          <a:ea typeface="Calibri"/>
                          <a:cs typeface="Times New Roman"/>
                        </a:rPr>
                        <a:t>save\protect</a:t>
                      </a:r>
                      <a:r>
                        <a:rPr lang="en-US" sz="2000" b="1" dirty="0" smtClean="0">
                          <a:latin typeface="+mj-lt"/>
                          <a:ea typeface="Calibri"/>
                          <a:cs typeface="Times New Roman"/>
                        </a:rPr>
                        <a:t> tropical</a:t>
                      </a:r>
                      <a:r>
                        <a:rPr lang="en-US" sz="2000" b="1" baseline="0" dirty="0" smtClean="0">
                          <a:latin typeface="+mj-lt"/>
                          <a:ea typeface="Calibri"/>
                          <a:cs typeface="Times New Roman"/>
                        </a:rPr>
                        <a:t> 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2000" b="1" baseline="0" dirty="0" smtClean="0">
                          <a:latin typeface="+mj-lt"/>
                          <a:ea typeface="Calibri"/>
                          <a:cs typeface="Times New Roman"/>
                        </a:rPr>
                        <a:t>rainforests</a:t>
                      </a:r>
                      <a:endParaRPr lang="ru-RU" sz="2000" b="1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lvl="0" indent="-457200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2000" b="1" u="sng" dirty="0" smtClean="0">
                          <a:solidFill>
                            <a:srgbClr val="7030A0"/>
                          </a:solidFill>
                          <a:latin typeface="+mj-lt"/>
                          <a:ea typeface="Calibri"/>
                          <a:cs typeface="Times New Roman"/>
                        </a:rPr>
                        <a:t>cut down </a:t>
                      </a:r>
                      <a:r>
                        <a:rPr lang="en-US" sz="2000" b="1" dirty="0" smtClean="0">
                          <a:latin typeface="+mj-lt"/>
                          <a:ea typeface="Calibri"/>
                          <a:cs typeface="Times New Roman"/>
                        </a:rPr>
                        <a:t>trees</a:t>
                      </a:r>
                      <a:endParaRPr lang="ru-RU" sz="2000" b="1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</a:tr>
              <a:tr h="412074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2000" b="1" u="sng" dirty="0" smtClean="0">
                          <a:solidFill>
                            <a:srgbClr val="7030A0"/>
                          </a:solidFill>
                          <a:latin typeface="+mj-lt"/>
                          <a:ea typeface="Calibri"/>
                          <a:cs typeface="Times New Roman"/>
                        </a:rPr>
                        <a:t>plant</a:t>
                      </a:r>
                      <a:r>
                        <a:rPr lang="en-US" sz="2000" b="1" dirty="0" smtClean="0">
                          <a:latin typeface="+mj-lt"/>
                          <a:ea typeface="Calibri"/>
                          <a:cs typeface="Times New Roman"/>
                        </a:rPr>
                        <a:t> more trees</a:t>
                      </a:r>
                      <a:endParaRPr lang="ru-RU" sz="2000" b="1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u="sng" dirty="0" smtClean="0">
                          <a:solidFill>
                            <a:srgbClr val="7030A0"/>
                          </a:solidFill>
                        </a:rPr>
                        <a:t>destroy</a:t>
                      </a:r>
                      <a:r>
                        <a:rPr lang="en-US" sz="2000" b="1" dirty="0" smtClean="0"/>
                        <a:t>  forests</a:t>
                      </a:r>
                      <a:endParaRPr lang="ru-RU" sz="2000" b="1" dirty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</a:tr>
              <a:tr h="412074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2000" b="1" u="sng" dirty="0" smtClean="0">
                          <a:solidFill>
                            <a:srgbClr val="7030A0"/>
                          </a:solidFill>
                          <a:latin typeface="+mj-lt"/>
                          <a:ea typeface="Calibri"/>
                          <a:cs typeface="Times New Roman"/>
                        </a:rPr>
                        <a:t>recycle</a:t>
                      </a:r>
                      <a:r>
                        <a:rPr lang="en-US" sz="2000" b="1" dirty="0" smtClean="0">
                          <a:latin typeface="+mj-lt"/>
                          <a:ea typeface="Calibri"/>
                          <a:cs typeface="Times New Roman"/>
                        </a:rPr>
                        <a:t> paper</a:t>
                      </a:r>
                      <a:endParaRPr lang="ru-RU" sz="2000" b="1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u="sng" dirty="0" smtClean="0">
                          <a:solidFill>
                            <a:srgbClr val="7030A0"/>
                          </a:solidFill>
                          <a:latin typeface="+mn-lt"/>
                          <a:ea typeface="Calibri"/>
                          <a:cs typeface="Times New Roman"/>
                        </a:rPr>
                        <a:t>throw away </a:t>
                      </a:r>
                      <a:r>
                        <a:rPr lang="en-US" sz="2000" b="1" dirty="0" smtClean="0">
                          <a:latin typeface="+mn-lt"/>
                          <a:ea typeface="Calibri"/>
                          <a:cs typeface="Times New Roman"/>
                        </a:rPr>
                        <a:t>plastic</a:t>
                      </a:r>
                      <a:r>
                        <a:rPr lang="en-US" sz="2000" b="1" baseline="0" dirty="0" smtClean="0">
                          <a:latin typeface="+mn-lt"/>
                          <a:ea typeface="Calibri"/>
                          <a:cs typeface="Times New Roman"/>
                        </a:rPr>
                        <a:t> bags</a:t>
                      </a:r>
                      <a:endParaRPr lang="ru-RU" sz="2000" b="1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endParaRPr lang="ru-RU" sz="2000" b="1" dirty="0"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</a:tr>
              <a:tr h="412074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2000" b="1" u="sng" kern="1200" dirty="0" smtClean="0">
                          <a:solidFill>
                            <a:srgbClr val="7030A0"/>
                          </a:solidFill>
                          <a:latin typeface="+mn-lt"/>
                          <a:ea typeface="Calibri"/>
                          <a:cs typeface="Times New Roman"/>
                        </a:rPr>
                        <a:t>save\protect </a:t>
                      </a:r>
                      <a:r>
                        <a:rPr lang="en-US" sz="2000" b="1" dirty="0" smtClean="0">
                          <a:latin typeface="+mj-lt"/>
                          <a:ea typeface="Calibri"/>
                          <a:cs typeface="Times New Roman"/>
                        </a:rPr>
                        <a:t>endangered     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2000" b="1" dirty="0" smtClean="0">
                          <a:latin typeface="+mj-lt"/>
                          <a:ea typeface="Calibri"/>
                          <a:cs typeface="Times New Roman"/>
                        </a:rPr>
                        <a:t>species, such as   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2000" b="1" dirty="0" smtClean="0">
                          <a:latin typeface="+mj-lt"/>
                          <a:ea typeface="Calibri"/>
                          <a:cs typeface="Times New Roman"/>
                        </a:rPr>
                        <a:t>pandas</a:t>
                      </a:r>
                      <a:endParaRPr lang="ru-RU" sz="2000" b="1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2000" b="1" u="sng" dirty="0" smtClean="0">
                          <a:solidFill>
                            <a:srgbClr val="7030A0"/>
                          </a:solidFill>
                          <a:latin typeface="+mn-lt"/>
                          <a:ea typeface="Calibri"/>
                          <a:cs typeface="Times New Roman"/>
                        </a:rPr>
                        <a:t>waste </a:t>
                      </a:r>
                      <a:r>
                        <a:rPr lang="en-US" sz="2000" b="1" dirty="0" smtClean="0">
                          <a:latin typeface="+mn-lt"/>
                          <a:ea typeface="Calibri"/>
                          <a:cs typeface="Times New Roman"/>
                        </a:rPr>
                        <a:t>energy and water</a:t>
                      </a:r>
                      <a:endParaRPr lang="ru-RU" sz="20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395288" y="188913"/>
            <a:ext cx="8310545" cy="707886"/>
          </a:xfrm>
          <a:prstGeom prst="rect">
            <a:avLst/>
          </a:prstGeom>
          <a:solidFill>
            <a:srgbClr val="C0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  <a:hlinkClick r:id="rId2"/>
              </a:rPr>
              <a:t>THE 3 R’S RULE</a:t>
            </a:r>
          </a:p>
          <a:p>
            <a:r>
              <a:rPr lang="ru-RU" sz="2000" b="1" u="sng" dirty="0" smtClean="0">
                <a:hlinkClick r:id="rId2"/>
              </a:rPr>
              <a:t>http://www.youtube.com/watch?v=G1yBQv1hLRY&amp;feature=related </a:t>
            </a:r>
            <a:endParaRPr lang="fr-FR" sz="2000" dirty="0">
              <a:solidFill>
                <a:srgbClr val="40652D"/>
              </a:solidFill>
            </a:endParaRP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900113" y="908050"/>
            <a:ext cx="7704137" cy="431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0" tIns="180000" rIns="180000" bIns="180000"/>
          <a:lstStyle/>
          <a:p>
            <a:pPr algn="just"/>
            <a:endParaRPr lang="fr-FR" sz="2000" b="1" dirty="0">
              <a:solidFill>
                <a:srgbClr val="40652D"/>
              </a:solidFill>
              <a:latin typeface="Verdana" pitchFamily="34" charset="0"/>
            </a:endParaRPr>
          </a:p>
        </p:txBody>
      </p:sp>
      <p:pic>
        <p:nvPicPr>
          <p:cNvPr id="2049" name="Imagem 4" descr="C:\Documents and Settings\vanda\Ambiente de trabalho\thistlegirldesigns\members_Nov09_ecokids\GIF\nov09_kids1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80112" y="980728"/>
            <a:ext cx="3780928" cy="28835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4" descr="http://www.ruhow.ru/images/1001309/kak-ispolzovat-bumagu-vtorichno_large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983560"/>
            <a:ext cx="5652120" cy="5874440"/>
          </a:xfrm>
          <a:prstGeom prst="rect">
            <a:avLst/>
          </a:prstGeom>
          <a:noFill/>
        </p:spPr>
      </p:pic>
      <p:pic>
        <p:nvPicPr>
          <p:cNvPr id="4102" name="Picture 6" descr="http://www.wondercliparts.com/holidays/earth_day/graphics/earth_day_graphics_10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24128" y="3689648"/>
            <a:ext cx="3419872" cy="31683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800" decel="100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3203848" y="188640"/>
            <a:ext cx="227555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fr-FR" sz="3200" dirty="0" smtClean="0">
                <a:solidFill>
                  <a:srgbClr val="FF0000"/>
                </a:solidFill>
              </a:rPr>
              <a:t>SUMMARY</a:t>
            </a:r>
            <a:endParaRPr lang="fr-FR" sz="3200" dirty="0">
              <a:solidFill>
                <a:srgbClr val="FF0000"/>
              </a:solidFill>
            </a:endParaRP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900113" y="908050"/>
            <a:ext cx="7704137" cy="431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0" tIns="180000" rIns="180000" bIns="180000"/>
          <a:lstStyle/>
          <a:p>
            <a:pPr algn="just"/>
            <a:endParaRPr lang="fr-FR" sz="2000" b="1" dirty="0">
              <a:solidFill>
                <a:srgbClr val="40652D"/>
              </a:solidFill>
              <a:latin typeface="Verdana" pitchFamily="34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179512" y="1196752"/>
          <a:ext cx="8712968" cy="5066853"/>
        </p:xfrm>
        <a:graphic>
          <a:graphicData uri="http://schemas.openxmlformats.org/drawingml/2006/table">
            <a:tbl>
              <a:tblPr/>
              <a:tblGrid>
                <a:gridCol w="3560013"/>
                <a:gridCol w="5152955"/>
              </a:tblGrid>
              <a:tr h="426090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2000" b="1" dirty="0" smtClean="0">
                          <a:solidFill>
                            <a:srgbClr val="FF0000"/>
                          </a:solidFill>
                          <a:latin typeface="+mj-lt"/>
                          <a:ea typeface="Calibri"/>
                          <a:cs typeface="Times New Roman"/>
                        </a:rPr>
                        <a:t>Problem:</a:t>
                      </a:r>
                      <a:endParaRPr lang="ru-RU" sz="2000" b="1" dirty="0">
                        <a:solidFill>
                          <a:srgbClr val="FF0000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2000" b="1" dirty="0" smtClean="0">
                          <a:solidFill>
                            <a:srgbClr val="FF0000"/>
                          </a:solidFill>
                          <a:latin typeface="+mj-lt"/>
                          <a:ea typeface="Calibri"/>
                          <a:cs typeface="Times New Roman"/>
                        </a:rPr>
                        <a:t>Solution:</a:t>
                      </a:r>
                      <a:endParaRPr lang="ru-RU" sz="2000" b="1" dirty="0">
                        <a:solidFill>
                          <a:srgbClr val="FF0000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</a:tr>
              <a:tr h="1014070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+mj-lt"/>
                          <a:ea typeface="Calibri"/>
                          <a:cs typeface="Times New Roman"/>
                        </a:rPr>
                        <a:t>Water pollution</a:t>
                      </a:r>
                      <a:endParaRPr lang="ru-RU" sz="2000" b="1" dirty="0">
                        <a:solidFill>
                          <a:schemeClr val="tx1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</a:tr>
              <a:tr h="1556043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2000" b="1" dirty="0" smtClean="0">
                          <a:latin typeface="+mj-lt"/>
                          <a:ea typeface="Calibri"/>
                          <a:cs typeface="Times New Roman"/>
                        </a:rPr>
                        <a:t>Air pollution</a:t>
                      </a:r>
                      <a:endParaRPr lang="ru-RU" sz="2000" b="1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</a:tr>
              <a:tr h="2070650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2000" b="1" dirty="0" smtClean="0">
                          <a:latin typeface="+mj-lt"/>
                          <a:ea typeface="Calibri"/>
                          <a:cs typeface="Times New Roman"/>
                        </a:rPr>
                        <a:t>Dumping </a:t>
                      </a:r>
                      <a:endParaRPr lang="ru-RU" sz="2000" b="1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71800" y="980728"/>
            <a:ext cx="4878259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solidFill>
                  <a:srgbClr val="0070C0"/>
                </a:solidFill>
              </a:rPr>
              <a:t>HOMEWORK:</a:t>
            </a:r>
          </a:p>
          <a:p>
            <a:endParaRPr lang="en-US" sz="5400" dirty="0" smtClean="0">
              <a:solidFill>
                <a:srgbClr val="0070C0"/>
              </a:solidFill>
            </a:endParaRPr>
          </a:p>
          <a:p>
            <a:r>
              <a:rPr lang="en-US" sz="5400" dirty="0" smtClean="0">
                <a:solidFill>
                  <a:srgbClr val="7030A0"/>
                </a:solidFill>
              </a:rPr>
              <a:t>Ex. 20 p. 75-77</a:t>
            </a:r>
            <a:endParaRPr lang="ru-RU" sz="5400" dirty="0">
              <a:solidFill>
                <a:srgbClr val="7030A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627784" y="5445224"/>
            <a:ext cx="5085559" cy="1015663"/>
          </a:xfrm>
          <a:prstGeom prst="rect">
            <a:avLst/>
          </a:prstGeom>
          <a:solidFill>
            <a:srgbClr val="AE1517"/>
          </a:solidFill>
        </p:spPr>
        <p:txBody>
          <a:bodyPr wrap="none" rtlCol="0">
            <a:spAutoFit/>
          </a:bodyPr>
          <a:lstStyle/>
          <a:p>
            <a:r>
              <a:rPr lang="en-US" sz="60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 YOU! </a:t>
            </a:r>
            <a:endParaRPr lang="ru-RU" sz="600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1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6" dur="3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00"/>
                            </p:stCondLst>
                            <p:childTnLst>
                              <p:par>
                                <p:cTn id="10" presetID="27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131194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haroni" pitchFamily="2" charset="-79"/>
                <a:ea typeface="Calibri" pitchFamily="34" charset="0"/>
                <a:cs typeface="Aharoni" pitchFamily="2" charset="-79"/>
              </a:rPr>
              <a:t>FIND TEN WORDS ON THE TOPIC “MAN AND THE NATURAL WORLD”.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haroni" pitchFamily="2" charset="-79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haroni" pitchFamily="2" charset="-79"/>
                <a:ea typeface="Calibri" pitchFamily="34" charset="0"/>
                <a:cs typeface="Aharoni" pitchFamily="2" charset="-79"/>
              </a:rPr>
              <a:t>THEY GO ACROSS, DOWN AND AT THE ANGLE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haroni" pitchFamily="2" charset="-79"/>
              <a:cs typeface="Aharoni" pitchFamily="2" charset="-79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827583" y="1196748"/>
          <a:ext cx="7416822" cy="4248475"/>
        </p:xfrm>
        <a:graphic>
          <a:graphicData uri="http://schemas.openxmlformats.org/drawingml/2006/table">
            <a:tbl>
              <a:tblPr/>
              <a:tblGrid>
                <a:gridCol w="674186"/>
                <a:gridCol w="674186"/>
                <a:gridCol w="674186"/>
                <a:gridCol w="674186"/>
                <a:gridCol w="674186"/>
                <a:gridCol w="674186"/>
                <a:gridCol w="674186"/>
                <a:gridCol w="674186"/>
                <a:gridCol w="674186"/>
                <a:gridCol w="674186"/>
                <a:gridCol w="674962"/>
              </a:tblGrid>
              <a:tr h="3862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Calibri"/>
                          <a:cs typeface="Times New Roman"/>
                        </a:rPr>
                        <a:t>Q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I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Calibri"/>
                          <a:cs typeface="Times New Roman"/>
                        </a:rPr>
                        <a:t>S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K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B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T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D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D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U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M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P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62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Calibri"/>
                          <a:cs typeface="Times New Roman"/>
                        </a:rPr>
                        <a:t>W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O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D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L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N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Y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F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L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B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R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O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62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E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Calibri"/>
                          <a:cs typeface="Times New Roman"/>
                        </a:rPr>
                        <a:t>P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F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Z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M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U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G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A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N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O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L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62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W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A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Calibri"/>
                          <a:cs typeface="Times New Roman"/>
                        </a:rPr>
                        <a:t>S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T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E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O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H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Z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M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Z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L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62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R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A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Calibri"/>
                          <a:cs typeface="Times New Roman"/>
                        </a:rPr>
                        <a:t>F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Calibri"/>
                          <a:cs typeface="Times New Roman"/>
                        </a:rPr>
                        <a:t>U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Q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P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J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X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Q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O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U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62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E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N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V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Calibri"/>
                          <a:cs typeface="Times New Roman"/>
                        </a:rPr>
                        <a:t>I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Calibri"/>
                          <a:cs typeface="Times New Roman"/>
                        </a:rPr>
                        <a:t>R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O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N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M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E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N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T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62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T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C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G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X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Calibri"/>
                          <a:cs typeface="Times New Roman"/>
                        </a:rPr>
                        <a:t>W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V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S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A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F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E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I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62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Y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A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H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C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E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Calibri"/>
                          <a:cs typeface="Times New Roman"/>
                        </a:rPr>
                        <a:t>A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I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C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W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T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O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62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N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U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C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L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E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A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Calibri"/>
                          <a:cs typeface="Times New Roman"/>
                        </a:rPr>
                        <a:t>R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Calibri"/>
                          <a:cs typeface="Times New Roman"/>
                        </a:rPr>
                        <a:t>V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E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Y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N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62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U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S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J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V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R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S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K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Calibri"/>
                          <a:cs typeface="Times New Roman"/>
                        </a:rPr>
                        <a:t>V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Calibri"/>
                          <a:cs typeface="Times New Roman"/>
                        </a:rPr>
                        <a:t>E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U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I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62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D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E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S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T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R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U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C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T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Calibri"/>
                          <a:cs typeface="Times New Roman"/>
                        </a:rPr>
                        <a:t>I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Calibri"/>
                          <a:cs typeface="Times New Roman"/>
                        </a:rPr>
                        <a:t>O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Calibri"/>
                          <a:cs typeface="Times New Roman"/>
                        </a:rPr>
                        <a:t>N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CHECK YOURSELVES:</a:t>
            </a:r>
            <a:endParaRPr kumimoji="0" lang="ru-RU" sz="44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35696" y="1772816"/>
            <a:ext cx="525658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FF0000"/>
                </a:solidFill>
              </a:rPr>
              <a:t>ENVIRONMENT</a:t>
            </a:r>
          </a:p>
          <a:p>
            <a:pPr algn="ctr"/>
            <a:r>
              <a:rPr lang="en-US" sz="2800" dirty="0" smtClean="0">
                <a:solidFill>
                  <a:srgbClr val="FF0000"/>
                </a:solidFill>
              </a:rPr>
              <a:t>POLLUTION</a:t>
            </a:r>
          </a:p>
          <a:p>
            <a:pPr algn="ctr"/>
            <a:r>
              <a:rPr lang="en-US" sz="2800" dirty="0" smtClean="0">
                <a:solidFill>
                  <a:srgbClr val="FF0000"/>
                </a:solidFill>
              </a:rPr>
              <a:t>SURVIVE</a:t>
            </a:r>
          </a:p>
          <a:p>
            <a:pPr algn="ctr"/>
            <a:r>
              <a:rPr lang="en-US" sz="2800" dirty="0" smtClean="0">
                <a:solidFill>
                  <a:srgbClr val="FF0000"/>
                </a:solidFill>
              </a:rPr>
              <a:t>WASTE</a:t>
            </a:r>
          </a:p>
          <a:p>
            <a:pPr algn="ctr"/>
            <a:r>
              <a:rPr lang="en-US" sz="2800" dirty="0" smtClean="0">
                <a:solidFill>
                  <a:srgbClr val="FF0000"/>
                </a:solidFill>
              </a:rPr>
              <a:t>DESTRUCTION</a:t>
            </a:r>
          </a:p>
          <a:p>
            <a:pPr algn="ctr"/>
            <a:r>
              <a:rPr lang="en-US" sz="2800" dirty="0" smtClean="0">
                <a:solidFill>
                  <a:srgbClr val="FF0000"/>
                </a:solidFill>
              </a:rPr>
              <a:t>DUMP</a:t>
            </a:r>
          </a:p>
          <a:p>
            <a:pPr algn="ctr"/>
            <a:r>
              <a:rPr lang="en-US" sz="2800" dirty="0" smtClean="0">
                <a:solidFill>
                  <a:srgbClr val="FF0000"/>
                </a:solidFill>
              </a:rPr>
              <a:t>OZONE</a:t>
            </a:r>
          </a:p>
          <a:p>
            <a:pPr algn="ctr"/>
            <a:r>
              <a:rPr lang="en-US" sz="2800" dirty="0" smtClean="0">
                <a:solidFill>
                  <a:srgbClr val="FF0000"/>
                </a:solidFill>
              </a:rPr>
              <a:t>CAUSE</a:t>
            </a:r>
          </a:p>
          <a:p>
            <a:pPr algn="ctr"/>
            <a:r>
              <a:rPr lang="en-US" sz="2800" dirty="0" smtClean="0">
                <a:solidFill>
                  <a:srgbClr val="FF0000"/>
                </a:solidFill>
              </a:rPr>
              <a:t>SAFE</a:t>
            </a:r>
          </a:p>
          <a:p>
            <a:pPr algn="ctr"/>
            <a:r>
              <a:rPr lang="en-US" sz="2800" dirty="0" smtClean="0">
                <a:solidFill>
                  <a:srgbClr val="FF0000"/>
                </a:solidFill>
              </a:rPr>
              <a:t>NUCLEAR</a:t>
            </a:r>
            <a:endParaRPr lang="ru-RU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827583" y="1196748"/>
          <a:ext cx="7416822" cy="4248475"/>
        </p:xfrm>
        <a:graphic>
          <a:graphicData uri="http://schemas.openxmlformats.org/drawingml/2006/table">
            <a:tbl>
              <a:tblPr/>
              <a:tblGrid>
                <a:gridCol w="674186"/>
                <a:gridCol w="674186"/>
                <a:gridCol w="674186"/>
                <a:gridCol w="674186"/>
                <a:gridCol w="674186"/>
                <a:gridCol w="674186"/>
                <a:gridCol w="674186"/>
                <a:gridCol w="674186"/>
                <a:gridCol w="674186"/>
                <a:gridCol w="674186"/>
                <a:gridCol w="674962"/>
              </a:tblGrid>
              <a:tr h="3862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Calibri"/>
                          <a:cs typeface="Times New Roman"/>
                        </a:rPr>
                        <a:t>Q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I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Calibri"/>
                          <a:cs typeface="Times New Roman"/>
                        </a:rPr>
                        <a:t>S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K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B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T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D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D</a:t>
                      </a:r>
                      <a:endParaRPr lang="ru-RU" sz="18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U</a:t>
                      </a:r>
                      <a:endParaRPr lang="ru-RU" sz="18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M</a:t>
                      </a:r>
                      <a:endParaRPr lang="ru-RU" sz="18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P</a:t>
                      </a:r>
                      <a:endParaRPr lang="ru-RU" sz="18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62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Calibri"/>
                          <a:cs typeface="Times New Roman"/>
                        </a:rPr>
                        <a:t>W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O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D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L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N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Y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F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L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B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R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O</a:t>
                      </a:r>
                      <a:endParaRPr lang="ru-RU" sz="18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62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E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Calibri"/>
                          <a:cs typeface="Times New Roman"/>
                        </a:rPr>
                        <a:t>P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F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Z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M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U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G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A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N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O</a:t>
                      </a:r>
                      <a:endParaRPr lang="ru-RU" sz="18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L</a:t>
                      </a:r>
                      <a:endParaRPr lang="ru-RU" sz="18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62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W</a:t>
                      </a:r>
                      <a:endParaRPr lang="ru-RU" sz="18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A</a:t>
                      </a:r>
                      <a:endParaRPr lang="ru-RU" sz="18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S</a:t>
                      </a:r>
                      <a:endParaRPr lang="ru-RU" sz="18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T</a:t>
                      </a:r>
                      <a:endParaRPr lang="ru-RU" sz="18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E</a:t>
                      </a:r>
                      <a:endParaRPr lang="ru-RU" sz="18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O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H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Z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M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Z</a:t>
                      </a:r>
                      <a:endParaRPr lang="ru-RU" sz="18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L</a:t>
                      </a:r>
                      <a:endParaRPr lang="ru-RU" sz="18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62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R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A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Calibri"/>
                          <a:cs typeface="Times New Roman"/>
                        </a:rPr>
                        <a:t>F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U</a:t>
                      </a:r>
                      <a:endParaRPr lang="ru-RU" sz="18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Q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P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J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X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Q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O</a:t>
                      </a:r>
                      <a:endParaRPr lang="ru-RU" sz="18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U</a:t>
                      </a:r>
                      <a:endParaRPr lang="ru-RU" sz="18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62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E</a:t>
                      </a:r>
                      <a:endParaRPr lang="ru-RU" sz="18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N</a:t>
                      </a:r>
                      <a:endParaRPr lang="ru-RU" sz="18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V</a:t>
                      </a:r>
                      <a:endParaRPr lang="ru-RU" sz="18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I</a:t>
                      </a:r>
                      <a:endParaRPr lang="ru-RU" sz="18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R</a:t>
                      </a:r>
                      <a:endParaRPr lang="ru-RU" sz="18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O</a:t>
                      </a:r>
                      <a:endParaRPr lang="ru-RU" sz="18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N</a:t>
                      </a:r>
                      <a:endParaRPr lang="ru-RU" sz="18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M</a:t>
                      </a:r>
                      <a:endParaRPr lang="ru-RU" sz="18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E</a:t>
                      </a:r>
                      <a:endParaRPr lang="ru-RU" sz="18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N</a:t>
                      </a:r>
                      <a:endParaRPr lang="ru-RU" sz="18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T</a:t>
                      </a:r>
                      <a:endParaRPr lang="ru-RU" sz="18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62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T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CC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C</a:t>
                      </a:r>
                      <a:endParaRPr lang="ru-RU" sz="1800" b="1" dirty="0">
                        <a:solidFill>
                          <a:srgbClr val="00CC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G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X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Calibri"/>
                          <a:cs typeface="Times New Roman"/>
                        </a:rPr>
                        <a:t>W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V</a:t>
                      </a:r>
                      <a:endParaRPr lang="ru-RU" sz="18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CC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S</a:t>
                      </a:r>
                      <a:endParaRPr lang="ru-RU" sz="1800" b="1" dirty="0">
                        <a:solidFill>
                          <a:srgbClr val="00CC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CC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A</a:t>
                      </a:r>
                      <a:endParaRPr lang="ru-RU" sz="1800" b="1" dirty="0">
                        <a:solidFill>
                          <a:srgbClr val="00CC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CC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F</a:t>
                      </a:r>
                      <a:endParaRPr lang="ru-RU" sz="1800" b="1" dirty="0">
                        <a:solidFill>
                          <a:srgbClr val="00CC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CC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E</a:t>
                      </a:r>
                      <a:endParaRPr lang="ru-RU" sz="1800" b="1" dirty="0">
                        <a:solidFill>
                          <a:srgbClr val="00CC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I</a:t>
                      </a:r>
                      <a:endParaRPr lang="ru-RU" sz="18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62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Y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CC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A</a:t>
                      </a:r>
                      <a:endParaRPr lang="ru-RU" sz="1800" b="1" dirty="0">
                        <a:solidFill>
                          <a:srgbClr val="00CC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H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C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E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Calibri"/>
                          <a:cs typeface="Times New Roman"/>
                        </a:rPr>
                        <a:t>A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I</a:t>
                      </a:r>
                      <a:endParaRPr lang="ru-RU" sz="18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C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W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T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O</a:t>
                      </a:r>
                      <a:endParaRPr lang="ru-RU" sz="18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62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N</a:t>
                      </a:r>
                      <a:endParaRPr lang="ru-RU" sz="18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CC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U</a:t>
                      </a:r>
                      <a:endParaRPr lang="ru-RU" sz="1800" b="1" dirty="0">
                        <a:solidFill>
                          <a:srgbClr val="00CC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C</a:t>
                      </a:r>
                      <a:endParaRPr lang="ru-RU" sz="18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L</a:t>
                      </a:r>
                      <a:endParaRPr lang="ru-RU" sz="18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E</a:t>
                      </a:r>
                      <a:endParaRPr lang="ru-RU" sz="18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A</a:t>
                      </a:r>
                      <a:endParaRPr lang="ru-RU" sz="18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R</a:t>
                      </a:r>
                      <a:endParaRPr lang="ru-RU" sz="18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V</a:t>
                      </a:r>
                      <a:endParaRPr lang="ru-RU" sz="18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E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Y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N</a:t>
                      </a:r>
                      <a:endParaRPr lang="ru-RU" sz="18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62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U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CC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S</a:t>
                      </a:r>
                      <a:endParaRPr lang="ru-RU" sz="1800" b="1" dirty="0">
                        <a:solidFill>
                          <a:srgbClr val="00CC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J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V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R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S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K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Calibri"/>
                          <a:cs typeface="Times New Roman"/>
                        </a:rPr>
                        <a:t>V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E</a:t>
                      </a:r>
                      <a:endParaRPr lang="ru-RU" sz="18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U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Calibri"/>
                          <a:cs typeface="Times New Roman"/>
                        </a:rPr>
                        <a:t>I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62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D</a:t>
                      </a:r>
                      <a:endParaRPr lang="ru-RU" sz="18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CC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E</a:t>
                      </a:r>
                      <a:endParaRPr lang="ru-RU" sz="1800" b="1" dirty="0">
                        <a:solidFill>
                          <a:srgbClr val="00CC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S</a:t>
                      </a:r>
                      <a:endParaRPr lang="ru-RU" sz="18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T</a:t>
                      </a:r>
                      <a:endParaRPr lang="ru-RU" sz="18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R</a:t>
                      </a:r>
                      <a:endParaRPr lang="ru-RU" sz="18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U</a:t>
                      </a:r>
                      <a:endParaRPr lang="ru-RU" sz="18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C</a:t>
                      </a:r>
                      <a:endParaRPr lang="ru-RU" sz="18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T</a:t>
                      </a:r>
                      <a:endParaRPr lang="ru-RU" sz="18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I</a:t>
                      </a:r>
                      <a:endParaRPr lang="ru-RU" sz="18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O</a:t>
                      </a:r>
                      <a:endParaRPr lang="ru-RU" sz="18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N</a:t>
                      </a:r>
                      <a:endParaRPr lang="ru-RU" sz="18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70" name="Picture 22" descr="ljk ouir jhr pm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827584" y="332656"/>
            <a:ext cx="5256584" cy="18408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80000" tIns="180000" rIns="180000" bIns="180000">
            <a:spAutoFit/>
          </a:bodyPr>
          <a:lstStyle/>
          <a:p>
            <a:pPr algn="ctr"/>
            <a:r>
              <a:rPr lang="en-US" sz="4800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OUR FRAGILE PLANET</a:t>
            </a:r>
            <a:endParaRPr lang="fr-FR" sz="4800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64088" y="3573016"/>
            <a:ext cx="3504164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rgbClr val="00B050"/>
                </a:solidFill>
              </a:rPr>
              <a:t> У</a:t>
            </a:r>
            <a:r>
              <a:rPr lang="ru-RU" sz="2000" dirty="0" smtClean="0">
                <a:solidFill>
                  <a:srgbClr val="00B050"/>
                </a:solidFill>
              </a:rPr>
              <a:t>рок в 6-ом </a:t>
            </a:r>
            <a:r>
              <a:rPr lang="ru-RU" sz="2000" dirty="0">
                <a:solidFill>
                  <a:srgbClr val="00B050"/>
                </a:solidFill>
              </a:rPr>
              <a:t>к</a:t>
            </a:r>
            <a:r>
              <a:rPr lang="ru-RU" sz="2000" dirty="0" smtClean="0">
                <a:solidFill>
                  <a:srgbClr val="00B050"/>
                </a:solidFill>
              </a:rPr>
              <a:t>лассе по теме</a:t>
            </a:r>
          </a:p>
          <a:p>
            <a:r>
              <a:rPr lang="ru-RU" sz="2000" dirty="0" smtClean="0">
                <a:solidFill>
                  <a:srgbClr val="FF0000"/>
                </a:solidFill>
              </a:rPr>
              <a:t>« </a:t>
            </a:r>
            <a:r>
              <a:rPr lang="en-US" sz="2000" dirty="0" smtClean="0">
                <a:solidFill>
                  <a:srgbClr val="FF0000"/>
                </a:solidFill>
                <a:latin typeface="Algerian" pitchFamily="82" charset="0"/>
              </a:rPr>
              <a:t>Ecology</a:t>
            </a:r>
            <a:r>
              <a:rPr lang="ru-RU" sz="2000" dirty="0" smtClean="0">
                <a:solidFill>
                  <a:srgbClr val="FF0000"/>
                </a:solidFill>
              </a:rPr>
              <a:t>»</a:t>
            </a:r>
            <a:r>
              <a:rPr lang="en-US" sz="2000" dirty="0" smtClean="0">
                <a:solidFill>
                  <a:srgbClr val="FF0000"/>
                </a:solidFill>
                <a:latin typeface="Algerian" pitchFamily="82" charset="0"/>
              </a:rPr>
              <a:t> </a:t>
            </a:r>
            <a:endParaRPr lang="ru-RU" sz="2000" dirty="0" smtClean="0">
              <a:solidFill>
                <a:srgbClr val="FF0000"/>
              </a:solidFill>
            </a:endParaRPr>
          </a:p>
          <a:p>
            <a:r>
              <a:rPr lang="ru-RU" sz="2000" dirty="0" smtClean="0">
                <a:solidFill>
                  <a:srgbClr val="00B050"/>
                </a:solidFill>
              </a:rPr>
              <a:t> к УМК О.В. Афанасьевой,</a:t>
            </a:r>
          </a:p>
          <a:p>
            <a:r>
              <a:rPr lang="ru-RU" sz="2000" dirty="0" smtClean="0">
                <a:solidFill>
                  <a:srgbClr val="00B050"/>
                </a:solidFill>
              </a:rPr>
              <a:t>И.В. Михеевой</a:t>
            </a:r>
            <a:endParaRPr lang="ru-RU" sz="2000" dirty="0">
              <a:solidFill>
                <a:srgbClr val="00B050"/>
              </a:solidFill>
            </a:endParaRPr>
          </a:p>
        </p:txBody>
      </p:sp>
      <p:pic>
        <p:nvPicPr>
          <p:cNvPr id="5" name="Picture 2" descr="C:\Users\неизвестный\Desktop\экология\dce62fabb3e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2160" y="260648"/>
            <a:ext cx="2736304" cy="267267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6"/>
          <p:cNvSpPr>
            <a:spLocks noChangeArrowheads="1"/>
          </p:cNvSpPr>
          <p:nvPr/>
        </p:nvSpPr>
        <p:spPr bwMode="auto">
          <a:xfrm>
            <a:off x="3203575" y="2349500"/>
            <a:ext cx="3024188" cy="2520950"/>
          </a:xfrm>
          <a:prstGeom prst="ellipse">
            <a:avLst/>
          </a:prstGeom>
          <a:solidFill>
            <a:srgbClr val="80C5C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 dirty="0">
                <a:solidFill>
                  <a:schemeClr val="tx2"/>
                </a:solidFill>
              </a:rPr>
              <a:t>Environmental </a:t>
            </a:r>
          </a:p>
          <a:p>
            <a:pPr algn="ctr"/>
            <a:r>
              <a:rPr lang="en-US" sz="2400" b="1" dirty="0">
                <a:solidFill>
                  <a:schemeClr val="tx2"/>
                </a:solidFill>
              </a:rPr>
              <a:t> problems</a:t>
            </a:r>
            <a:endParaRPr lang="ru-RU" sz="2400" b="1" dirty="0">
              <a:solidFill>
                <a:schemeClr val="tx2"/>
              </a:solidFill>
            </a:endParaRPr>
          </a:p>
        </p:txBody>
      </p:sp>
      <p:sp>
        <p:nvSpPr>
          <p:cNvPr id="3" name="Oval 7"/>
          <p:cNvSpPr>
            <a:spLocks noChangeArrowheads="1"/>
          </p:cNvSpPr>
          <p:nvPr/>
        </p:nvSpPr>
        <p:spPr bwMode="auto">
          <a:xfrm>
            <a:off x="3275856" y="260648"/>
            <a:ext cx="2952750" cy="1368425"/>
          </a:xfrm>
          <a:prstGeom prst="ellipse">
            <a:avLst/>
          </a:prstGeom>
          <a:solidFill>
            <a:srgbClr val="CCFF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4" name="AutoShape 14"/>
          <p:cNvSpPr>
            <a:spLocks noChangeArrowheads="1"/>
          </p:cNvSpPr>
          <p:nvPr/>
        </p:nvSpPr>
        <p:spPr bwMode="auto">
          <a:xfrm>
            <a:off x="4427538" y="1412875"/>
            <a:ext cx="485775" cy="976313"/>
          </a:xfrm>
          <a:prstGeom prst="upArrow">
            <a:avLst>
              <a:gd name="adj1" fmla="val 50000"/>
              <a:gd name="adj2" fmla="val 50245"/>
            </a:avLst>
          </a:prstGeom>
          <a:solidFill>
            <a:srgbClr val="9933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" name="AutoShape 14"/>
          <p:cNvSpPr>
            <a:spLocks noChangeArrowheads="1"/>
          </p:cNvSpPr>
          <p:nvPr/>
        </p:nvSpPr>
        <p:spPr bwMode="auto">
          <a:xfrm rot="4390021">
            <a:off x="6378856" y="2810630"/>
            <a:ext cx="485775" cy="976313"/>
          </a:xfrm>
          <a:prstGeom prst="upArrow">
            <a:avLst>
              <a:gd name="adj1" fmla="val 50000"/>
              <a:gd name="adj2" fmla="val 50245"/>
            </a:avLst>
          </a:prstGeom>
          <a:solidFill>
            <a:srgbClr val="9933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" name="AutoShape 14"/>
          <p:cNvSpPr>
            <a:spLocks noChangeArrowheads="1"/>
          </p:cNvSpPr>
          <p:nvPr/>
        </p:nvSpPr>
        <p:spPr bwMode="auto">
          <a:xfrm rot="16446226">
            <a:off x="2889183" y="2281938"/>
            <a:ext cx="485775" cy="976313"/>
          </a:xfrm>
          <a:prstGeom prst="upArrow">
            <a:avLst>
              <a:gd name="adj1" fmla="val 50000"/>
              <a:gd name="adj2" fmla="val 50245"/>
            </a:avLst>
          </a:prstGeom>
          <a:solidFill>
            <a:srgbClr val="9933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" name="AutoShape 14"/>
          <p:cNvSpPr>
            <a:spLocks noChangeArrowheads="1"/>
          </p:cNvSpPr>
          <p:nvPr/>
        </p:nvSpPr>
        <p:spPr bwMode="auto">
          <a:xfrm rot="7378289">
            <a:off x="5771353" y="4402965"/>
            <a:ext cx="485775" cy="976313"/>
          </a:xfrm>
          <a:prstGeom prst="upArrow">
            <a:avLst>
              <a:gd name="adj1" fmla="val 50000"/>
              <a:gd name="adj2" fmla="val 50245"/>
            </a:avLst>
          </a:prstGeom>
          <a:solidFill>
            <a:srgbClr val="9933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" name="AutoShape 14"/>
          <p:cNvSpPr>
            <a:spLocks noChangeArrowheads="1"/>
          </p:cNvSpPr>
          <p:nvPr/>
        </p:nvSpPr>
        <p:spPr bwMode="auto">
          <a:xfrm rot="15686973">
            <a:off x="3119764" y="3685658"/>
            <a:ext cx="485775" cy="976313"/>
          </a:xfrm>
          <a:prstGeom prst="upArrow">
            <a:avLst>
              <a:gd name="adj1" fmla="val 50000"/>
              <a:gd name="adj2" fmla="val 50245"/>
            </a:avLst>
          </a:prstGeom>
          <a:solidFill>
            <a:srgbClr val="9933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" name="Oval 11"/>
          <p:cNvSpPr>
            <a:spLocks noChangeArrowheads="1"/>
          </p:cNvSpPr>
          <p:nvPr/>
        </p:nvSpPr>
        <p:spPr bwMode="auto">
          <a:xfrm>
            <a:off x="0" y="3717032"/>
            <a:ext cx="2858765" cy="1268288"/>
          </a:xfrm>
          <a:prstGeom prst="ellipse">
            <a:avLst/>
          </a:prstGeom>
          <a:solidFill>
            <a:srgbClr val="FF781D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dirty="0">
                <a:solidFill>
                  <a:schemeClr val="tx2"/>
                </a:solidFill>
              </a:rPr>
              <a:t>The </a:t>
            </a:r>
            <a:r>
              <a:rPr lang="en-US" dirty="0" smtClean="0">
                <a:solidFill>
                  <a:schemeClr val="tx2"/>
                </a:solidFill>
              </a:rPr>
              <a:t>destruction of the</a:t>
            </a:r>
          </a:p>
          <a:p>
            <a:pPr algn="ctr"/>
            <a:r>
              <a:rPr lang="en-US" dirty="0" smtClean="0">
                <a:solidFill>
                  <a:schemeClr val="tx2"/>
                </a:solidFill>
              </a:rPr>
              <a:t>ozone layer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10" name="Oval 12"/>
          <p:cNvSpPr>
            <a:spLocks noChangeArrowheads="1"/>
          </p:cNvSpPr>
          <p:nvPr/>
        </p:nvSpPr>
        <p:spPr bwMode="auto">
          <a:xfrm>
            <a:off x="6480175" y="4365104"/>
            <a:ext cx="2663825" cy="1366837"/>
          </a:xfrm>
          <a:prstGeom prst="ellipse">
            <a:avLst/>
          </a:prstGeom>
          <a:solidFill>
            <a:srgbClr val="7030A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dirty="0"/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6767512" y="1628800"/>
            <a:ext cx="2376488" cy="1800225"/>
          </a:xfrm>
          <a:prstGeom prst="ellipse">
            <a:avLst/>
          </a:prstGeom>
          <a:solidFill>
            <a:srgbClr val="39AD7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12" name="Oval 10"/>
          <p:cNvSpPr>
            <a:spLocks noChangeArrowheads="1"/>
          </p:cNvSpPr>
          <p:nvPr/>
        </p:nvSpPr>
        <p:spPr bwMode="auto">
          <a:xfrm>
            <a:off x="251520" y="836712"/>
            <a:ext cx="2447925" cy="1800225"/>
          </a:xfrm>
          <a:prstGeom prst="ellipse">
            <a:avLst/>
          </a:prstGeom>
          <a:solidFill>
            <a:srgbClr val="FF5757">
              <a:alpha val="89999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dirty="0" smtClean="0">
                <a:solidFill>
                  <a:schemeClr val="tx2"/>
                </a:solidFill>
              </a:rPr>
              <a:t>Nuclear pollution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13" name="Oval 7"/>
          <p:cNvSpPr>
            <a:spLocks noChangeArrowheads="1"/>
          </p:cNvSpPr>
          <p:nvPr/>
        </p:nvSpPr>
        <p:spPr bwMode="auto">
          <a:xfrm>
            <a:off x="2627784" y="5373216"/>
            <a:ext cx="2952750" cy="1368425"/>
          </a:xfrm>
          <a:prstGeom prst="ellipse">
            <a:avLst/>
          </a:prstGeom>
          <a:solidFill>
            <a:srgbClr val="1F7EE7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14" name="AutoShape 14"/>
          <p:cNvSpPr>
            <a:spLocks noChangeArrowheads="1"/>
          </p:cNvSpPr>
          <p:nvPr/>
        </p:nvSpPr>
        <p:spPr bwMode="auto">
          <a:xfrm rot="12881653">
            <a:off x="4089151" y="4591325"/>
            <a:ext cx="485775" cy="976313"/>
          </a:xfrm>
          <a:prstGeom prst="upArrow">
            <a:avLst>
              <a:gd name="adj1" fmla="val 50000"/>
              <a:gd name="adj2" fmla="val 50245"/>
            </a:avLst>
          </a:prstGeom>
          <a:solidFill>
            <a:srgbClr val="9933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2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6"/>
          <p:cNvSpPr>
            <a:spLocks noChangeArrowheads="1"/>
          </p:cNvSpPr>
          <p:nvPr/>
        </p:nvSpPr>
        <p:spPr bwMode="auto">
          <a:xfrm>
            <a:off x="3203575" y="2349500"/>
            <a:ext cx="3024188" cy="2520950"/>
          </a:xfrm>
          <a:prstGeom prst="ellipse">
            <a:avLst/>
          </a:prstGeom>
          <a:solidFill>
            <a:srgbClr val="80C5C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 dirty="0">
                <a:solidFill>
                  <a:schemeClr val="tx2"/>
                </a:solidFill>
              </a:rPr>
              <a:t>Environmental </a:t>
            </a:r>
          </a:p>
          <a:p>
            <a:pPr algn="ctr"/>
            <a:r>
              <a:rPr lang="en-US" sz="2400" b="1" dirty="0">
                <a:solidFill>
                  <a:schemeClr val="tx2"/>
                </a:solidFill>
              </a:rPr>
              <a:t> problems</a:t>
            </a:r>
            <a:endParaRPr lang="ru-RU" sz="2400" b="1" dirty="0">
              <a:solidFill>
                <a:schemeClr val="tx2"/>
              </a:solidFill>
            </a:endParaRPr>
          </a:p>
        </p:txBody>
      </p:sp>
      <p:sp>
        <p:nvSpPr>
          <p:cNvPr id="3" name="Oval 7"/>
          <p:cNvSpPr>
            <a:spLocks noChangeArrowheads="1"/>
          </p:cNvSpPr>
          <p:nvPr/>
        </p:nvSpPr>
        <p:spPr bwMode="auto">
          <a:xfrm>
            <a:off x="3275856" y="260648"/>
            <a:ext cx="2952750" cy="1368425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dirty="0">
                <a:solidFill>
                  <a:schemeClr val="tx2"/>
                </a:solidFill>
              </a:rPr>
              <a:t>Air pollution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4" name="AutoShape 14"/>
          <p:cNvSpPr>
            <a:spLocks noChangeArrowheads="1"/>
          </p:cNvSpPr>
          <p:nvPr/>
        </p:nvSpPr>
        <p:spPr bwMode="auto">
          <a:xfrm>
            <a:off x="4427538" y="1412875"/>
            <a:ext cx="485775" cy="976313"/>
          </a:xfrm>
          <a:prstGeom prst="upArrow">
            <a:avLst>
              <a:gd name="adj1" fmla="val 50000"/>
              <a:gd name="adj2" fmla="val 50245"/>
            </a:avLst>
          </a:prstGeom>
          <a:solidFill>
            <a:srgbClr val="9933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" name="AutoShape 14"/>
          <p:cNvSpPr>
            <a:spLocks noChangeArrowheads="1"/>
          </p:cNvSpPr>
          <p:nvPr/>
        </p:nvSpPr>
        <p:spPr bwMode="auto">
          <a:xfrm rot="4390021">
            <a:off x="6378856" y="2810630"/>
            <a:ext cx="485775" cy="976313"/>
          </a:xfrm>
          <a:prstGeom prst="upArrow">
            <a:avLst>
              <a:gd name="adj1" fmla="val 50000"/>
              <a:gd name="adj2" fmla="val 50245"/>
            </a:avLst>
          </a:prstGeom>
          <a:solidFill>
            <a:srgbClr val="9933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" name="AutoShape 14"/>
          <p:cNvSpPr>
            <a:spLocks noChangeArrowheads="1"/>
          </p:cNvSpPr>
          <p:nvPr/>
        </p:nvSpPr>
        <p:spPr bwMode="auto">
          <a:xfrm rot="16446226">
            <a:off x="2889183" y="2281938"/>
            <a:ext cx="485775" cy="976313"/>
          </a:xfrm>
          <a:prstGeom prst="upArrow">
            <a:avLst>
              <a:gd name="adj1" fmla="val 50000"/>
              <a:gd name="adj2" fmla="val 50245"/>
            </a:avLst>
          </a:prstGeom>
          <a:solidFill>
            <a:srgbClr val="9933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" name="AutoShape 14"/>
          <p:cNvSpPr>
            <a:spLocks noChangeArrowheads="1"/>
          </p:cNvSpPr>
          <p:nvPr/>
        </p:nvSpPr>
        <p:spPr bwMode="auto">
          <a:xfrm rot="7378289">
            <a:off x="5771353" y="4402965"/>
            <a:ext cx="485775" cy="976313"/>
          </a:xfrm>
          <a:prstGeom prst="upArrow">
            <a:avLst>
              <a:gd name="adj1" fmla="val 50000"/>
              <a:gd name="adj2" fmla="val 50245"/>
            </a:avLst>
          </a:prstGeom>
          <a:solidFill>
            <a:srgbClr val="9933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" name="AutoShape 14"/>
          <p:cNvSpPr>
            <a:spLocks noChangeArrowheads="1"/>
          </p:cNvSpPr>
          <p:nvPr/>
        </p:nvSpPr>
        <p:spPr bwMode="auto">
          <a:xfrm rot="15686973">
            <a:off x="3119764" y="3685658"/>
            <a:ext cx="485775" cy="976313"/>
          </a:xfrm>
          <a:prstGeom prst="upArrow">
            <a:avLst>
              <a:gd name="adj1" fmla="val 50000"/>
              <a:gd name="adj2" fmla="val 50245"/>
            </a:avLst>
          </a:prstGeom>
          <a:solidFill>
            <a:srgbClr val="9933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" name="Oval 11"/>
          <p:cNvSpPr>
            <a:spLocks noChangeArrowheads="1"/>
          </p:cNvSpPr>
          <p:nvPr/>
        </p:nvSpPr>
        <p:spPr bwMode="auto">
          <a:xfrm>
            <a:off x="0" y="3717032"/>
            <a:ext cx="2858765" cy="1268288"/>
          </a:xfrm>
          <a:prstGeom prst="ellipse">
            <a:avLst/>
          </a:prstGeom>
          <a:solidFill>
            <a:srgbClr val="FF781D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dirty="0" smtClean="0">
                <a:solidFill>
                  <a:schemeClr val="tx2"/>
                </a:solidFill>
              </a:rPr>
              <a:t>The destruction of the</a:t>
            </a:r>
          </a:p>
          <a:p>
            <a:pPr algn="ctr"/>
            <a:r>
              <a:rPr lang="en-US" dirty="0" smtClean="0">
                <a:solidFill>
                  <a:schemeClr val="tx2"/>
                </a:solidFill>
              </a:rPr>
              <a:t>ozone layer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10" name="Oval 12"/>
          <p:cNvSpPr>
            <a:spLocks noChangeArrowheads="1"/>
          </p:cNvSpPr>
          <p:nvPr/>
        </p:nvSpPr>
        <p:spPr bwMode="auto">
          <a:xfrm>
            <a:off x="6480175" y="4365104"/>
            <a:ext cx="2663825" cy="1366837"/>
          </a:xfrm>
          <a:prstGeom prst="ellipse">
            <a:avLst/>
          </a:prstGeom>
          <a:solidFill>
            <a:srgbClr val="7030A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dirty="0"/>
              <a:t>Water pollution</a:t>
            </a:r>
            <a:endParaRPr lang="ru-RU" dirty="0"/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6767512" y="1628800"/>
            <a:ext cx="2376488" cy="1800225"/>
          </a:xfrm>
          <a:prstGeom prst="ellipse">
            <a:avLst/>
          </a:prstGeom>
          <a:solidFill>
            <a:srgbClr val="39AD7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dirty="0" smtClean="0">
                <a:solidFill>
                  <a:schemeClr val="tx2"/>
                </a:solidFill>
              </a:rPr>
              <a:t>The growth of</a:t>
            </a:r>
          </a:p>
          <a:p>
            <a:pPr algn="ctr"/>
            <a:r>
              <a:rPr lang="en-US" dirty="0" smtClean="0">
                <a:solidFill>
                  <a:schemeClr val="tx2"/>
                </a:solidFill>
              </a:rPr>
              <a:t> population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12" name="Oval 10"/>
          <p:cNvSpPr>
            <a:spLocks noChangeArrowheads="1"/>
          </p:cNvSpPr>
          <p:nvPr/>
        </p:nvSpPr>
        <p:spPr bwMode="auto">
          <a:xfrm>
            <a:off x="251520" y="836712"/>
            <a:ext cx="2447925" cy="1800225"/>
          </a:xfrm>
          <a:prstGeom prst="ellipse">
            <a:avLst/>
          </a:prstGeom>
          <a:solidFill>
            <a:srgbClr val="FF5757">
              <a:alpha val="89999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dirty="0" smtClean="0">
                <a:solidFill>
                  <a:schemeClr val="tx2"/>
                </a:solidFill>
              </a:rPr>
              <a:t>Nuclear pollution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13" name="Oval 7"/>
          <p:cNvSpPr>
            <a:spLocks noChangeArrowheads="1"/>
          </p:cNvSpPr>
          <p:nvPr/>
        </p:nvSpPr>
        <p:spPr bwMode="auto">
          <a:xfrm>
            <a:off x="2627784" y="5373216"/>
            <a:ext cx="2952750" cy="1368425"/>
          </a:xfrm>
          <a:prstGeom prst="ellipse">
            <a:avLst/>
          </a:prstGeom>
          <a:solidFill>
            <a:srgbClr val="1F7EE7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dirty="0" smtClean="0">
                <a:solidFill>
                  <a:schemeClr val="tx2"/>
                </a:solidFill>
              </a:rPr>
              <a:t>Shortage  of natural </a:t>
            </a:r>
          </a:p>
          <a:p>
            <a:pPr algn="ctr"/>
            <a:r>
              <a:rPr lang="en-US" dirty="0" smtClean="0">
                <a:solidFill>
                  <a:schemeClr val="tx2"/>
                </a:solidFill>
              </a:rPr>
              <a:t>resources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14" name="AutoShape 14"/>
          <p:cNvSpPr>
            <a:spLocks noChangeArrowheads="1"/>
          </p:cNvSpPr>
          <p:nvPr/>
        </p:nvSpPr>
        <p:spPr bwMode="auto">
          <a:xfrm rot="12881653">
            <a:off x="4089151" y="4591325"/>
            <a:ext cx="485775" cy="976313"/>
          </a:xfrm>
          <a:prstGeom prst="upArrow">
            <a:avLst>
              <a:gd name="adj1" fmla="val 50000"/>
              <a:gd name="adj2" fmla="val 50245"/>
            </a:avLst>
          </a:prstGeom>
          <a:solidFill>
            <a:srgbClr val="9933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 descr="1261642797_4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967682"/>
            <a:ext cx="9144000" cy="589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1187624" y="332656"/>
            <a:ext cx="6624736" cy="646331"/>
          </a:xfrm>
          <a:prstGeom prst="rect">
            <a:avLst/>
          </a:prstGeom>
          <a:solidFill>
            <a:srgbClr val="002060"/>
          </a:solidFill>
        </p:spPr>
        <p:txBody>
          <a:bodyPr wrap="square">
            <a:spAutoFit/>
          </a:bodyPr>
          <a:lstStyle/>
          <a:p>
            <a:pPr algn="ctr"/>
            <a:r>
              <a:rPr lang="en-US" b="1" u="sng" dirty="0" smtClean="0">
                <a:solidFill>
                  <a:srgbClr val="FF0000"/>
                </a:solidFill>
                <a:hlinkClick r:id="rId3"/>
              </a:rPr>
              <a:t> http://www.youtube.com/watch?v=bHUnzPEy-nA&amp;feature=related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endParaRPr lang="ru-RU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wonkroom.thinkprogress.org/wp-content/uploads/2009/07/water-pollutio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4100" name="Picture 4" descr="http://www.sandiegomagazine.com/Blogs/Go-Green/Summer-Fall-2011/Sponsor-Post-Waste-in-Our-World-The-Great-Pacific-Garbage-Patch/garbage-patch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70539" cy="6877904"/>
          </a:xfrm>
          <a:prstGeom prst="rect">
            <a:avLst/>
          </a:prstGeom>
          <a:noFill/>
        </p:spPr>
      </p:pic>
      <p:pic>
        <p:nvPicPr>
          <p:cNvPr id="4102" name="Picture 6" descr="http://tr1.harunyahya.com/functions/thumb.php?image=http://207.44.240.34/Image/galeriler/Cevre_Kirliligi/Cevre_Kirliligi_132514176216a278.jpg&amp;width=64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9190081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3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3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3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8" descr="greenhouse effect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86484" y="0"/>
            <a:ext cx="5357516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10" descr="153008-foxixo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3816350" cy="266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1" descr="earth%20on%20fir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" y="2603429"/>
            <a:ext cx="3851919" cy="42545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69" name="Picture 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0"/>
            <a:ext cx="8983514" cy="686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0"/>
                                        <p:tgtEl>
                                          <p:spTgt spid="71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7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7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1115616" y="157439"/>
            <a:ext cx="7416824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000" b="1" i="1" u="sng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GAP-FILLING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1" u="sng" strike="noStrike" cap="none" normalizeH="0" baseline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FILL IN THE GAPS IN THE TEXT BELOW WITH THE WORDS FROM THE TABLE.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+mn-lt"/>
              <a:cs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79512" y="1484784"/>
          <a:ext cx="8784976" cy="350520"/>
        </p:xfrm>
        <a:graphic>
          <a:graphicData uri="http://schemas.openxmlformats.org/drawingml/2006/table">
            <a:tbl>
              <a:tblPr/>
              <a:tblGrid>
                <a:gridCol w="8784976"/>
              </a:tblGrid>
              <a:tr h="0"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latin typeface="Calibri"/>
                          <a:ea typeface="Calibri"/>
                          <a:cs typeface="Times New Roman"/>
                        </a:rPr>
                        <a:t>recycling </a:t>
                      </a:r>
                      <a:r>
                        <a:rPr lang="en-US" sz="2000" b="1" dirty="0">
                          <a:latin typeface="Calibri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en-US" sz="2000" b="1" dirty="0" smtClean="0">
                          <a:latin typeface="Calibri"/>
                          <a:ea typeface="Calibri"/>
                          <a:cs typeface="Times New Roman"/>
                        </a:rPr>
                        <a:t>toxic - dirty – dumping – poisons – smoke - waste- dangerous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51520" y="2276872"/>
            <a:ext cx="898894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The main reason for pollution is (1)_____________- something which is no longer needed. Waste can be many things: it can be yesterday’s newspaper, an old car,(2)________bath water, or (3) __________from  factories. Some waste is (4)__________ , because it contains  (5)_____________. This kind of waste is called (6)__________waste. If you want to do something better than (7)__________, you can change waste into something different. You can sort out your waste so that paper, metal and clothes, for example, can be sold to dealers for (8)___________.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CHECK YOURSELVES:</a:t>
            </a:r>
            <a:endParaRPr kumimoji="0" lang="ru-RU" sz="44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15616" y="1484784"/>
            <a:ext cx="712879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The main reason for pollution is </a:t>
            </a:r>
            <a:r>
              <a:rPr lang="en-US" sz="2400" dirty="0" smtClean="0">
                <a:solidFill>
                  <a:srgbClr val="CC0000"/>
                </a:solidFill>
              </a:rPr>
              <a:t>(1) waste </a:t>
            </a:r>
            <a:r>
              <a:rPr lang="en-US" sz="2400" dirty="0" smtClean="0"/>
              <a:t>- something which is no longer needed. Waste can be many things: it can be yesterday’s newspaper, an old car, </a:t>
            </a:r>
            <a:r>
              <a:rPr lang="en-US" sz="2400" dirty="0" smtClean="0">
                <a:solidFill>
                  <a:srgbClr val="CC0000"/>
                </a:solidFill>
              </a:rPr>
              <a:t>(2) dirty </a:t>
            </a:r>
            <a:r>
              <a:rPr lang="en-US" sz="2400" dirty="0" smtClean="0"/>
              <a:t>bath water, or </a:t>
            </a:r>
            <a:r>
              <a:rPr lang="en-US" sz="2400" dirty="0" smtClean="0">
                <a:solidFill>
                  <a:srgbClr val="CC0000"/>
                </a:solidFill>
              </a:rPr>
              <a:t>(3) smoke </a:t>
            </a:r>
            <a:r>
              <a:rPr lang="en-US" sz="2400" dirty="0" smtClean="0"/>
              <a:t>from  factories. Some waste is </a:t>
            </a:r>
            <a:r>
              <a:rPr lang="en-US" sz="2400" dirty="0" smtClean="0">
                <a:solidFill>
                  <a:srgbClr val="CC0000"/>
                </a:solidFill>
              </a:rPr>
              <a:t>(4) dangerous</a:t>
            </a:r>
            <a:r>
              <a:rPr lang="en-US" sz="2400" dirty="0" smtClean="0"/>
              <a:t>, because it contains  </a:t>
            </a:r>
            <a:r>
              <a:rPr lang="en-US" sz="2400" dirty="0" smtClean="0">
                <a:solidFill>
                  <a:srgbClr val="CC0000"/>
                </a:solidFill>
              </a:rPr>
              <a:t>(5)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CC0000"/>
                </a:solidFill>
              </a:rPr>
              <a:t>poisons.</a:t>
            </a:r>
            <a:r>
              <a:rPr lang="en-US" sz="2400" dirty="0" smtClean="0"/>
              <a:t> This kind of waste is called </a:t>
            </a:r>
            <a:r>
              <a:rPr lang="en-US" sz="2400" dirty="0" smtClean="0">
                <a:solidFill>
                  <a:srgbClr val="CC0000"/>
                </a:solidFill>
              </a:rPr>
              <a:t>(6) toxic </a:t>
            </a:r>
            <a:r>
              <a:rPr lang="en-US" sz="2400" dirty="0" smtClean="0"/>
              <a:t>waste. If you want to do something better than </a:t>
            </a:r>
            <a:r>
              <a:rPr lang="en-US" sz="2400" dirty="0" smtClean="0">
                <a:solidFill>
                  <a:srgbClr val="CC0000"/>
                </a:solidFill>
              </a:rPr>
              <a:t>(7) dumping</a:t>
            </a:r>
            <a:r>
              <a:rPr lang="en-US" sz="2400" dirty="0" smtClean="0"/>
              <a:t>, you can change waste into something different. You can sort out your waste so that paper, metal and clothes, for example, can be sold to dealers for </a:t>
            </a:r>
            <a:r>
              <a:rPr lang="en-US" sz="2400" dirty="0" smtClean="0">
                <a:solidFill>
                  <a:srgbClr val="CC0000"/>
                </a:solidFill>
              </a:rPr>
              <a:t>(8) recycling.</a:t>
            </a:r>
            <a:endParaRPr lang="ru-RU" sz="2400" dirty="0">
              <a:solidFill>
                <a:srgbClr val="CC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580</TotalTime>
  <Words>861</Words>
  <Application>Microsoft Office PowerPoint</Application>
  <PresentationFormat>Экран (4:3)</PresentationFormat>
  <Paragraphs>340</Paragraphs>
  <Slides>18</Slides>
  <Notes>0</Notes>
  <HiddenSlides>3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Modèle par défaut</vt:lpstr>
      <vt:lpstr>“In nature there are neither rewards nor punishments- there are consequences” R.G. Ingersoll (1833 – 1899), an American  political leader  and orator 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Spring Garden</dc:title>
  <dc:creator>www.powerpointstyles.com</dc:creator>
  <dc:description>Image credit to FreeDigitalPhotos.net</dc:description>
  <cp:lastModifiedBy>неизвестный</cp:lastModifiedBy>
  <cp:revision>99</cp:revision>
  <dcterms:created xsi:type="dcterms:W3CDTF">2009-03-23T15:23:24Z</dcterms:created>
  <dcterms:modified xsi:type="dcterms:W3CDTF">2012-12-04T17:27:55Z</dcterms:modified>
</cp:coreProperties>
</file>