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  <p:sldMasterId id="2147483723" r:id="rId3"/>
    <p:sldMasterId id="2147484112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8" r:id="rId6"/>
    <p:sldId id="290" r:id="rId7"/>
    <p:sldId id="291" r:id="rId8"/>
    <p:sldId id="281" r:id="rId9"/>
    <p:sldId id="282" r:id="rId10"/>
    <p:sldId id="260" r:id="rId11"/>
    <p:sldId id="26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296" r:id="rId24"/>
    <p:sldId id="297" r:id="rId25"/>
    <p:sldId id="279" r:id="rId26"/>
    <p:sldId id="270" r:id="rId27"/>
    <p:sldId id="274" r:id="rId28"/>
    <p:sldId id="275" r:id="rId29"/>
    <p:sldId id="276" r:id="rId30"/>
    <p:sldId id="268" r:id="rId31"/>
    <p:sldId id="267" r:id="rId32"/>
    <p:sldId id="298" r:id="rId33"/>
    <p:sldId id="266" r:id="rId34"/>
    <p:sldId id="277" r:id="rId35"/>
    <p:sldId id="278" r:id="rId36"/>
  </p:sldIdLst>
  <p:sldSz cx="9144000" cy="6858000" type="screen4x3"/>
  <p:notesSz cx="680085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AA5AFB-493C-4299-9DFD-421BB29D4B84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86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E051F8-CCE4-4269-92C3-A7BE31756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494AC8-3D14-4576-98AF-D542A1444654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4195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86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031ED6-447A-42C4-8452-6CC44EBB9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C0728-9A43-4EF3-A4D5-F51FC188EC3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BF0C1C-AEE4-4A3C-B0ED-13F8A661A4B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D3534-E467-4681-929A-A24A2D50000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B05BC4-8068-4E5B-A766-59F63A5C3C5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71296-FD5D-414E-8BC5-49429E7B62F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29FBC1-91E2-443E-8B28-19F2E42243D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675748-E943-4E5B-AA50-D70B57AD600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20947-14CC-4E79-9ACB-AE1C635B909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065C-F04A-4CAF-884D-075415BC75C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5F63-7318-4332-BC91-E7659AB05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C0AB-410A-4EE7-95A2-1C46E65BCEE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D634-269A-48F6-B42A-3097E10FE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C044-F143-417A-BEE7-32B341A70503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C0FE-CDC4-4AF5-A08D-5EB0D8C49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2695-50F4-4FAB-A212-FB650FE3CBDA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3808-2235-41D6-A8DF-5A4CDE1A4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EF13-38B5-44BF-8773-53A273784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EAB3-617F-4EC1-99D5-17274D10D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59A6-5BEF-413F-BB85-B3FE51D6D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B1B7-4627-4A19-B2FF-E1771EFAF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1AEC-8DE5-433D-8BB6-4EBDACDB3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641CE-FD28-4002-81AE-BDC1D9705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D5ED-3A09-4C51-A28D-D066912A9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D6B0-6A22-465F-BAA1-4F0D872E89C5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F79D-A9AC-4FE6-B0A2-B10C94DAD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554F2-8145-428B-9FC8-8510DD34B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E674-8FC0-4B29-B174-F2801DD19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A39C-5E4D-469B-B798-87EB8DD6D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9435A-3593-4384-857D-1AC0046AB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CBCA3-3ADA-47D8-B941-19B433370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70878-AA49-4C76-8A10-13BFE52B3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B16A-9B59-4D0C-B857-7DA777490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DD25A-044F-4C49-A88D-35DC8582B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E7485-5F1D-4D71-82DD-360688412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4F51-EA49-4365-B82D-419D961D1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65E5-AAD3-4D5E-9C9E-DA99BA040DF8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0A6F-30BE-4F67-AFF7-4E6541FAC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56BC-8C05-43D8-90F9-D6057250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6F812-F1EF-4094-A51A-E81E2A6CB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91A3-CEA8-49FA-8BEB-B2DAF619C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D181-5144-44F3-8F92-6B9BA2F3A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5263-19D9-45D5-A165-2ACF5644A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2F9F-2C02-4647-B412-BD7CD652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774A-EFF8-49BA-9A9D-AE9608443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7841B-E776-480C-B69E-099575F32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EDA2-EF21-4FD6-84C8-BA6F78932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1A56-27EF-417C-A7DF-ECBABD02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EECD-52EE-4582-AEC9-D01B7DCB2B9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F613-8298-4793-B6D8-BB4A21221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65B12-9041-4047-94DE-56370C156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6277-5425-48C9-922E-015755E1A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8505-1457-4504-90EF-2A7FAE4C5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B412-670E-4492-B829-720FBA961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768B-95F3-4944-97CE-F6A72DF29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2B0D-1EB0-46BA-82D5-5B271EA3C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DFAB-4762-440B-A780-58478F182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78DE-F319-41F8-BD3D-DF75B610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0F68-0932-4C65-B0C4-1AD639DE5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1C05-C1D4-479B-889A-217B11413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E22D-931B-43D9-8D45-48977F85D060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D921-DC3E-42E9-B7BD-D448B816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7B8E7-BA5E-49B0-9D31-73A8E641D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5205-4ADF-49F6-9675-C2B2D57A4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D440-4883-4168-83CE-30A5868DE07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F8A7-9861-4CC1-94F7-873985469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86FB-35B1-45D0-89CB-30E1D680BA92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3383-3DF2-43D5-B430-563C600F1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6027-E353-453F-8CFC-1D4577A5B47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F49D-E356-4347-9629-F641C2402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6DF8-8BC2-44CB-A77C-EFF62B31CEC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3854F-237B-4447-A13D-E653FAF7A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70A97E-840A-4A33-BEF0-AB01984FA0E3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89B1C-EC91-49A9-9100-0119C0F6B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17" r:id="rId2"/>
    <p:sldLayoutId id="2147484249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50" r:id="rId9"/>
    <p:sldLayoutId id="2147484223" r:id="rId10"/>
    <p:sldLayoutId id="2147484224" r:id="rId11"/>
    <p:sldLayoutId id="2147484225" r:id="rId12"/>
    <p:sldLayoutId id="2147484251" r:id="rId1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692372-540C-45AE-A221-93BECD572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CBD69AE5-EB59-41FA-81C8-AB630B070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3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54" r:id="rId1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EC73B61-B196-4BAC-B7B3-D2D4A10BA9F3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BB8E71E-D9CA-4C66-BAB5-026F42BC9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851648" cy="1828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 smtClean="0"/>
              <a:t>Кодирование   информации</a:t>
            </a:r>
            <a:endParaRPr lang="ru-RU" sz="7200" dirty="0"/>
          </a:p>
        </p:txBody>
      </p:sp>
      <p:pic>
        <p:nvPicPr>
          <p:cNvPr id="25603" name="Picture 9" descr="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3625" y="3500438"/>
            <a:ext cx="29368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929063" y="4572000"/>
            <a:ext cx="5072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МБОУ Успенской СОШ</a:t>
            </a:r>
          </a:p>
          <a:p>
            <a:pPr algn="ctr"/>
            <a:r>
              <a:rPr lang="ru-RU"/>
              <a:t>Учитель: Лозгачева М.А.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34819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2863"/>
            <a:ext cx="8135937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3584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0"/>
            <a:ext cx="820896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0"/>
            <a:ext cx="8424862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37891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175"/>
            <a:ext cx="8208962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38915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0"/>
            <a:ext cx="84248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39939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0"/>
            <a:ext cx="8294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smtClean="0"/>
              <a:t>Кодирование информации производится по определенному правилу, чтобы можно было прочитать зашифрованное сообщение.</a:t>
            </a:r>
          </a:p>
        </p:txBody>
      </p:sp>
      <p:pic>
        <p:nvPicPr>
          <p:cNvPr id="40963" name="Picture 14" descr="Resize of цезар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76488" y="1916113"/>
            <a:ext cx="6545262" cy="2593975"/>
          </a:xfrm>
          <a:noFill/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1331913" y="5013325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Компьютер 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563938" y="5229225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364163" y="50133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Лпнэяуёс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1700213"/>
            <a:ext cx="21224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22275" y="4044950"/>
            <a:ext cx="2133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Юлий Цезарь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век до н.э.)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8509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i="1" smtClean="0"/>
              <a:t>Индейская азбука</a:t>
            </a:r>
          </a:p>
        </p:txBody>
      </p:sp>
      <p:pic>
        <p:nvPicPr>
          <p:cNvPr id="41987" name="Picture 7" descr="Resize of индейска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557338"/>
            <a:ext cx="7129462" cy="4929187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63341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smtClean="0"/>
              <a:t>Семафорная азбука</a:t>
            </a:r>
          </a:p>
        </p:txBody>
      </p:sp>
      <p:pic>
        <p:nvPicPr>
          <p:cNvPr id="43011" name="Picture 7" descr="Resize of семафор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1700213"/>
            <a:ext cx="6121400" cy="4991100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6477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smtClean="0"/>
              <a:t>Азбука Морзе</a:t>
            </a:r>
          </a:p>
        </p:txBody>
      </p:sp>
      <p:pic>
        <p:nvPicPr>
          <p:cNvPr id="44035" name="Picture 108" descr="Resize of морз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 l="6174" t="2994" r="9671" b="2994"/>
          <a:stretch>
            <a:fillRect/>
          </a:stretch>
        </p:blipFill>
        <p:spPr>
          <a:xfrm>
            <a:off x="1979613" y="1773238"/>
            <a:ext cx="4740275" cy="4895850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0838" y="549275"/>
            <a:ext cx="8229600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8000" smtClean="0"/>
              <a:t>Вспомни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935163"/>
            <a:ext cx="8229600" cy="55721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800" smtClean="0"/>
              <a:t> </a:t>
            </a:r>
            <a:r>
              <a:rPr lang="ru-RU" sz="2400" smtClean="0">
                <a:latin typeface="Arial" charset="0"/>
                <a:cs typeface="Arial" charset="0"/>
              </a:rPr>
              <a:t>1</a:t>
            </a:r>
            <a:r>
              <a:rPr lang="ru-RU" sz="2800" smtClean="0"/>
              <a:t>. </a:t>
            </a:r>
            <a:r>
              <a:rPr lang="ru-RU" sz="2400" smtClean="0">
                <a:latin typeface="Arial" charset="0"/>
                <a:cs typeface="Arial" charset="0"/>
              </a:rPr>
              <a:t> Что такое информация?</a:t>
            </a:r>
          </a:p>
        </p:txBody>
      </p:sp>
      <p:pic>
        <p:nvPicPr>
          <p:cNvPr id="26628" name="Picture 5" descr="BD05012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692150"/>
            <a:ext cx="17795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2420938"/>
            <a:ext cx="6408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2. Какие виды информации вы знаете?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2882900"/>
            <a:ext cx="532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3. Что такое источник информации?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3344863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4. Что являлось носителем информации в древности?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3805238"/>
            <a:ext cx="7272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5. Назовите  основные компоненты компьютера.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750" y="4267200"/>
            <a:ext cx="828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6. Что значит  наблюдать? (приведи пример из жизни)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188" y="4729163"/>
            <a:ext cx="792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7. Что значит собрать информацию?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5300663"/>
            <a:ext cx="8137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8. Для чего люди используют термометр?  Пример.</a:t>
            </a:r>
          </a:p>
          <a:p>
            <a:endParaRPr lang="ru-RU" sz="24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188" y="5876925"/>
            <a:ext cx="8532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9. Какие приборы  и приспособления  для сбора </a:t>
            </a:r>
          </a:p>
          <a:p>
            <a:r>
              <a:rPr lang="ru-RU" sz="2400"/>
              <a:t>    информации мы используем в жизни?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363537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smtClean="0"/>
              <a:t>Пляшущие человечки</a:t>
            </a:r>
          </a:p>
        </p:txBody>
      </p:sp>
      <p:pic>
        <p:nvPicPr>
          <p:cNvPr id="45059" name="Picture 4" descr="азбука 00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lum bright="-12000" contrast="6000"/>
          </a:blip>
          <a:srcRect/>
          <a:stretch>
            <a:fillRect/>
          </a:stretch>
        </p:blipFill>
        <p:spPr>
          <a:xfrm>
            <a:off x="2339975" y="1412875"/>
            <a:ext cx="4486275" cy="4895850"/>
          </a:xfrm>
          <a:noFill/>
          <a:ln>
            <a:solidFill>
              <a:srgbClr val="00008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mtClean="0"/>
              <a:t>Кодировочная таблица</a:t>
            </a:r>
          </a:p>
        </p:txBody>
      </p:sp>
      <p:graphicFrame>
        <p:nvGraphicFramePr>
          <p:cNvPr id="41053" name="Group 93"/>
          <p:cNvGraphicFramePr>
            <a:graphicFrameLocks noGrp="1"/>
          </p:cNvGraphicFramePr>
          <p:nvPr>
            <p:ph type="tbl" idx="1"/>
          </p:nvPr>
        </p:nvGraphicFramePr>
        <p:xfrm>
          <a:off x="1042988" y="1341438"/>
          <a:ext cx="7067550" cy="3633789"/>
        </p:xfrm>
        <a:graphic>
          <a:graphicData uri="http://schemas.openxmlformats.org/drawingml/2006/table">
            <a:tbl>
              <a:tblPr/>
              <a:tblGrid>
                <a:gridCol w="642937"/>
                <a:gridCol w="641350"/>
                <a:gridCol w="642938"/>
                <a:gridCol w="641350"/>
                <a:gridCol w="642937"/>
                <a:gridCol w="644525"/>
                <a:gridCol w="642938"/>
                <a:gridCol w="641350"/>
                <a:gridCol w="642937"/>
                <a:gridCol w="641350"/>
                <a:gridCol w="642938"/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69" name="Text Box 94"/>
          <p:cNvSpPr txBox="1">
            <a:spLocks noChangeArrowheads="1"/>
          </p:cNvSpPr>
          <p:nvPr/>
        </p:nvSpPr>
        <p:spPr bwMode="auto">
          <a:xfrm>
            <a:off x="900113" y="5300663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КОМПЬЮТЕР</a:t>
            </a:r>
          </a:p>
        </p:txBody>
      </p:sp>
      <p:sp>
        <p:nvSpPr>
          <p:cNvPr id="46170" name="Text Box 95"/>
          <p:cNvSpPr txBox="1">
            <a:spLocks noChangeArrowheads="1"/>
          </p:cNvSpPr>
          <p:nvPr/>
        </p:nvSpPr>
        <p:spPr bwMode="auto">
          <a:xfrm>
            <a:off x="4067175" y="5300663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12 16 14 17 30 32 20 06 18</a:t>
            </a:r>
          </a:p>
        </p:txBody>
      </p: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3132138" y="5516563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47107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600" b="1" smtClean="0">
                <a:solidFill>
                  <a:schemeClr val="accent2"/>
                </a:solidFill>
              </a:rPr>
              <a:t>Минутка отдыха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1785926"/>
            <a:ext cx="642942" cy="7143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21 0.16998 C 0.31129 0.02336 0.23629 -0.10384 0.13577 -0.11263 C 0.03959 -0.1235 -0.05017 -0.02474 -0.05625 0.11772 C -0.06371 0.24884 -0.00069 0.37188 0.08941 0.38067 C 0.1717 0.38714 0.24983 0.30527 0.25573 0.1834 C 0.26181 0.07169 0.2092 -0.03353 0.13281 -0.04278 C 0.06233 -0.04903 -0.00382 0.0192 -0.00833 0.12188 C -0.01267 0.21369 0.02917 0.30342 0.09219 0.30805 C 0.14931 0.31452 0.20313 0.26203 0.20781 0.17877 C 0.21077 0.1043 0.17917 0.03215 0.12969 0.02798 C 0.08629 0.02336 0.04271 0.06291 0.03959 0.1265 C 0.03681 0.18108 0.0592 0.23358 0.09531 0.23821 C 0.12535 0.24237 0.15677 0.21832 0.15834 0.17461 C 0.16129 0.13922 0.14931 0.10199 0.12691 0.09783 C 0.10868 0.09783 0.09063 0.10662 0.08785 0.13067 C 0.08629 0.14616 0.08941 0.16143 0.09827 0.1679 C 0.10261 0.16998 0.10573 0.16998 0.11025 0.1679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0166" y="2928934"/>
            <a:ext cx="642942" cy="6429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01342 C 0.09254 -0.10777 0.1658 -0.21299 0.26406 -0.22016 C 0.35799 -0.22918 0.44584 -0.14778 0.45174 -0.03006 C 0.4592 0.0784 0.39757 0.17993 0.30938 0.1871 C 0.229 0.19265 0.15261 0.12558 0.1467 0.02429 C 0.1408 -0.06799 0.19219 -0.15494 0.26684 -0.16211 C 0.33594 -0.16743 0.40052 -0.11124 0.40486 -0.02659 C 0.4092 0.0495 0.36823 0.1235 0.3066 0.12766 C 0.25087 0.13298 0.19809 0.08927 0.19358 0.02059 C 0.1908 -0.04093 0.22153 -0.1006 0.26997 -0.10407 C 0.3125 -0.10777 0.35504 -0.07516 0.35799 -0.02266 C 0.36077 0.02244 0.33889 0.06568 0.30347 0.06962 C 0.27431 0.07285 0.2434 0.0532 0.24184 0.01712 C 0.23906 -0.01202 0.25087 -0.04278 0.27275 -0.04625 C 0.29063 -0.04625 0.30816 -0.03908 0.31094 -0.01942 C 0.3125 -0.00647 0.30938 0.00602 0.3007 0.01134 C 0.29636 0.01342 0.2934 0.01342 0.28906 0.01134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81400" y="1828800"/>
            <a:ext cx="9906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13321 C 0.1007 -0.13321 0.16667 -0.07332 0.16667 -0.00024 C 0.16667 0.08649 0.09375 0.11748 0.04966 0.13066 L -0.0085 0.14431 C -0.05208 0.15749 -0.125 0.19079 -0.125 0.28839 C -0.125 0.3506 -0.05955 0.42183 0.02084 0.42183 C 0.1007 0.42183 0.16667 0.3506 0.16667 0.28839 C 0.16667 0.19079 0.09375 0.15749 0.04966 0.14431 L -0.0085 0.13066 C -0.05208 0.11748 -0.125 0.08649 -0.125 -0.00024 C -0.125 -0.07332 -0.05955 -0.13321 0.02084 -0.13321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5120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3733800" y="2438400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0.00555 L -0.26389 0.38298 L -0.2177 -0.00555 L -0.16857 0.38298 L -0.11961 -0.00555 L -0.07395 0.38298 L -0.02465 -0.00555 L 0.02153 0.38298 L 0.07084 -0.00555 L 0.11945 0.38298 L 0.16563 -0.00555 L 0.21476 0.38298 L 0.26042 -0.00555 L 0.30938 0.38298 L 0.35868 -0.00555 L 0.40486 0.38298 L 0.45417 -0.00555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600" smtClean="0"/>
              <a:t>Работа  в тетради</a:t>
            </a:r>
          </a:p>
        </p:txBody>
      </p: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684213" y="1916113"/>
            <a:ext cx="38877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№1, 2, 3, 4 с. 37-38</a:t>
            </a:r>
          </a:p>
          <a:p>
            <a:endParaRPr lang="ru-RU"/>
          </a:p>
        </p:txBody>
      </p:sp>
      <p:pic>
        <p:nvPicPr>
          <p:cNvPr id="52228" name="Picture 4" descr="j04109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260350"/>
            <a:ext cx="4824413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600" smtClean="0"/>
              <a:t>Домашнее задание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§ 9  Р.Т. № 4 (а, б)</a:t>
            </a:r>
          </a:p>
        </p:txBody>
      </p:sp>
      <p:pic>
        <p:nvPicPr>
          <p:cNvPr id="53252" name="Picture 4" descr="C:\Documents and Settings\Пользователь\Рабочий стол\с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62877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mtClean="0"/>
              <a:t>Физкультминутка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Утром бабочка проснулась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Улыбнулась, потянулась,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 –росой она умылась,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Два- изящно покружилась,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Три – нагнулась и присела, 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четыре улетела.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4276" name="Picture 2" descr="E:\все с компа\мои документы\Мои рисунки\грамоты дипломы\1038_babochkiz.narod.ru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9725" y="188913"/>
            <a:ext cx="1457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 descr="E:\все с компа\мои документы\Мои рисунки\грамоты дипломы\1024_babochkiz.narod.ru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5207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E:\все с компа\мои документы\Мои рисунки\грамоты дипломы\1062_babochkiz.narod.ru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4738" y="15573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-6350" y="115888"/>
            <a:ext cx="9144000" cy="649287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 smtClean="0"/>
              <a:t>     Проверка     домашнего задания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375" y="1223963"/>
            <a:ext cx="1441450" cy="1135062"/>
          </a:xfrm>
          <a:noFill/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55650" y="1052513"/>
            <a:ext cx="453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Р.т. № 3, 4 С. 27-29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700213"/>
            <a:ext cx="238918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1916113"/>
            <a:ext cx="13398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4621213"/>
            <a:ext cx="142716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3425" y="3711575"/>
            <a:ext cx="12795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24188" y="5300663"/>
            <a:ext cx="16875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30575" y="3063875"/>
            <a:ext cx="248285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j03972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32688" y="5445125"/>
            <a:ext cx="1611312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65258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mtClean="0"/>
              <a:t>Главное, что мы должны понять и запомнить</a:t>
            </a:r>
          </a:p>
        </p:txBody>
      </p:sp>
      <p:sp>
        <p:nvSpPr>
          <p:cNvPr id="55300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500313"/>
            <a:ext cx="8229600" cy="3824287"/>
          </a:xfrm>
        </p:spPr>
        <p:txBody>
          <a:bodyPr/>
          <a:lstStyle/>
          <a:p>
            <a:pPr eaLnBrk="1" hangingPunct="1"/>
            <a:r>
              <a:rPr lang="ru-RU" smtClean="0"/>
              <a:t>Кодирование информации – - еще одно из возможных действий с информацией;</a:t>
            </a:r>
          </a:p>
          <a:p>
            <a:pPr eaLnBrk="1" hangingPunct="1"/>
            <a:r>
              <a:rPr lang="ru-RU" smtClean="0"/>
              <a:t>При кодировании изменяется форма представления сообщения, но его смысл не меняется;</a:t>
            </a:r>
          </a:p>
          <a:p>
            <a:pPr eaLnBrk="1" hangingPunct="1"/>
            <a:r>
              <a:rPr lang="ru-RU" smtClean="0"/>
              <a:t>Данные можно рассматривать как закодированную информацию;</a:t>
            </a:r>
          </a:p>
          <a:p>
            <a:pPr eaLnBrk="1" hangingPunct="1"/>
            <a:r>
              <a:rPr lang="ru-RU" smtClean="0"/>
              <a:t>Память компьютера хранит закодированные данные.</a:t>
            </a:r>
          </a:p>
        </p:txBody>
      </p:sp>
      <p:pic>
        <p:nvPicPr>
          <p:cNvPr id="55301" name="Picture 5" descr="j03972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955007">
            <a:off x="7954169" y="3394869"/>
            <a:ext cx="10826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562100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mtClean="0">
                <a:solidFill>
                  <a:schemeClr val="tx1"/>
                </a:solidFill>
              </a:rPr>
              <a:t>Попробуйте дополнить предложение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1916113"/>
            <a:ext cx="8353425" cy="4465637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Мне было интересно…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Мне было трудно…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Теперь я могу…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Сегодня я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научился…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меня получ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илось …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Сегодня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на уроке я узнал…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Я попробую…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Меня удивило…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Мне захотелось…</a:t>
            </a: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C:\Documents and Settings\Пользователь\Рабочий стол\с2.jpg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675" y="333375"/>
            <a:ext cx="3097213" cy="33274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505344"/>
            <a:ext cx="789149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2205038"/>
            <a:ext cx="280828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Действия с информацией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3933825"/>
            <a:ext cx="2808288" cy="86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Действия с предметами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7975" y="1412875"/>
            <a:ext cx="32400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Делать записи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913" y="1844675"/>
            <a:ext cx="324008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Готовить суп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73688" y="2306638"/>
            <a:ext cx="324008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Изображать схему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84800" y="2708275"/>
            <a:ext cx="32400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Рубить дрова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84800" y="5260975"/>
            <a:ext cx="32400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Мыслить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913" y="3154363"/>
            <a:ext cx="3240087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Рисовать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84800" y="3573463"/>
            <a:ext cx="32400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Наблюдать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913" y="4005263"/>
            <a:ext cx="323215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Думать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87975" y="4437063"/>
            <a:ext cx="32400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Запоминать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87975" y="4841875"/>
            <a:ext cx="32400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Резать картошку</a:t>
            </a:r>
          </a:p>
        </p:txBody>
      </p:sp>
      <p:cxnSp>
        <p:nvCxnSpPr>
          <p:cNvPr id="18" name="Прямая со стрелкой 17"/>
          <p:cNvCxnSpPr>
            <a:stCxn id="5" idx="3"/>
          </p:cNvCxnSpPr>
          <p:nvPr/>
        </p:nvCxnSpPr>
        <p:spPr>
          <a:xfrm flipV="1">
            <a:off x="3563938" y="2860676"/>
            <a:ext cx="1831975" cy="1504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563938" y="4365625"/>
            <a:ext cx="1809750" cy="657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8" idx="1"/>
          </p:cNvCxnSpPr>
          <p:nvPr/>
        </p:nvCxnSpPr>
        <p:spPr>
          <a:xfrm flipV="1">
            <a:off x="3519198" y="2024857"/>
            <a:ext cx="1876715" cy="2340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2" idx="1"/>
          </p:cNvCxnSpPr>
          <p:nvPr/>
        </p:nvCxnSpPr>
        <p:spPr>
          <a:xfrm>
            <a:off x="3563938" y="2636838"/>
            <a:ext cx="1831975" cy="696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3" idx="1"/>
          </p:cNvCxnSpPr>
          <p:nvPr/>
        </p:nvCxnSpPr>
        <p:spPr>
          <a:xfrm>
            <a:off x="3563938" y="2636838"/>
            <a:ext cx="1820862" cy="1116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563938" y="1484784"/>
            <a:ext cx="1944166" cy="1152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" idx="3"/>
          </p:cNvCxnSpPr>
          <p:nvPr/>
        </p:nvCxnSpPr>
        <p:spPr>
          <a:xfrm flipV="1">
            <a:off x="3563938" y="2486819"/>
            <a:ext cx="1809750" cy="1500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693" name="TextBox 42"/>
          <p:cNvSpPr txBox="1">
            <a:spLocks noChangeArrowheads="1"/>
          </p:cNvSpPr>
          <p:nvPr/>
        </p:nvSpPr>
        <p:spPr bwMode="auto">
          <a:xfrm>
            <a:off x="1042988" y="47625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№4 с. 29</a:t>
            </a:r>
          </a:p>
        </p:txBody>
      </p:sp>
      <p:cxnSp>
        <p:nvCxnSpPr>
          <p:cNvPr id="31" name="Прямая со стрелкой 30"/>
          <p:cNvCxnSpPr>
            <a:stCxn id="4" idx="3"/>
            <a:endCxn id="14" idx="1"/>
          </p:cNvCxnSpPr>
          <p:nvPr/>
        </p:nvCxnSpPr>
        <p:spPr>
          <a:xfrm>
            <a:off x="3563938" y="2636838"/>
            <a:ext cx="1831975" cy="1548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" idx="3"/>
            <a:endCxn id="15" idx="1"/>
          </p:cNvCxnSpPr>
          <p:nvPr/>
        </p:nvCxnSpPr>
        <p:spPr>
          <a:xfrm>
            <a:off x="3563938" y="2636838"/>
            <a:ext cx="1824037" cy="1980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519198" y="2624932"/>
            <a:ext cx="1944166" cy="28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34925"/>
            <a:ext cx="82296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mtClean="0"/>
              <a:t>Тема урока:</a:t>
            </a:r>
          </a:p>
        </p:txBody>
      </p:sp>
      <p:pic>
        <p:nvPicPr>
          <p:cNvPr id="20484" name="Picture 4" descr="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412875"/>
            <a:ext cx="6418262" cy="1281113"/>
          </a:xfrm>
          <a:noFill/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258888" y="2924175"/>
            <a:ext cx="66976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996633"/>
                </a:solidFill>
              </a:rPr>
              <a:t>ИНФОРМАЦИИ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58888" y="1628775"/>
            <a:ext cx="69119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996633"/>
                </a:solidFill>
              </a:rPr>
              <a:t>КОДИРОВАНИЕ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7838" y="2997200"/>
            <a:ext cx="8496300" cy="3013075"/>
          </a:xfrm>
        </p:spPr>
        <p:txBody>
          <a:bodyPr rtlCol="0">
            <a:normAutofit lnSpcReduction="10000"/>
          </a:bodyPr>
          <a:lstStyle/>
          <a:p>
            <a:pPr marL="0" indent="625475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Сегодня на уроке мы будем учиться кодировать информацию. </a:t>
            </a:r>
          </a:p>
          <a:p>
            <a:pPr marL="0" indent="625475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представим себя разведчиками: будем зашифровывать важные сообщения, чтобы их не могли прочитать наши противники.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688" y="765175"/>
            <a:ext cx="78486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u="sng" dirty="0"/>
              <a:t>Цель урока: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/>
              <a:t>Обобщить знания учащихся о действиях с информацией;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/>
              <a:t>Познакомиться с новым действием – </a:t>
            </a:r>
            <a:r>
              <a:rPr lang="ru-RU" sz="3200" b="1" i="1" u="sng" dirty="0">
                <a:solidFill>
                  <a:schemeClr val="accent1">
                    <a:lumMod val="75000"/>
                  </a:schemeClr>
                </a:solidFill>
              </a:rPr>
              <a:t>кодированием информации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1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700"/>
            <a:ext cx="82105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74613"/>
            <a:ext cx="8353425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7938"/>
            <a:ext cx="8355012" cy="6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оформления с коринфскими колоннами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Электронные таблицы</Template>
  <TotalTime>561</TotalTime>
  <Words>447</Words>
  <Application>Microsoft Office PowerPoint</Application>
  <PresentationFormat>Экран (4:3)</PresentationFormat>
  <Paragraphs>151</Paragraphs>
  <Slides>32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Calibri</vt:lpstr>
      <vt:lpstr>Constantia</vt:lpstr>
      <vt:lpstr>Wingdings 2</vt:lpstr>
      <vt:lpstr>Verdana</vt:lpstr>
      <vt:lpstr>Palatino Linotype</vt:lpstr>
      <vt:lpstr>Trebuchet MS</vt:lpstr>
      <vt:lpstr>Georgia</vt:lpstr>
      <vt:lpstr>Times New Roman</vt:lpstr>
      <vt:lpstr>Поток</vt:lpstr>
      <vt:lpstr>Шаблон оформления 'Часы'</vt:lpstr>
      <vt:lpstr>Шаблон оформления с коринфскими колоннами</vt:lpstr>
      <vt:lpstr>Воздушный поток</vt:lpstr>
      <vt:lpstr>Кодирование   информации</vt:lpstr>
      <vt:lpstr>Вспомни</vt:lpstr>
      <vt:lpstr>     Проверка     домашнего задания</vt:lpstr>
      <vt:lpstr>Слайд 4</vt:lpstr>
      <vt:lpstr>Тема урока: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Кодирование информации производится по определенному правилу, чтобы можно было прочитать зашифрованное сообщение.</vt:lpstr>
      <vt:lpstr>Индейская азбука</vt:lpstr>
      <vt:lpstr>Семафорная азбука</vt:lpstr>
      <vt:lpstr>Азбука Морзе</vt:lpstr>
      <vt:lpstr>Пляшущие человечки</vt:lpstr>
      <vt:lpstr>Кодировочная таблица</vt:lpstr>
      <vt:lpstr>Слайд 22</vt:lpstr>
      <vt:lpstr>Слайд 23</vt:lpstr>
      <vt:lpstr>Слайд 24</vt:lpstr>
      <vt:lpstr>Слайд 25</vt:lpstr>
      <vt:lpstr>Слайд 26</vt:lpstr>
      <vt:lpstr>Работа  в тетради</vt:lpstr>
      <vt:lpstr>Домашнее задание</vt:lpstr>
      <vt:lpstr>Физкультминутка</vt:lpstr>
      <vt:lpstr>Главное, что мы должны понять и запомнить</vt:lpstr>
      <vt:lpstr>Попробуйте дополнить предложение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Декодирование информации</dc:title>
  <dc:creator>1</dc:creator>
  <cp:lastModifiedBy>revaz</cp:lastModifiedBy>
  <cp:revision>39</cp:revision>
  <cp:lastPrinted>2012-11-11T15:10:39Z</cp:lastPrinted>
  <dcterms:created xsi:type="dcterms:W3CDTF">2009-11-25T17:35:54Z</dcterms:created>
  <dcterms:modified xsi:type="dcterms:W3CDTF">2013-02-04T14:46:02Z</dcterms:modified>
</cp:coreProperties>
</file>