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26"/>
  </p:notesMasterIdLst>
  <p:sldIdLst>
    <p:sldId id="295" r:id="rId2"/>
    <p:sldId id="489" r:id="rId3"/>
    <p:sldId id="284" r:id="rId4"/>
    <p:sldId id="308" r:id="rId5"/>
    <p:sldId id="365" r:id="rId6"/>
    <p:sldId id="364" r:id="rId7"/>
    <p:sldId id="296" r:id="rId8"/>
    <p:sldId id="273" r:id="rId9"/>
    <p:sldId id="347" r:id="rId10"/>
    <p:sldId id="433" r:id="rId11"/>
    <p:sldId id="348" r:id="rId12"/>
    <p:sldId id="413" r:id="rId13"/>
    <p:sldId id="432" r:id="rId14"/>
    <p:sldId id="434" r:id="rId15"/>
    <p:sldId id="366" r:id="rId16"/>
    <p:sldId id="367" r:id="rId17"/>
    <p:sldId id="368" r:id="rId18"/>
    <p:sldId id="369" r:id="rId19"/>
    <p:sldId id="371" r:id="rId20"/>
    <p:sldId id="372" r:id="rId21"/>
    <p:sldId id="370" r:id="rId22"/>
    <p:sldId id="271" r:id="rId23"/>
    <p:sldId id="257" r:id="rId24"/>
    <p:sldId id="437" r:id="rId25"/>
    <p:sldId id="320" r:id="rId26"/>
    <p:sldId id="282" r:id="rId27"/>
    <p:sldId id="306" r:id="rId28"/>
    <p:sldId id="438" r:id="rId29"/>
    <p:sldId id="283" r:id="rId30"/>
    <p:sldId id="256" r:id="rId31"/>
    <p:sldId id="269" r:id="rId32"/>
    <p:sldId id="376" r:id="rId33"/>
    <p:sldId id="442" r:id="rId34"/>
    <p:sldId id="502" r:id="rId35"/>
    <p:sldId id="439" r:id="rId36"/>
    <p:sldId id="441" r:id="rId37"/>
    <p:sldId id="440" r:id="rId38"/>
    <p:sldId id="504" r:id="rId39"/>
    <p:sldId id="505" r:id="rId40"/>
    <p:sldId id="503" r:id="rId41"/>
    <p:sldId id="380" r:id="rId42"/>
    <p:sldId id="381" r:id="rId43"/>
    <p:sldId id="382" r:id="rId44"/>
    <p:sldId id="378" r:id="rId45"/>
    <p:sldId id="379" r:id="rId46"/>
    <p:sldId id="297" r:id="rId47"/>
    <p:sldId id="313" r:id="rId48"/>
    <p:sldId id="383" r:id="rId49"/>
    <p:sldId id="384" r:id="rId50"/>
    <p:sldId id="385" r:id="rId51"/>
    <p:sldId id="387" r:id="rId52"/>
    <p:sldId id="388" r:id="rId53"/>
    <p:sldId id="389" r:id="rId54"/>
    <p:sldId id="390" r:id="rId55"/>
    <p:sldId id="391" r:id="rId56"/>
    <p:sldId id="392" r:id="rId57"/>
    <p:sldId id="393" r:id="rId58"/>
    <p:sldId id="328" r:id="rId59"/>
    <p:sldId id="332" r:id="rId60"/>
    <p:sldId id="354" r:id="rId61"/>
    <p:sldId id="335" r:id="rId62"/>
    <p:sldId id="396" r:id="rId63"/>
    <p:sldId id="397" r:id="rId64"/>
    <p:sldId id="417" r:id="rId65"/>
    <p:sldId id="398" r:id="rId66"/>
    <p:sldId id="399" r:id="rId67"/>
    <p:sldId id="496" r:id="rId68"/>
    <p:sldId id="400" r:id="rId69"/>
    <p:sldId id="493" r:id="rId70"/>
    <p:sldId id="401" r:id="rId71"/>
    <p:sldId id="501" r:id="rId72"/>
    <p:sldId id="495" r:id="rId73"/>
    <p:sldId id="425" r:id="rId74"/>
    <p:sldId id="426" r:id="rId75"/>
    <p:sldId id="481" r:id="rId76"/>
    <p:sldId id="482" r:id="rId77"/>
    <p:sldId id="483" r:id="rId78"/>
    <p:sldId id="484" r:id="rId79"/>
    <p:sldId id="485" r:id="rId80"/>
    <p:sldId id="486" r:id="rId81"/>
    <p:sldId id="431" r:id="rId82"/>
    <p:sldId id="402" r:id="rId83"/>
    <p:sldId id="427" r:id="rId84"/>
    <p:sldId id="429" r:id="rId85"/>
    <p:sldId id="428" r:id="rId86"/>
    <p:sldId id="430" r:id="rId87"/>
    <p:sldId id="322" r:id="rId88"/>
    <p:sldId id="403" r:id="rId89"/>
    <p:sldId id="419" r:id="rId90"/>
    <p:sldId id="420" r:id="rId91"/>
    <p:sldId id="443" r:id="rId92"/>
    <p:sldId id="445" r:id="rId93"/>
    <p:sldId id="444" r:id="rId94"/>
    <p:sldId id="449" r:id="rId95"/>
    <p:sldId id="450" r:id="rId96"/>
    <p:sldId id="472" r:id="rId97"/>
    <p:sldId id="508" r:id="rId98"/>
    <p:sldId id="475" r:id="rId99"/>
    <p:sldId id="473" r:id="rId100"/>
    <p:sldId id="488" r:id="rId101"/>
    <p:sldId id="509" r:id="rId102"/>
    <p:sldId id="404" r:id="rId103"/>
    <p:sldId id="405" r:id="rId104"/>
    <p:sldId id="406" r:id="rId105"/>
    <p:sldId id="407" r:id="rId106"/>
    <p:sldId id="408" r:id="rId107"/>
    <p:sldId id="409" r:id="rId108"/>
    <p:sldId id="410" r:id="rId109"/>
    <p:sldId id="411" r:id="rId110"/>
    <p:sldId id="412" r:id="rId111"/>
    <p:sldId id="422" r:id="rId112"/>
    <p:sldId id="423" r:id="rId113"/>
    <p:sldId id="424" r:id="rId114"/>
    <p:sldId id="351" r:id="rId115"/>
    <p:sldId id="352" r:id="rId116"/>
    <p:sldId id="353" r:id="rId117"/>
    <p:sldId id="467" r:id="rId118"/>
    <p:sldId id="468" r:id="rId119"/>
    <p:sldId id="469" r:id="rId120"/>
    <p:sldId id="490" r:id="rId121"/>
    <p:sldId id="491" r:id="rId122"/>
    <p:sldId id="492" r:id="rId123"/>
    <p:sldId id="362" r:id="rId124"/>
    <p:sldId id="363" r:id="rId1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8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341A"/>
    <a:srgbClr val="777777"/>
    <a:srgbClr val="3A0000"/>
    <a:srgbClr val="4C0000"/>
    <a:srgbClr val="FFCC99"/>
    <a:srgbClr val="FF7C3B"/>
    <a:srgbClr val="00000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2" autoAdjust="0"/>
    <p:restoredTop sz="95035" autoAdjust="0"/>
  </p:normalViewPr>
  <p:slideViewPr>
    <p:cSldViewPr>
      <p:cViewPr>
        <p:scale>
          <a:sx n="75" d="100"/>
          <a:sy n="75" d="100"/>
        </p:scale>
        <p:origin x="-45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effectLst/>
              </a:defRPr>
            </a:lvl1pPr>
          </a:lstStyle>
          <a:p>
            <a:pPr>
              <a:defRPr/>
            </a:pPr>
            <a:fld id="{1C5AB5C2-CCA5-4F44-8FC8-8C9F72581145}" type="datetimeFigureOut">
              <a:rPr lang="ru-RU"/>
              <a:pPr>
                <a:defRPr/>
              </a:pPr>
              <a:t>06.05.2013</a:t>
            </a:fld>
            <a:endParaRPr lang="ru-RU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effectLst/>
              </a:defRPr>
            </a:lvl1pPr>
          </a:lstStyle>
          <a:p>
            <a:pPr>
              <a:defRPr/>
            </a:pPr>
            <a:fld id="{9283CB08-0857-4F8C-9E59-685F6B7EE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ru-RU" smtClean="0">
                <a:solidFill>
                  <a:srgbClr val="000000"/>
                </a:solidFill>
              </a:rPr>
              <a:t>Notre-Dame-</a:t>
            </a:r>
            <a:r>
              <a:rPr lang="fr-FR" smtClean="0">
                <a:solidFill>
                  <a:srgbClr val="000000"/>
                </a:solidFill>
              </a:rPr>
              <a:t> est </a:t>
            </a:r>
            <a:r>
              <a:rPr lang="ru-RU" smtClean="0">
                <a:solidFill>
                  <a:srgbClr val="000000"/>
                </a:solidFill>
              </a:rPr>
              <a:t>une cathédrale catholique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r>
              <a:rPr lang="ru-RU" smtClean="0">
                <a:solidFill>
                  <a:srgbClr val="000000"/>
                </a:solidFill>
              </a:rPr>
              <a:t>située à </a:t>
            </a:r>
            <a:r>
              <a:rPr lang="ru-RU" u="sng" smtClean="0">
                <a:solidFill>
                  <a:srgbClr val="000000"/>
                </a:solidFill>
              </a:rPr>
              <a:t>Nîmes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2207-D01B-4415-9737-7C4621EAA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E785C-D82D-439A-8E97-9504E9DEC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4065-5DC1-4956-895C-01949A70C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861AA-D7DF-472C-B79F-8E0443940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97B2-6712-40CB-B071-EB53CD9B9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F780-94F1-47F7-9ACB-464CC9F5F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C53C1-137F-43D2-8747-754122996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5EB24-F309-41A4-8467-736867069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5F2E4-77F5-4353-9829-3064914D8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6F703-4B89-4AE0-945A-F083F1574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DEBEB-A224-4449-909F-F1ED650BA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100000">
              <a:srgbClr val="765E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1E55C1E-BE87-4917-9744-0804D612E2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7" Type="http://schemas.openxmlformats.org/officeDocument/2006/relationships/slide" Target="slide1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0;&#1086;&#1087;&#1080;&#1103;%20Notre-Dame%20&#1044;&#1072;&#1096;&#1077;.ppt#85. &#1057;&#1083;&#1072;&#1081;&#1076; 85" TargetMode="External"/><Relationship Id="rId5" Type="http://schemas.openxmlformats.org/officeDocument/2006/relationships/slide" Target="slide111.xml"/><Relationship Id="rId4" Type="http://schemas.openxmlformats.org/officeDocument/2006/relationships/slide" Target="slide10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0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02.xm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0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http://fr.wikipedia.org/wiki/Cath%C3%A9drale_Notre-Dame_de_Chartre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http://fr.wikipedia.org/wiki/Cath%C3%A9drale_Notre-Dame_de_Chartr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32.xml"/><Relationship Id="rId7" Type="http://schemas.openxmlformats.org/officeDocument/2006/relationships/slide" Target="slide15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slide" Target="slide46.xml"/><Relationship Id="rId4" Type="http://schemas.openxmlformats.org/officeDocument/2006/relationships/hyperlink" Target="Notre-Dame%20-%20%20m&#233;rveil%20de%20l&#8217;architecture%20m&#233;dievale..ppt#46. &#1057;&#1083;&#1072;&#1081;&#1076; 46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6.xml"/><Relationship Id="rId5" Type="http://schemas.openxmlformats.org/officeDocument/2006/relationships/slide" Target="slide91.xml"/><Relationship Id="rId4" Type="http://schemas.openxmlformats.org/officeDocument/2006/relationships/slide" Target="slide8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http://fr.wikipedia.org/wiki/Cath%C3%A9drale_Notre-Dame-de-la-Seds_de_Toulo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http://fr.wikipedia.org/wiki/Cath%C3%A9drale_Notre-Dame-de-l'Annonciation_du_Puy-en-Velay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http://fr.wikipedia.org/wiki/Cath%C3%A9drale_Notre-Dame-de-l'Annonciation_du_Puy-en-Velay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http://fr.wikipedia.org/wiki/Cath%C3%A9drale_Notre-Dame-de-l'Annonciation_du_Puy-en-Velay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6600"/>
            </a:gs>
            <a:gs pos="100000">
              <a:srgbClr val="002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WordArt 4"/>
          <p:cNvSpPr>
            <a:spLocks noChangeArrowheads="1" noChangeShapeType="1" noTextEdit="1"/>
          </p:cNvSpPr>
          <p:nvPr/>
        </p:nvSpPr>
        <p:spPr bwMode="auto">
          <a:xfrm>
            <a:off x="395288" y="476250"/>
            <a:ext cx="7921625" cy="2736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151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</a:rPr>
              <a:t>Cathédrales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</a:rPr>
              <a:t>Notre-Dame</a:t>
            </a:r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Impact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323850" y="5300663"/>
            <a:ext cx="8412163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chemeClr val="tx2"/>
                </a:solidFill>
                <a:effectLst/>
                <a:latin typeface="Times New Roman" pitchFamily="18" charset="0"/>
              </a:rPr>
              <a:t>Автор: Саврасова Н. М.</a:t>
            </a:r>
          </a:p>
          <a:p>
            <a:pPr algn="ctr"/>
            <a:r>
              <a:rPr lang="ru-RU" sz="240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ru-RU" sz="2400">
                <a:effectLst/>
                <a:latin typeface="Times New Roman" pitchFamily="18" charset="0"/>
              </a:rPr>
              <a:t>Учитель французского языка МАОУ гимназии №18 г. Томска.</a:t>
            </a:r>
          </a:p>
          <a:p>
            <a:pPr algn="ctr"/>
            <a:r>
              <a:rPr lang="ru-RU" sz="2400">
                <a:effectLst/>
                <a:latin typeface="Times New Roman" pitchFamily="18" charset="0"/>
              </a:rPr>
              <a:t>2012г.</a:t>
            </a:r>
            <a:r>
              <a:rPr lang="ru-RU" sz="2400">
                <a:solidFill>
                  <a:srgbClr val="000000"/>
                </a:solidFill>
                <a:effectLst/>
              </a:rPr>
              <a:t> </a:t>
            </a:r>
            <a:endParaRPr lang="ru-RU" sz="2400">
              <a:solidFill>
                <a:schemeClr val="tx2"/>
              </a:solidFill>
              <a:effectLst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684213" y="3573463"/>
            <a:ext cx="79930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sz="4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mérveil de l’architecture médievale</a:t>
            </a:r>
          </a:p>
          <a:p>
            <a:pPr algn="ctr" eaLnBrk="0" hangingPunct="0">
              <a:defRPr/>
            </a:pPr>
            <a:r>
              <a:rPr lang="ru-RU" sz="4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fr-FR" sz="4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 France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nimBg="1"/>
      <p:bldP spid="2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arc boutan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561975"/>
            <a:ext cx="76327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051050" y="0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effectLst/>
                <a:latin typeface="Times New Roman" pitchFamily="18" charset="0"/>
              </a:rPr>
              <a:t>Exemples d'arc-boutant</a:t>
            </a:r>
            <a:r>
              <a:rPr lang="ru-RU" sz="3200" b="1">
                <a:effectLst/>
                <a:latin typeface="Times New Roman" pitchFamily="18" charset="0"/>
              </a:rPr>
              <a:t> </a:t>
            </a:r>
            <a:endParaRPr lang="fr-FR" sz="3200" b="1">
              <a:effectLst/>
              <a:latin typeface="Times New Roman" pitchFamily="18" charset="0"/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827088" y="6278563"/>
            <a:ext cx="7943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>
                <a:effectLst/>
                <a:latin typeface="Times New Roman" pitchFamily="18" charset="0"/>
              </a:rPr>
              <a:t>En haut s’étendent les arcs ogivales des portails</a:t>
            </a:r>
            <a:endParaRPr lang="ru-RU" sz="32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717171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Fichier:Amiens cathedral 0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113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5"/>
          <p:cNvSpPr>
            <a:spLocks noChangeArrowheads="1"/>
          </p:cNvSpPr>
          <p:nvPr/>
        </p:nvSpPr>
        <p:spPr bwMode="auto">
          <a:xfrm>
            <a:off x="0" y="404813"/>
            <a:ext cx="31321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effectLst/>
                <a:latin typeface="Times New Roman" pitchFamily="18" charset="0"/>
              </a:rPr>
              <a:t>Chapelle</a:t>
            </a:r>
            <a:endParaRPr lang="fr-FR" sz="3600">
              <a:effectLst/>
              <a:latin typeface="Times New Roman" pitchFamily="18" charset="0"/>
            </a:endParaRPr>
          </a:p>
          <a:p>
            <a:pPr algn="ctr"/>
            <a:r>
              <a:rPr lang="ru-RU" sz="3600">
                <a:effectLst/>
                <a:latin typeface="Times New Roman" pitchFamily="18" charset="0"/>
              </a:rPr>
              <a:t> de Notre-Dame </a:t>
            </a:r>
            <a:endParaRPr lang="fr-FR" sz="3600">
              <a:effectLst/>
              <a:latin typeface="Times New Roman" pitchFamily="18" charset="0"/>
            </a:endParaRPr>
          </a:p>
          <a:p>
            <a:pPr algn="ctr"/>
            <a:r>
              <a:rPr lang="ru-RU" sz="3600">
                <a:effectLst/>
                <a:latin typeface="Times New Roman" pitchFamily="18" charset="0"/>
              </a:rPr>
              <a:t>du Puy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77777"/>
            </a:gs>
            <a:gs pos="100000">
              <a:srgbClr val="37373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Fichier:Le Puy-en-Velay Cathédrale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0"/>
            <a:ext cx="8569325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-3781425" y="2711450"/>
            <a:ext cx="184150" cy="1433513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ru-RU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452" name="Rectangle 8"/>
          <p:cNvSpPr>
            <a:spLocks noChangeArrowheads="1"/>
          </p:cNvSpPr>
          <p:nvPr/>
        </p:nvSpPr>
        <p:spPr bwMode="auto">
          <a:xfrm>
            <a:off x="971550" y="6400800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effectLst/>
                <a:latin typeface="Times New Roman" pitchFamily="18" charset="0"/>
              </a:rPr>
              <a:t>Vue de la nef vers l'est. Au fond : chœur avec la </a:t>
            </a:r>
            <a:r>
              <a:rPr lang="ru-RU" sz="2400" i="1">
                <a:effectLst/>
                <a:latin typeface="Times New Roman" pitchFamily="18" charset="0"/>
              </a:rPr>
              <a:t>Vierge Noire</a:t>
            </a:r>
            <a:r>
              <a:rPr lang="ru-RU" sz="2400">
                <a:effectLst/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0099"/>
            </a:gs>
            <a:gs pos="100000">
              <a:srgbClr val="5E00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ChangeArrowheads="1"/>
          </p:cNvSpPr>
          <p:nvPr/>
        </p:nvSpPr>
        <p:spPr bwMode="auto">
          <a:xfrm>
            <a:off x="395288" y="333375"/>
            <a:ext cx="84248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800" b="1">
                <a:effectLst/>
                <a:latin typeface="Times New Roman" pitchFamily="18" charset="0"/>
              </a:rPr>
              <a:t>Les cathédrales, réunis dans sa construction </a:t>
            </a:r>
          </a:p>
          <a:p>
            <a:pPr algn="ctr"/>
            <a:r>
              <a:rPr lang="fr-FR" sz="2800" b="1">
                <a:effectLst/>
                <a:latin typeface="Times New Roman" pitchFamily="18" charset="0"/>
              </a:rPr>
              <a:t> deux styles – gotique et roman.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1979613" y="1412875"/>
            <a:ext cx="542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3" action="ppaction://hlinksldjump"/>
              </a:rPr>
              <a:t>Notre-Dame de </a:t>
            </a:r>
            <a:r>
              <a:rPr lang="fr-FR" sz="3600" b="1">
                <a:effectLst/>
                <a:latin typeface="Times New Roman" pitchFamily="18" charset="0"/>
                <a:hlinkClick r:id="rId3" action="ppaction://hlinksldjump"/>
              </a:rPr>
              <a:t>Strasbourg </a:t>
            </a:r>
            <a:endParaRPr lang="fr-FR" sz="3600" b="1">
              <a:effectLst/>
              <a:latin typeface="Times New Roman" pitchFamily="18" charset="0"/>
            </a:endParaRPr>
          </a:p>
        </p:txBody>
      </p:sp>
      <p:sp>
        <p:nvSpPr>
          <p:cNvPr id="105476" name="Rectangle 7"/>
          <p:cNvSpPr>
            <a:spLocks noChangeArrowheads="1"/>
          </p:cNvSpPr>
          <p:nvPr/>
        </p:nvSpPr>
        <p:spPr bwMode="auto">
          <a:xfrm>
            <a:off x="2411413" y="2060575"/>
            <a:ext cx="427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4" action="ppaction://hlinksldjump"/>
              </a:rPr>
              <a:t>Notre-Dame de </a:t>
            </a:r>
            <a:r>
              <a:rPr lang="fr-FR" sz="3600" b="1">
                <a:effectLst/>
                <a:latin typeface="Times New Roman" pitchFamily="18" charset="0"/>
                <a:hlinkClick r:id="rId4" action="ppaction://hlinksldjump"/>
              </a:rPr>
              <a:t>Senlis</a:t>
            </a:r>
            <a:endParaRPr lang="ru-RU" sz="3600" b="1">
              <a:effectLst/>
              <a:latin typeface="Times New Roman" pitchFamily="18" charset="0"/>
            </a:endParaRPr>
          </a:p>
        </p:txBody>
      </p:sp>
      <p:sp>
        <p:nvSpPr>
          <p:cNvPr id="105477" name="Rectangle 8"/>
          <p:cNvSpPr>
            <a:spLocks noChangeArrowheads="1"/>
          </p:cNvSpPr>
          <p:nvPr/>
        </p:nvSpPr>
        <p:spPr bwMode="auto">
          <a:xfrm>
            <a:off x="2484438" y="270827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5" action="ppaction://hlinksldjump"/>
              </a:rPr>
              <a:t>Notre-Dame de </a:t>
            </a:r>
            <a:r>
              <a:rPr lang="fr-FR" sz="3600" b="1">
                <a:effectLst/>
                <a:latin typeface="Times New Roman" pitchFamily="18" charset="0"/>
                <a:hlinkClick r:id="rId5" action="ppaction://hlinksldjump"/>
              </a:rPr>
              <a:t>Dax</a:t>
            </a:r>
            <a:r>
              <a:rPr lang="ru-RU" sz="3600" b="1">
                <a:effectLst/>
                <a:latin typeface="Times New Roman" pitchFamily="18" charset="0"/>
                <a:hlinkClick r:id="rId5" action="ppaction://hlinksldjump"/>
              </a:rPr>
              <a:t> </a:t>
            </a:r>
            <a:endParaRPr lang="ru-RU" sz="3600" b="1">
              <a:effectLst/>
              <a:latin typeface="Times New Roman" pitchFamily="18" charset="0"/>
            </a:endParaRPr>
          </a:p>
        </p:txBody>
      </p:sp>
      <p:sp>
        <p:nvSpPr>
          <p:cNvPr id="105478" name="Rectangle 9"/>
          <p:cNvSpPr>
            <a:spLocks noChangeArrowheads="1"/>
          </p:cNvSpPr>
          <p:nvPr/>
        </p:nvSpPr>
        <p:spPr bwMode="auto">
          <a:xfrm>
            <a:off x="1692275" y="4149725"/>
            <a:ext cx="555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6" action="ppaction://hlinkpres?slideindex=85&amp;slidetitle=Слайд 85"/>
              </a:rPr>
              <a:t>Notre-Dame de </a:t>
            </a:r>
            <a:r>
              <a:rPr lang="fr-FR" sz="3600" b="1">
                <a:effectLst/>
                <a:latin typeface="Times New Roman" pitchFamily="18" charset="0"/>
                <a:hlinkClick r:id="rId6" action="ppaction://hlinkpres?slideindex=85&amp;slidetitle=Слайд 85"/>
              </a:rPr>
              <a:t>Comminges </a:t>
            </a:r>
            <a:endParaRPr lang="fr-FR" sz="3600" b="1">
              <a:effectLst/>
              <a:latin typeface="Times New Roman" pitchFamily="18" charset="0"/>
            </a:endParaRPr>
          </a:p>
        </p:txBody>
      </p:sp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2339975" y="3429000"/>
            <a:ext cx="446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 u="sng">
                <a:effectLst/>
                <a:latin typeface="Times New Roman" pitchFamily="18" charset="0"/>
                <a:hlinkClick r:id="rId7" action="ppaction://hlinksldjump"/>
              </a:rPr>
              <a:t>Notre-Dame de </a:t>
            </a:r>
            <a:r>
              <a:rPr lang="fr-FR" sz="3600" b="1" u="sng">
                <a:solidFill>
                  <a:schemeClr val="hlink"/>
                </a:solidFill>
                <a:effectLst/>
                <a:latin typeface="Times New Roman" pitchFamily="18" charset="0"/>
                <a:hlinkClick r:id="rId7" action="ppaction://hlinksldjump"/>
              </a:rPr>
              <a:t>Noyon</a:t>
            </a:r>
            <a:endParaRPr lang="ru-RU" sz="3600" b="1" u="sng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105480" name="Rectangle 9"/>
          <p:cNvSpPr>
            <a:spLocks noChangeArrowheads="1"/>
          </p:cNvSpPr>
          <p:nvPr/>
        </p:nvSpPr>
        <p:spPr bwMode="auto">
          <a:xfrm>
            <a:off x="2484438" y="4868863"/>
            <a:ext cx="414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u="sng">
                <a:solidFill>
                  <a:srgbClr val="57ABFF"/>
                </a:solidFill>
                <a:effectLst/>
                <a:latin typeface="Times New Roman" pitchFamily="18" charset="0"/>
              </a:rPr>
              <a:t>Notre-Dame de </a:t>
            </a:r>
            <a:r>
              <a:rPr lang="ru-RU" sz="3600" b="1" u="sng">
                <a:solidFill>
                  <a:srgbClr val="57ABFF"/>
                </a:solidFill>
                <a:effectLst/>
                <a:latin typeface="Times New Roman" pitchFamily="18" charset="0"/>
              </a:rPr>
              <a:t>Tulle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rgbClr val="003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5888"/>
            <a:ext cx="19970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3" name="WordArt 3"/>
          <p:cNvSpPr>
            <a:spLocks noChangeArrowheads="1" noChangeShapeType="1" noTextEdit="1"/>
          </p:cNvSpPr>
          <p:nvPr/>
        </p:nvSpPr>
        <p:spPr bwMode="auto">
          <a:xfrm>
            <a:off x="4211638" y="549275"/>
            <a:ext cx="2663825" cy="619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Strasbourg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1844" name="Picture 4" descr="ScannedImage-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75" y="2276475"/>
            <a:ext cx="76327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5" name="Line 5"/>
          <p:cNvSpPr>
            <a:spLocks noChangeShapeType="1"/>
          </p:cNvSpPr>
          <p:nvPr/>
        </p:nvSpPr>
        <p:spPr bwMode="auto">
          <a:xfrm flipH="1">
            <a:off x="4932363" y="1196975"/>
            <a:ext cx="576262" cy="28797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1846" name="Freeform 6"/>
          <p:cNvSpPr>
            <a:spLocks/>
          </p:cNvSpPr>
          <p:nvPr/>
        </p:nvSpPr>
        <p:spPr bwMode="auto">
          <a:xfrm>
            <a:off x="3067050" y="3717925"/>
            <a:ext cx="2840038" cy="1311275"/>
          </a:xfrm>
          <a:custGeom>
            <a:avLst/>
            <a:gdLst>
              <a:gd name="T0" fmla="*/ 186491594 w 1789"/>
              <a:gd name="T1" fmla="*/ 897175757 h 826"/>
              <a:gd name="T2" fmla="*/ 357862252 w 1789"/>
              <a:gd name="T3" fmla="*/ 0 h 826"/>
              <a:gd name="T4" fmla="*/ 1421368384 w 1789"/>
              <a:gd name="T5" fmla="*/ 98286883 h 826"/>
              <a:gd name="T6" fmla="*/ 2026206222 w 1789"/>
              <a:gd name="T7" fmla="*/ 241935028 h 826"/>
              <a:gd name="T8" fmla="*/ 2147483647 w 1789"/>
              <a:gd name="T9" fmla="*/ 388104047 h 826"/>
              <a:gd name="T10" fmla="*/ 2147483647 w 1789"/>
              <a:gd name="T11" fmla="*/ 509071610 h 826"/>
              <a:gd name="T12" fmla="*/ 2147483647 w 1789"/>
              <a:gd name="T13" fmla="*/ 725804984 h 826"/>
              <a:gd name="T14" fmla="*/ 2147483647 w 1789"/>
              <a:gd name="T15" fmla="*/ 1113909130 h 826"/>
              <a:gd name="T16" fmla="*/ 2147483647 w 1789"/>
              <a:gd name="T17" fmla="*/ 1260078149 h 826"/>
              <a:gd name="T18" fmla="*/ 2147483647 w 1789"/>
              <a:gd name="T19" fmla="*/ 1572577432 h 826"/>
              <a:gd name="T20" fmla="*/ 2147483647 w 1789"/>
              <a:gd name="T21" fmla="*/ 1743948403 h 826"/>
              <a:gd name="T22" fmla="*/ 2147483647 w 1789"/>
              <a:gd name="T23" fmla="*/ 2008565525 h 826"/>
              <a:gd name="T24" fmla="*/ 2147483647 w 1789"/>
              <a:gd name="T25" fmla="*/ 2081649241 h 826"/>
              <a:gd name="T26" fmla="*/ 2147483647 w 1789"/>
              <a:gd name="T27" fmla="*/ 2056447686 h 826"/>
              <a:gd name="T28" fmla="*/ 2147483647 w 1789"/>
              <a:gd name="T29" fmla="*/ 1864915868 h 826"/>
              <a:gd name="T30" fmla="*/ 2147483647 w 1789"/>
              <a:gd name="T31" fmla="*/ 1766630597 h 826"/>
              <a:gd name="T32" fmla="*/ 2147483647 w 1789"/>
              <a:gd name="T33" fmla="*/ 1670864687 h 826"/>
              <a:gd name="T34" fmla="*/ 2121972151 w 1789"/>
              <a:gd name="T35" fmla="*/ 1549896826 h 826"/>
              <a:gd name="T36" fmla="*/ 2026206222 w 1789"/>
              <a:gd name="T37" fmla="*/ 1428929362 h 826"/>
              <a:gd name="T38" fmla="*/ 2001004662 w 1789"/>
              <a:gd name="T39" fmla="*/ 1355844059 h 826"/>
              <a:gd name="T40" fmla="*/ 1880037174 w 1789"/>
              <a:gd name="T41" fmla="*/ 1260078149 h 826"/>
              <a:gd name="T42" fmla="*/ 1711187515 w 1789"/>
              <a:gd name="T43" fmla="*/ 1088707575 h 826"/>
              <a:gd name="T44" fmla="*/ 1615421190 w 1789"/>
              <a:gd name="T45" fmla="*/ 967740111 h 826"/>
              <a:gd name="T46" fmla="*/ 1542335872 w 1789"/>
              <a:gd name="T47" fmla="*/ 919857950 h 826"/>
              <a:gd name="T48" fmla="*/ 1396166824 w 1789"/>
              <a:gd name="T49" fmla="*/ 776208094 h 826"/>
              <a:gd name="T50" fmla="*/ 1252518726 w 1789"/>
              <a:gd name="T51" fmla="*/ 725804984 h 826"/>
              <a:gd name="T52" fmla="*/ 1179433408 w 1789"/>
              <a:gd name="T53" fmla="*/ 703124378 h 826"/>
              <a:gd name="T54" fmla="*/ 549394208 w 1789"/>
              <a:gd name="T55" fmla="*/ 798890287 h 826"/>
              <a:gd name="T56" fmla="*/ 357862252 w 1789"/>
              <a:gd name="T57" fmla="*/ 897175757 h 826"/>
              <a:gd name="T58" fmla="*/ 236894764 w 1789"/>
              <a:gd name="T59" fmla="*/ 992941666 h 826"/>
              <a:gd name="T60" fmla="*/ 211693204 w 1789"/>
              <a:gd name="T61" fmla="*/ 824091842 h 826"/>
              <a:gd name="T62" fmla="*/ 186491594 w 1789"/>
              <a:gd name="T63" fmla="*/ 725804984 h 826"/>
              <a:gd name="T64" fmla="*/ 186491594 w 1789"/>
              <a:gd name="T65" fmla="*/ 120967514 h 8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789"/>
              <a:gd name="T100" fmla="*/ 0 h 826"/>
              <a:gd name="T101" fmla="*/ 1789 w 1789"/>
              <a:gd name="T102" fmla="*/ 826 h 8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789" h="826">
                <a:moveTo>
                  <a:pt x="74" y="356"/>
                </a:moveTo>
                <a:cubicBezTo>
                  <a:pt x="78" y="222"/>
                  <a:pt x="0" y="29"/>
                  <a:pt x="142" y="0"/>
                </a:cubicBezTo>
                <a:cubicBezTo>
                  <a:pt x="285" y="8"/>
                  <a:pt x="422" y="29"/>
                  <a:pt x="564" y="39"/>
                </a:cubicBezTo>
                <a:cubicBezTo>
                  <a:pt x="635" y="85"/>
                  <a:pt x="723" y="83"/>
                  <a:pt x="804" y="96"/>
                </a:cubicBezTo>
                <a:cubicBezTo>
                  <a:pt x="841" y="153"/>
                  <a:pt x="913" y="147"/>
                  <a:pt x="977" y="154"/>
                </a:cubicBezTo>
                <a:cubicBezTo>
                  <a:pt x="1183" y="289"/>
                  <a:pt x="1465" y="122"/>
                  <a:pt x="1697" y="202"/>
                </a:cubicBezTo>
                <a:cubicBezTo>
                  <a:pt x="1742" y="271"/>
                  <a:pt x="1718" y="244"/>
                  <a:pt x="1764" y="288"/>
                </a:cubicBezTo>
                <a:cubicBezTo>
                  <a:pt x="1784" y="346"/>
                  <a:pt x="1789" y="406"/>
                  <a:pt x="1735" y="442"/>
                </a:cubicBezTo>
                <a:cubicBezTo>
                  <a:pt x="1691" y="509"/>
                  <a:pt x="1745" y="431"/>
                  <a:pt x="1687" y="500"/>
                </a:cubicBezTo>
                <a:cubicBezTo>
                  <a:pt x="1644" y="551"/>
                  <a:pt x="1620" y="603"/>
                  <a:pt x="1553" y="624"/>
                </a:cubicBezTo>
                <a:cubicBezTo>
                  <a:pt x="1529" y="648"/>
                  <a:pt x="1500" y="668"/>
                  <a:pt x="1476" y="692"/>
                </a:cubicBezTo>
                <a:cubicBezTo>
                  <a:pt x="1439" y="729"/>
                  <a:pt x="1416" y="779"/>
                  <a:pt x="1361" y="797"/>
                </a:cubicBezTo>
                <a:cubicBezTo>
                  <a:pt x="1293" y="819"/>
                  <a:pt x="1322" y="809"/>
                  <a:pt x="1274" y="826"/>
                </a:cubicBezTo>
                <a:cubicBezTo>
                  <a:pt x="1226" y="823"/>
                  <a:pt x="1178" y="821"/>
                  <a:pt x="1130" y="816"/>
                </a:cubicBezTo>
                <a:cubicBezTo>
                  <a:pt x="1078" y="810"/>
                  <a:pt x="1046" y="756"/>
                  <a:pt x="996" y="740"/>
                </a:cubicBezTo>
                <a:cubicBezTo>
                  <a:pt x="972" y="715"/>
                  <a:pt x="951" y="712"/>
                  <a:pt x="919" y="701"/>
                </a:cubicBezTo>
                <a:cubicBezTo>
                  <a:pt x="899" y="638"/>
                  <a:pt x="927" y="700"/>
                  <a:pt x="881" y="663"/>
                </a:cubicBezTo>
                <a:cubicBezTo>
                  <a:pt x="865" y="650"/>
                  <a:pt x="857" y="629"/>
                  <a:pt x="842" y="615"/>
                </a:cubicBezTo>
                <a:cubicBezTo>
                  <a:pt x="820" y="544"/>
                  <a:pt x="852" y="626"/>
                  <a:pt x="804" y="567"/>
                </a:cubicBezTo>
                <a:cubicBezTo>
                  <a:pt x="798" y="559"/>
                  <a:pt x="800" y="546"/>
                  <a:pt x="794" y="538"/>
                </a:cubicBezTo>
                <a:cubicBezTo>
                  <a:pt x="781" y="522"/>
                  <a:pt x="761" y="514"/>
                  <a:pt x="746" y="500"/>
                </a:cubicBezTo>
                <a:cubicBezTo>
                  <a:pt x="723" y="478"/>
                  <a:pt x="697" y="458"/>
                  <a:pt x="679" y="432"/>
                </a:cubicBezTo>
                <a:cubicBezTo>
                  <a:pt x="667" y="414"/>
                  <a:pt x="658" y="398"/>
                  <a:pt x="641" y="384"/>
                </a:cubicBezTo>
                <a:cubicBezTo>
                  <a:pt x="632" y="377"/>
                  <a:pt x="621" y="373"/>
                  <a:pt x="612" y="365"/>
                </a:cubicBezTo>
                <a:cubicBezTo>
                  <a:pt x="592" y="347"/>
                  <a:pt x="573" y="327"/>
                  <a:pt x="554" y="308"/>
                </a:cubicBezTo>
                <a:cubicBezTo>
                  <a:pt x="540" y="294"/>
                  <a:pt x="516" y="294"/>
                  <a:pt x="497" y="288"/>
                </a:cubicBezTo>
                <a:cubicBezTo>
                  <a:pt x="487" y="285"/>
                  <a:pt x="468" y="279"/>
                  <a:pt x="468" y="279"/>
                </a:cubicBezTo>
                <a:cubicBezTo>
                  <a:pt x="383" y="287"/>
                  <a:pt x="303" y="307"/>
                  <a:pt x="218" y="317"/>
                </a:cubicBezTo>
                <a:cubicBezTo>
                  <a:pt x="188" y="328"/>
                  <a:pt x="172" y="345"/>
                  <a:pt x="142" y="356"/>
                </a:cubicBezTo>
                <a:cubicBezTo>
                  <a:pt x="139" y="359"/>
                  <a:pt x="98" y="400"/>
                  <a:pt x="94" y="394"/>
                </a:cubicBezTo>
                <a:cubicBezTo>
                  <a:pt x="80" y="376"/>
                  <a:pt x="88" y="349"/>
                  <a:pt x="84" y="327"/>
                </a:cubicBezTo>
                <a:cubicBezTo>
                  <a:pt x="82" y="314"/>
                  <a:pt x="74" y="301"/>
                  <a:pt x="74" y="288"/>
                </a:cubicBezTo>
                <a:cubicBezTo>
                  <a:pt x="71" y="208"/>
                  <a:pt x="74" y="128"/>
                  <a:pt x="74" y="48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6633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Notre-Dame</a:t>
            </a:r>
            <a:endParaRPr lang="ru-RU" sz="36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6633"/>
                  </a:gs>
                  <a:gs pos="100000">
                    <a:srgbClr val="00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7523" name="Picture 4" descr="Strasbour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65613" y="0"/>
            <a:ext cx="4878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9" name="WordArt 5"/>
          <p:cNvSpPr>
            <a:spLocks noChangeArrowheads="1" noChangeShapeType="1" noTextEdit="1"/>
          </p:cNvSpPr>
          <p:nvPr/>
        </p:nvSpPr>
        <p:spPr bwMode="auto">
          <a:xfrm>
            <a:off x="323850" y="765175"/>
            <a:ext cx="3527425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6633"/>
                    </a:gs>
                    <a:gs pos="100000">
                      <a:srgbClr val="0E0905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 Strasbourg</a:t>
            </a:r>
            <a:endParaRPr lang="ru-RU" sz="36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6633"/>
                  </a:gs>
                  <a:gs pos="100000">
                    <a:srgbClr val="0E0905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92870" name="Picture 6" descr="Fichier:Strasbourg Cathedrale Portail Saint Laurent.jpg"/>
          <p:cNvPicPr>
            <a:picLocks noChangeAspect="1" noChangeArrowheads="1"/>
          </p:cNvPicPr>
          <p:nvPr/>
        </p:nvPicPr>
        <p:blipFill>
          <a:blip r:embed="rId3" cstate="email">
            <a:lum bright="18000" contrast="18000"/>
          </a:blip>
          <a:srcRect/>
          <a:stretch>
            <a:fillRect/>
          </a:stretch>
        </p:blipFill>
        <p:spPr bwMode="auto">
          <a:xfrm>
            <a:off x="250825" y="1341438"/>
            <a:ext cx="3490913" cy="52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0" y="6400800"/>
            <a:ext cx="4198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effectLst/>
                <a:latin typeface="Times New Roman" pitchFamily="18" charset="0"/>
              </a:rPr>
              <a:t>Le portail Saint-Laurent au nord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animBg="1"/>
      <p:bldP spid="292869" grpId="0" animBg="1"/>
      <p:bldP spid="29287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Fichier:Straßburg (1890-1900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4643438" y="188913"/>
            <a:ext cx="410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solidFill>
                  <a:srgbClr val="000000"/>
                </a:solidFill>
                <a:effectLst/>
                <a:latin typeface="Times New Roman" pitchFamily="18" charset="0"/>
              </a:rPr>
              <a:t>La ville et la cathédrale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42424"/>
            </a:gs>
            <a:gs pos="50000">
              <a:srgbClr val="4D4D4D"/>
            </a:gs>
            <a:gs pos="100000">
              <a:srgbClr val="24242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ChangeArrowheads="1"/>
          </p:cNvSpPr>
          <p:nvPr/>
        </p:nvSpPr>
        <p:spPr bwMode="auto">
          <a:xfrm>
            <a:off x="755650" y="5057775"/>
            <a:ext cx="3019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600">
              <a:effectLst/>
            </a:endParaRPr>
          </a:p>
        </p:txBody>
      </p:sp>
      <p:pic>
        <p:nvPicPr>
          <p:cNvPr id="294916" name="Picture 4" descr="Fichier:Cathedrale-de-Strasbourg-IMG 14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84750" y="620713"/>
            <a:ext cx="41592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5483225" y="0"/>
            <a:ext cx="3660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Le portail latéral sud </a:t>
            </a:r>
          </a:p>
        </p:txBody>
      </p:sp>
      <p:pic>
        <p:nvPicPr>
          <p:cNvPr id="294918" name="Picture 6" descr="сканирование012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31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180px-Pilier_des_ang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0"/>
            <a:ext cx="1885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2124075" y="0"/>
            <a:ext cx="165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Le pilier des anges 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5003800" y="580548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3600">
              <a:effectLst/>
            </a:endParaRPr>
          </a:p>
        </p:txBody>
      </p:sp>
      <p:pic>
        <p:nvPicPr>
          <p:cNvPr id="295941" name="Picture 5" descr="Fichier:Cathedrale-de-Strasbourg-IMG 122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1341438"/>
            <a:ext cx="6516687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Rectangle 7"/>
          <p:cNvSpPr>
            <a:spLocks noChangeArrowheads="1"/>
          </p:cNvSpPr>
          <p:nvPr/>
        </p:nvSpPr>
        <p:spPr bwMode="auto">
          <a:xfrm>
            <a:off x="4841875" y="58737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sz="2800">
              <a:effectLst/>
              <a:latin typeface="Times New Roman" pitchFamily="18" charset="0"/>
            </a:endParaRPr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3635375" y="5791200"/>
            <a:ext cx="4838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3200">
                <a:effectLst/>
                <a:latin typeface="Times New Roman" pitchFamily="18" charset="0"/>
              </a:rPr>
              <a:t>Une cinquantaine de statues 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 décorent la chaire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/>
      <p:bldP spid="29594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3180C"/>
            </a:gs>
            <a:gs pos="50000">
              <a:srgbClr val="996633"/>
            </a:gs>
            <a:gs pos="100000">
              <a:srgbClr val="23180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Fichier:In der Cathédrale Notre-Dame de Strasbourg.JPG"/>
          <p:cNvPicPr>
            <a:picLocks noChangeAspect="1" noChangeArrowheads="1"/>
          </p:cNvPicPr>
          <p:nvPr/>
        </p:nvPicPr>
        <p:blipFill>
          <a:blip r:embed="rId2" cstate="email">
            <a:lum bright="18000" contrast="30000"/>
          </a:blip>
          <a:srcRect/>
          <a:stretch>
            <a:fillRect/>
          </a:stretch>
        </p:blipFill>
        <p:spPr bwMode="auto">
          <a:xfrm>
            <a:off x="4422775" y="0"/>
            <a:ext cx="472122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Fichier:Orgue - Cathedrale de Strasbour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92150"/>
            <a:ext cx="411003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468313" y="0"/>
            <a:ext cx="266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Le grand orgue</a:t>
            </a:r>
          </a:p>
        </p:txBody>
      </p:sp>
      <p:sp>
        <p:nvSpPr>
          <p:cNvPr id="111621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712200" y="6426200"/>
            <a:ext cx="431800" cy="431800"/>
          </a:xfrm>
          <a:prstGeom prst="actionButtonBlank">
            <a:avLst/>
          </a:prstGeom>
          <a:gradFill rotWithShape="1">
            <a:gsLst>
              <a:gs pos="0">
                <a:srgbClr val="4D4D4D"/>
              </a:gs>
              <a:gs pos="100000">
                <a:srgbClr val="090909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  <a:effectLst/>
            </a:endParaRPr>
          </a:p>
        </p:txBody>
      </p:sp>
      <p:sp>
        <p:nvSpPr>
          <p:cNvPr id="296968" name="Rectangle 8"/>
          <p:cNvSpPr>
            <a:spLocks noChangeArrowheads="1"/>
          </p:cNvSpPr>
          <p:nvPr/>
        </p:nvSpPr>
        <p:spPr bwMode="auto">
          <a:xfrm>
            <a:off x="4211638" y="5911850"/>
            <a:ext cx="45354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effectLst/>
                <a:latin typeface="Times New Roman" pitchFamily="18" charset="0"/>
              </a:rPr>
              <a:t>Le chœur est orné de fresques,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datant du XIXe siècle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9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9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4" grpId="0"/>
      <p:bldP spid="29696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shade val="45882"/>
                <a:invGamma/>
              </a:scheme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chier:Senlis Cathedr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Fichier:Senlis Cathedrale Choir.jpg"/>
          <p:cNvPicPr>
            <a:picLocks noChangeAspect="1" noChangeArrowheads="1"/>
          </p:cNvPicPr>
          <p:nvPr/>
        </p:nvPicPr>
        <p:blipFill>
          <a:blip r:embed="rId3" cstate="email">
            <a:lum bright="18000" contrast="18000"/>
          </a:blip>
          <a:srcRect/>
          <a:stretch>
            <a:fillRect/>
          </a:stretch>
        </p:blipFill>
        <p:spPr bwMode="auto">
          <a:xfrm>
            <a:off x="0" y="0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395288" y="3644900"/>
            <a:ext cx="2992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4000" b="1">
                <a:solidFill>
                  <a:srgbClr val="000000"/>
                </a:solidFill>
                <a:effectLst/>
                <a:latin typeface="Times New Roman" pitchFamily="18" charset="0"/>
              </a:rPr>
              <a:t>Notre-Dame </a:t>
            </a:r>
            <a:endParaRPr lang="fr-FR" sz="4000" b="1">
              <a:solidFill>
                <a:srgbClr val="000000"/>
              </a:solidFill>
              <a:effectLst/>
            </a:endParaRPr>
          </a:p>
        </p:txBody>
      </p:sp>
      <p:sp>
        <p:nvSpPr>
          <p:cNvPr id="297992" name="Rectangle 8"/>
          <p:cNvSpPr>
            <a:spLocks noChangeArrowheads="1"/>
          </p:cNvSpPr>
          <p:nvPr/>
        </p:nvSpPr>
        <p:spPr bwMode="auto">
          <a:xfrm>
            <a:off x="684213" y="4365625"/>
            <a:ext cx="2090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solidFill>
                  <a:srgbClr val="000000"/>
                </a:solidFill>
                <a:effectLst/>
                <a:latin typeface="Times New Roman" pitchFamily="18" charset="0"/>
              </a:rPr>
              <a:t>de Senlis</a:t>
            </a:r>
            <a:endParaRPr lang="ru-RU" sz="4000" b="1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8" grpId="0"/>
      <p:bldP spid="2979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9" name="Picture 5" descr="Fichier:Reims ND3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5175"/>
            <a:ext cx="464343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1" name="Picture 7" descr="Fichier:Cathédrale de Reims intérieu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65638" y="0"/>
            <a:ext cx="4678362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4938713" y="6092825"/>
            <a:ext cx="4205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200">
                <a:effectLst/>
                <a:latin typeface="Times New Roman" pitchFamily="18" charset="0"/>
              </a:rPr>
              <a:t>Vue sur la grande rosace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9388" y="188913"/>
            <a:ext cx="157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fr-FR" sz="2400">
                <a:effectLst/>
                <a:latin typeface="Times New Roman" pitchFamily="18" charset="0"/>
              </a:rPr>
              <a:t>L’interieur</a:t>
            </a:r>
            <a:r>
              <a:rPr lang="ru-RU" sz="2400">
                <a:effectLst>
                  <a:outerShdw blurRad="38100" dist="38100" dir="2700000" algn="tl">
                    <a:srgbClr val="003366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6633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Fichier:Senlis NDame3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2987675" y="6216650"/>
            <a:ext cx="308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Vierge à l'Enfant</a:t>
            </a:r>
            <a:r>
              <a:rPr lang="ru-RU" sz="3600">
                <a:effectLst/>
              </a:rPr>
              <a:t> </a:t>
            </a:r>
          </a:p>
        </p:txBody>
      </p:sp>
      <p:sp>
        <p:nvSpPr>
          <p:cNvPr id="113668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actionButtonBlank">
            <a:avLst/>
          </a:prstGeom>
          <a:gradFill rotWithShape="1">
            <a:gsLst>
              <a:gs pos="0">
                <a:srgbClr val="FF5050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99FF"/>
            </a:gs>
            <a:gs pos="100000">
              <a:srgbClr val="0C233B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chier:Cathédrale de Dax 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59363" y="0"/>
            <a:ext cx="408463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971550" y="446088"/>
            <a:ext cx="286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Notre-Dame</a:t>
            </a:r>
            <a:endParaRPr lang="ru-RU" sz="4000" b="1">
              <a:effectLst/>
              <a:latin typeface="Times New Roman" pitchFamily="18" charset="0"/>
            </a:endParaRPr>
          </a:p>
        </p:txBody>
      </p:sp>
      <p:pic>
        <p:nvPicPr>
          <p:cNvPr id="114692" name="Picture 4" descr="Fichier:Cathédrale de Dax 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105150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8" name="Rectangle 6"/>
          <p:cNvSpPr>
            <a:spLocks noChangeArrowheads="1"/>
          </p:cNvSpPr>
          <p:nvPr/>
        </p:nvSpPr>
        <p:spPr bwMode="auto">
          <a:xfrm>
            <a:off x="1476375" y="1196975"/>
            <a:ext cx="1693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Dax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/>
      <p:bldP spid="31027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6633"/>
            </a:gs>
            <a:gs pos="100000">
              <a:srgbClr val="2F2F1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Fichier:Cathédrale de Dax, autel 1.jpg"/>
          <p:cNvPicPr>
            <a:picLocks noChangeAspect="1" noChangeArrowheads="1"/>
          </p:cNvPicPr>
          <p:nvPr/>
        </p:nvPicPr>
        <p:blipFill>
          <a:blip r:embed="rId2" cstate="email">
            <a:lum bright="6000" contrast="30000"/>
          </a:blip>
          <a:srcRect/>
          <a:stretch>
            <a:fillRect/>
          </a:stretch>
        </p:blipFill>
        <p:spPr bwMode="auto">
          <a:xfrm>
            <a:off x="0" y="3213100"/>
            <a:ext cx="48593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95288" y="2492375"/>
            <a:ext cx="1435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>
                <a:effectLst/>
                <a:latin typeface="Times New Roman" pitchFamily="18" charset="0"/>
              </a:rPr>
              <a:t>L'autel</a:t>
            </a:r>
          </a:p>
        </p:txBody>
      </p:sp>
      <p:pic>
        <p:nvPicPr>
          <p:cNvPr id="311300" name="Picture 4" descr="Fichier:Cathédrale de Dax, orgue.jpg"/>
          <p:cNvPicPr>
            <a:picLocks noChangeAspect="1" noChangeArrowheads="1"/>
          </p:cNvPicPr>
          <p:nvPr/>
        </p:nvPicPr>
        <p:blipFill>
          <a:blip r:embed="rId3" cstate="email">
            <a:lum bright="24000" contrast="30000"/>
          </a:blip>
          <a:srcRect/>
          <a:stretch>
            <a:fillRect/>
          </a:stretch>
        </p:blipFill>
        <p:spPr bwMode="auto">
          <a:xfrm>
            <a:off x="4787900" y="0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7308850" y="3284538"/>
            <a:ext cx="158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>
                <a:effectLst/>
                <a:latin typeface="Times New Roman" pitchFamily="18" charset="0"/>
              </a:rPr>
              <a:t>L'orgue</a:t>
            </a:r>
          </a:p>
        </p:txBody>
      </p:sp>
      <p:sp>
        <p:nvSpPr>
          <p:cNvPr id="1157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549275"/>
          </a:xfrm>
          <a:prstGeom prst="actionButtonBlank">
            <a:avLst/>
          </a:prstGeom>
          <a:gradFill rotWithShape="1">
            <a:gsLst>
              <a:gs pos="0">
                <a:srgbClr val="99CC00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1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99FF"/>
            </a:gs>
            <a:gs pos="100000">
              <a:srgbClr val="0047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Fichier:Cathédrale de Noyon.JPG"/>
          <p:cNvPicPr>
            <a:picLocks noChangeAspect="1" noChangeArrowheads="1"/>
          </p:cNvPicPr>
          <p:nvPr/>
        </p:nvPicPr>
        <p:blipFill>
          <a:blip r:embed="rId2" cstate="email">
            <a:lum bright="18000" contrast="24000"/>
          </a:blip>
          <a:srcRect/>
          <a:stretch>
            <a:fillRect/>
          </a:stretch>
        </p:blipFill>
        <p:spPr bwMode="auto">
          <a:xfrm>
            <a:off x="5238750" y="0"/>
            <a:ext cx="39052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3" name="Picture 3" descr="Fichier:Chevet de la cathédrale de Noyon.JPG"/>
          <p:cNvPicPr>
            <a:picLocks noChangeAspect="1" noChangeArrowheads="1"/>
          </p:cNvPicPr>
          <p:nvPr/>
        </p:nvPicPr>
        <p:blipFill>
          <a:blip r:embed="rId3" cstate="email">
            <a:lum bright="12000" contrast="30000"/>
          </a:blip>
          <a:srcRect/>
          <a:stretch>
            <a:fillRect/>
          </a:stretch>
        </p:blipFill>
        <p:spPr bwMode="auto">
          <a:xfrm>
            <a:off x="0" y="3051175"/>
            <a:ext cx="507682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900113" y="260350"/>
            <a:ext cx="2865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Notre-Dame</a:t>
            </a: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1116013" y="908050"/>
            <a:ext cx="2230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Noyon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4" grpId="0"/>
      <p:bldP spid="31232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 descr="Fichier:096 St-Bertrand-de-Comminges.JPG"/>
          <p:cNvPicPr>
            <a:picLocks noChangeAspect="1" noChangeArrowheads="1"/>
          </p:cNvPicPr>
          <p:nvPr/>
        </p:nvPicPr>
        <p:blipFill>
          <a:blip r:embed="rId2" cstate="email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8"/>
          <p:cNvSpPr>
            <a:spLocks noChangeArrowheads="1"/>
          </p:cNvSpPr>
          <p:nvPr/>
        </p:nvSpPr>
        <p:spPr bwMode="auto">
          <a:xfrm>
            <a:off x="6372225" y="32845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3600">
              <a:effectLst/>
            </a:endParaRPr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5580063" y="836613"/>
            <a:ext cx="2879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4000" b="1">
                <a:effectLst/>
                <a:latin typeface="Times New Roman" pitchFamily="18" charset="0"/>
              </a:rPr>
              <a:t>Notre-Dame </a:t>
            </a:r>
          </a:p>
        </p:txBody>
      </p:sp>
      <p:sp>
        <p:nvSpPr>
          <p:cNvPr id="219146" name="Rectangle 10"/>
          <p:cNvSpPr>
            <a:spLocks noChangeArrowheads="1"/>
          </p:cNvSpPr>
          <p:nvPr/>
        </p:nvSpPr>
        <p:spPr bwMode="auto">
          <a:xfrm>
            <a:off x="5364163" y="1557338"/>
            <a:ext cx="3389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Comminges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5" grpId="0"/>
      <p:bldP spid="21914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100000">
              <a:srgbClr val="00000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 descr="Fichier:Cathédrale saint bertrand de comminges-Orgue.JPG"/>
          <p:cNvPicPr>
            <a:picLocks noChangeAspect="1" noChangeArrowheads="1"/>
          </p:cNvPicPr>
          <p:nvPr/>
        </p:nvPicPr>
        <p:blipFill>
          <a:blip r:embed="rId2" cstate="email">
            <a:lum bright="12000" contrast="12000"/>
          </a:blip>
          <a:srcRect/>
          <a:stretch>
            <a:fillRect/>
          </a:stretch>
        </p:blipFill>
        <p:spPr bwMode="auto">
          <a:xfrm>
            <a:off x="0" y="0"/>
            <a:ext cx="406241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4144963" y="692150"/>
            <a:ext cx="4087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Orgue de la Cathédrale</a:t>
            </a:r>
            <a:r>
              <a:rPr lang="ru-RU" sz="3600">
                <a:effectLst/>
              </a:rPr>
              <a:t> </a:t>
            </a:r>
          </a:p>
        </p:txBody>
      </p:sp>
      <p:pic>
        <p:nvPicPr>
          <p:cNvPr id="220171" name="Picture 11" descr="Fichier:Cathédrale Saint-Bertrand de Comminges-Cloitre.JPG"/>
          <p:cNvPicPr>
            <a:picLocks noChangeAspect="1" noChangeArrowheads="1"/>
          </p:cNvPicPr>
          <p:nvPr/>
        </p:nvPicPr>
        <p:blipFill>
          <a:blip r:embed="rId3" cstate="email">
            <a:lum bright="12000" contrast="12000"/>
          </a:blip>
          <a:srcRect/>
          <a:stretch>
            <a:fillRect/>
          </a:stretch>
        </p:blipFill>
        <p:spPr bwMode="auto">
          <a:xfrm>
            <a:off x="4254500" y="3600450"/>
            <a:ext cx="4889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72" name="Rectangle 12"/>
          <p:cNvSpPr>
            <a:spLocks noChangeArrowheads="1"/>
          </p:cNvSpPr>
          <p:nvPr/>
        </p:nvSpPr>
        <p:spPr bwMode="auto">
          <a:xfrm>
            <a:off x="6300788" y="2997200"/>
            <a:ext cx="175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Le cloitre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6" grpId="0"/>
      <p:bldP spid="22017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BC4C00"/>
            </a:gs>
            <a:gs pos="100000">
              <a:srgbClr val="5723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Fichier:Cathedrale Saint Bertrand de Comminges-Intérieur.JPG"/>
          <p:cNvPicPr>
            <a:picLocks noChangeAspect="1" noChangeArrowheads="1"/>
          </p:cNvPicPr>
          <p:nvPr/>
        </p:nvPicPr>
        <p:blipFill>
          <a:blip r:embed="rId2" cstate="email">
            <a:lum bright="18000" contrast="12000"/>
          </a:blip>
          <a:srcRect/>
          <a:stretch>
            <a:fillRect/>
          </a:stretch>
        </p:blipFill>
        <p:spPr bwMode="auto">
          <a:xfrm>
            <a:off x="250825" y="0"/>
            <a:ext cx="511175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0" name="Picture 6" descr="Fichier:Cathédrale Saint-Bertrand de Comminges-Eglise en bois.JPG"/>
          <p:cNvPicPr>
            <a:picLocks noChangeAspect="1" noChangeArrowheads="1"/>
          </p:cNvPicPr>
          <p:nvPr/>
        </p:nvPicPr>
        <p:blipFill>
          <a:blip r:embed="rId3" cstate="email">
            <a:lum bright="18000" contrast="12000"/>
          </a:blip>
          <a:srcRect/>
          <a:stretch>
            <a:fillRect/>
          </a:stretch>
        </p:blipFill>
        <p:spPr bwMode="auto">
          <a:xfrm>
            <a:off x="3995738" y="3427413"/>
            <a:ext cx="5148262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395288" y="3860800"/>
            <a:ext cx="3311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>
                <a:effectLst/>
                <a:latin typeface="Times New Roman" pitchFamily="18" charset="0"/>
              </a:rPr>
              <a:t>Intérieur</a:t>
            </a:r>
            <a:endParaRPr lang="fr-FR" sz="3600">
              <a:effectLst/>
              <a:latin typeface="Times New Roman" pitchFamily="18" charset="0"/>
            </a:endParaRPr>
          </a:p>
          <a:p>
            <a:pPr algn="ctr"/>
            <a:r>
              <a:rPr lang="ru-RU" sz="3600">
                <a:effectLst/>
                <a:latin typeface="Times New Roman" pitchFamily="18" charset="0"/>
              </a:rPr>
              <a:t> de la cathédrale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5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Fichier:Cathédrale N-D de Tulle 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03725" y="0"/>
            <a:ext cx="4740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8"/>
          <p:cNvSpPr>
            <a:spLocks noChangeArrowheads="1"/>
          </p:cNvSpPr>
          <p:nvPr/>
        </p:nvSpPr>
        <p:spPr bwMode="auto">
          <a:xfrm>
            <a:off x="0" y="549275"/>
            <a:ext cx="464343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La </a:t>
            </a:r>
            <a:r>
              <a:rPr lang="ru-RU" sz="2800" b="1">
                <a:effectLst/>
                <a:latin typeface="Times New Roman" pitchFamily="18" charset="0"/>
              </a:rPr>
              <a:t>cathédrale </a:t>
            </a:r>
            <a:endParaRPr lang="fr-FR" sz="2800" b="1">
              <a:effectLst/>
              <a:latin typeface="Times New Roman" pitchFamily="18" charset="0"/>
            </a:endParaRPr>
          </a:p>
          <a:p>
            <a:pPr algn="ctr"/>
            <a:r>
              <a:rPr lang="ru-RU" sz="2800" b="1">
                <a:effectLst/>
                <a:latin typeface="Times New Roman" pitchFamily="18" charset="0"/>
              </a:rPr>
              <a:t>Notre-Dame de Tulle</a:t>
            </a:r>
            <a:r>
              <a:rPr lang="ru-RU" sz="2800">
                <a:effectLst/>
                <a:latin typeface="Times New Roman" pitchFamily="18" charset="0"/>
              </a:rPr>
              <a:t> 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a été construite au </a:t>
            </a:r>
            <a:r>
              <a:rPr lang="fr-FR" sz="2800">
                <a:effectLst/>
                <a:latin typeface="Times New Roman" pitchFamily="18" charset="0"/>
              </a:rPr>
              <a:t>XII</a:t>
            </a:r>
            <a:r>
              <a:rPr lang="ru-RU" sz="2800">
                <a:effectLst/>
                <a:latin typeface="Times New Roman" pitchFamily="18" charset="0"/>
              </a:rPr>
              <a:t>e siècle.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Elle a été classée 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monument historique par liste de 1862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48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Fichier:Cathédrale N-D de Tulle 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8763" y="0"/>
            <a:ext cx="5075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6"/>
          <p:cNvSpPr>
            <a:spLocks noChangeArrowheads="1"/>
          </p:cNvSpPr>
          <p:nvPr/>
        </p:nvSpPr>
        <p:spPr bwMode="auto">
          <a:xfrm>
            <a:off x="0" y="2108200"/>
            <a:ext cx="3924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3600" u="sng">
                <a:effectLst/>
                <a:latin typeface="Times New Roman" pitchFamily="18" charset="0"/>
              </a:rPr>
              <a:t>P</a:t>
            </a:r>
            <a:r>
              <a:rPr lang="ru-RU" sz="3600" u="sng">
                <a:effectLst/>
                <a:latin typeface="Times New Roman" pitchFamily="18" charset="0"/>
              </a:rPr>
              <a:t>ortail</a:t>
            </a:r>
            <a:r>
              <a:rPr lang="ru-RU" sz="3600">
                <a:effectLst/>
                <a:latin typeface="Times New Roman" pitchFamily="18" charset="0"/>
              </a:rPr>
              <a:t> </a:t>
            </a:r>
            <a:endParaRPr lang="fr-FR" sz="3600">
              <a:effectLst/>
              <a:latin typeface="Times New Roman" pitchFamily="18" charset="0"/>
            </a:endParaRPr>
          </a:p>
          <a:p>
            <a:pPr algn="ctr"/>
            <a:r>
              <a:rPr lang="ru-RU" sz="3600">
                <a:effectLst/>
                <a:latin typeface="Times New Roman" pitchFamily="18" charset="0"/>
              </a:rPr>
              <a:t>de la</a:t>
            </a:r>
            <a:r>
              <a:rPr lang="fr-FR" sz="3600">
                <a:effectLst/>
                <a:latin typeface="Times New Roman" pitchFamily="18" charset="0"/>
              </a:rPr>
              <a:t> </a:t>
            </a:r>
            <a:r>
              <a:rPr lang="ru-RU" sz="3600">
                <a:effectLst/>
                <a:latin typeface="Times New Roman" pitchFamily="18" charset="0"/>
              </a:rPr>
              <a:t>cathédrale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33"/>
            </a:gs>
            <a:gs pos="50000">
              <a:srgbClr val="000000"/>
            </a:gs>
            <a:gs pos="100000">
              <a:srgbClr val="333333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-50800" y="1046163"/>
            <a:ext cx="39925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La décoration intérieure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est d'une élégante sobriété,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 mise en valeur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par la luminosité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qu'apportent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les grandes baies. </a:t>
            </a:r>
          </a:p>
        </p:txBody>
      </p:sp>
      <p:pic>
        <p:nvPicPr>
          <p:cNvPr id="122883" name="Picture 6" descr="File:Cathédrale N-D de Tulle 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17975" y="0"/>
            <a:ext cx="5026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FFCC66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6" name="Picture 4" descr="ScannedIma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0"/>
            <a:ext cx="454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9" name="Rectangle 7"/>
          <p:cNvSpPr>
            <a:spLocks noChangeArrowheads="1"/>
          </p:cNvSpPr>
          <p:nvPr/>
        </p:nvSpPr>
        <p:spPr bwMode="auto">
          <a:xfrm>
            <a:off x="323850" y="1916113"/>
            <a:ext cx="174148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>
                <a:effectLst/>
                <a:latin typeface="Times New Roman" pitchFamily="18" charset="0"/>
              </a:rPr>
              <a:t>Les côtes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 croisées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de la voûte</a:t>
            </a:r>
            <a:endParaRPr lang="ru-RU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Fichier:LeHavreCathedral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50825" y="0"/>
            <a:ext cx="2865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4000" b="1">
                <a:solidFill>
                  <a:srgbClr val="000000"/>
                </a:solidFill>
                <a:effectLst/>
                <a:latin typeface="Times New Roman" pitchFamily="18" charset="0"/>
              </a:rPr>
              <a:t>Notre-Dame</a:t>
            </a:r>
            <a:endParaRPr lang="fr-FR" sz="4000">
              <a:effectLst/>
              <a:latin typeface="Times New Roman" pitchFamily="18" charset="0"/>
            </a:endParaRP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68313" y="620713"/>
            <a:ext cx="2230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solidFill>
                  <a:srgbClr val="000000"/>
                </a:solidFill>
                <a:effectLst/>
                <a:latin typeface="Times New Roman" pitchFamily="18" charset="0"/>
              </a:rPr>
              <a:t>du Havre</a:t>
            </a:r>
            <a:endParaRPr lang="ru-RU" sz="4000" b="1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chier:Fçde prin n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68313" y="0"/>
            <a:ext cx="6135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Façade principale et la tour éclairées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chier:ND choeu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930775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3" descr="Fichier:Le Havre Notre Dame nef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3175000"/>
            <a:ext cx="4500562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113338" y="2565400"/>
            <a:ext cx="4030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solidFill>
                  <a:srgbClr val="000000"/>
                </a:solidFill>
                <a:effectLst/>
                <a:latin typeface="Times New Roman" pitchFamily="18" charset="0"/>
              </a:rPr>
              <a:t>La nef de la cathédrale</a:t>
            </a:r>
            <a:r>
              <a:rPr lang="ru-RU" sz="3600">
                <a:effectLst/>
              </a:rPr>
              <a:t> 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859338" y="30163"/>
            <a:ext cx="1730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solidFill>
                  <a:srgbClr val="000000"/>
                </a:solidFill>
                <a:effectLst/>
                <a:latin typeface="Times New Roman" pitchFamily="18" charset="0"/>
              </a:rPr>
              <a:t>Le chœur</a:t>
            </a:r>
            <a:endParaRPr lang="ru-RU" sz="3600">
              <a:effectLst/>
            </a:endParaRP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5435600" y="1196975"/>
            <a:ext cx="334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</a:rPr>
              <a:t>XVIe-XIIe siècle</a:t>
            </a:r>
            <a:endParaRPr lang="ru-RU" sz="3600">
              <a:effectLst/>
              <a:latin typeface="Times New Roman" pitchFamily="18" charset="0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246063" y="4292600"/>
            <a:ext cx="37687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800">
                <a:effectLst/>
                <a:latin typeface="Times New Roman" pitchFamily="18" charset="0"/>
              </a:rPr>
              <a:t>La cathédrale est classée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au Patrimoine mondial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 de l’UNESCO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0099"/>
            </a:gs>
            <a:gs pos="100000">
              <a:srgbClr val="0B000B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9" name="WordArt 5"/>
          <p:cNvSpPr>
            <a:spLocks noChangeArrowheads="1" noChangeShapeType="1" noTextEdit="1"/>
          </p:cNvSpPr>
          <p:nvPr/>
        </p:nvSpPr>
        <p:spPr bwMode="auto">
          <a:xfrm>
            <a:off x="1979613" y="333375"/>
            <a:ext cx="5327650" cy="8001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24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99"/>
                    </a:gs>
                    <a:gs pos="100000">
                      <a:srgbClr val="FF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Conclusion</a:t>
            </a:r>
            <a:endParaRPr lang="ru-RU" sz="24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99"/>
                  </a:gs>
                  <a:gs pos="100000">
                    <a:srgbClr val="FF00FF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1187450" y="2636838"/>
            <a:ext cx="70373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fr-FR" sz="2800">
                <a:effectLst/>
                <a:latin typeface="Times New Roman" pitchFamily="18" charset="0"/>
              </a:rPr>
              <a:t>   quelques</a:t>
            </a:r>
            <a:r>
              <a:rPr lang="ru-RU" sz="3600">
                <a:effectLst/>
              </a:rPr>
              <a:t> </a:t>
            </a:r>
            <a:r>
              <a:rPr lang="fr-FR" sz="2800">
                <a:effectLst/>
                <a:latin typeface="Times New Roman" pitchFamily="18" charset="0"/>
              </a:rPr>
              <a:t> styles architecturals sont inhérents </a:t>
            </a:r>
          </a:p>
          <a:p>
            <a:r>
              <a:rPr lang="fr-FR" sz="2800">
                <a:effectLst/>
                <a:latin typeface="Times New Roman" pitchFamily="18" charset="0"/>
              </a:rPr>
              <a:t>      aux cathédrales Notre-Dame de France;</a:t>
            </a:r>
          </a:p>
        </p:txBody>
      </p:sp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1187450" y="4076700"/>
            <a:ext cx="6864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fr-FR" sz="2800">
                <a:effectLst/>
                <a:latin typeface="Times New Roman" pitchFamily="18" charset="0"/>
              </a:rPr>
              <a:t>    le style, le plus répandu est le style gotique;</a:t>
            </a:r>
          </a:p>
        </p:txBody>
      </p:sp>
      <p:sp>
        <p:nvSpPr>
          <p:cNvPr id="231432" name="Rectangle 8"/>
          <p:cNvSpPr>
            <a:spLocks noChangeArrowheads="1"/>
          </p:cNvSpPr>
          <p:nvPr/>
        </p:nvSpPr>
        <p:spPr bwMode="auto">
          <a:xfrm>
            <a:off x="1143000" y="4941888"/>
            <a:ext cx="68262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buFontTx/>
              <a:buChar char="•"/>
            </a:pPr>
            <a:r>
              <a:rPr lang="fr-FR" sz="2800">
                <a:effectLst/>
                <a:latin typeface="Times New Roman" pitchFamily="18" charset="0"/>
              </a:rPr>
              <a:t>    prèsque toutes les cathédrales Notre-Dame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        sont bien cosérvées dès Moyen Age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et fonctionnent à présent.</a:t>
            </a:r>
          </a:p>
        </p:txBody>
      </p:sp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1187450" y="1557338"/>
            <a:ext cx="6788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fr-FR" sz="2800">
                <a:effectLst/>
                <a:latin typeface="Times New Roman" pitchFamily="18" charset="0"/>
              </a:rPr>
              <a:t>       toutes les cathédrales Notre-Dame</a:t>
            </a:r>
          </a:p>
          <a:p>
            <a:r>
              <a:rPr lang="fr-FR" sz="2800">
                <a:effectLst/>
                <a:latin typeface="Times New Roman" pitchFamily="18" charset="0"/>
              </a:rPr>
              <a:t>  c’est un mérveil de l’architecture médievale;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3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31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3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9" grpId="0" animBg="1"/>
      <p:bldP spid="231430" grpId="0"/>
      <p:bldP spid="231432" grpId="0"/>
      <p:bldP spid="23143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FFCC66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3" name="WordArt 5"/>
          <p:cNvSpPr>
            <a:spLocks noChangeArrowheads="1" noChangeShapeType="1" noTextEdit="1"/>
          </p:cNvSpPr>
          <p:nvPr/>
        </p:nvSpPr>
        <p:spPr bwMode="auto">
          <a:xfrm>
            <a:off x="250825" y="3500438"/>
            <a:ext cx="8893175" cy="19431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Edwardian Script ITC"/>
              </a:rPr>
              <a:t>pour votre attention ! </a:t>
            </a:r>
            <a:endParaRPr lang="ru-RU" sz="9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100000">
                    <a:srgbClr val="0066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232457" name="WordArt 9"/>
          <p:cNvSpPr>
            <a:spLocks noChangeArrowheads="1" noChangeShapeType="1" noTextEdit="1"/>
          </p:cNvSpPr>
          <p:nvPr/>
        </p:nvSpPr>
        <p:spPr bwMode="auto">
          <a:xfrm>
            <a:off x="2771775" y="1557338"/>
            <a:ext cx="3168650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Edwardian Script ITC"/>
              </a:rPr>
              <a:t>Merci</a:t>
            </a:r>
            <a:endParaRPr lang="ru-RU" sz="9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6600"/>
                  </a:gs>
                  <a:gs pos="100000">
                    <a:srgbClr val="0000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 animBg="1"/>
      <p:bldP spid="2324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3399FF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ichier:Jeanne d'Arc - Panthéon III.jpg"/>
          <p:cNvPicPr>
            <a:picLocks noChangeAspect="1" noChangeArrowheads="1"/>
          </p:cNvPicPr>
          <p:nvPr/>
        </p:nvPicPr>
        <p:blipFill>
          <a:blip r:embed="rId2" cstate="email">
            <a:lum bright="-6000" contrast="6000"/>
          </a:blip>
          <a:srcRect/>
          <a:stretch>
            <a:fillRect/>
          </a:stretch>
        </p:blipFill>
        <p:spPr bwMode="auto">
          <a:xfrm>
            <a:off x="3419475" y="0"/>
            <a:ext cx="5024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692150"/>
            <a:ext cx="35274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La cathédrale de Reims</a:t>
            </a:r>
            <a:r>
              <a:rPr lang="fr-FR" sz="2800">
                <a:effectLst/>
                <a:latin typeface="Times New Roman" pitchFamily="18" charset="0"/>
              </a:rPr>
              <a:t>   </a:t>
            </a:r>
            <a:r>
              <a:rPr lang="ru-RU" sz="2800">
                <a:effectLst/>
                <a:latin typeface="Times New Roman" pitchFamily="18" charset="0"/>
              </a:rPr>
              <a:t>a eu une grande</a:t>
            </a:r>
            <a:r>
              <a:rPr lang="fr-FR" sz="2800">
                <a:effectLst/>
                <a:latin typeface="Times New Roman" pitchFamily="18" charset="0"/>
              </a:rPr>
              <a:t>  </a:t>
            </a:r>
            <a:r>
              <a:rPr lang="ru-RU" sz="2800">
                <a:effectLst/>
                <a:latin typeface="Times New Roman" pitchFamily="18" charset="0"/>
              </a:rPr>
              <a:t>importance historique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  <a:r>
              <a:rPr lang="ru-RU" sz="2800">
                <a:effectLst/>
                <a:latin typeface="Times New Roman" pitchFamily="18" charset="0"/>
              </a:rPr>
              <a:t>car elle a servi </a:t>
            </a:r>
            <a:r>
              <a:rPr lang="fr-FR" sz="2800">
                <a:effectLst/>
                <a:latin typeface="Times New Roman" pitchFamily="18" charset="0"/>
              </a:rPr>
              <a:t>          </a:t>
            </a:r>
            <a:r>
              <a:rPr lang="ru-RU" sz="2800">
                <a:effectLst/>
                <a:latin typeface="Times New Roman" pitchFamily="18" charset="0"/>
              </a:rPr>
              <a:t>au couronnement </a:t>
            </a:r>
            <a:r>
              <a:rPr lang="fr-FR" sz="2800">
                <a:effectLst/>
                <a:latin typeface="Times New Roman" pitchFamily="18" charset="0"/>
              </a:rPr>
              <a:t>      </a:t>
            </a:r>
            <a:r>
              <a:rPr lang="ru-RU" sz="2800">
                <a:effectLst/>
                <a:latin typeface="Times New Roman" pitchFamily="18" charset="0"/>
              </a:rPr>
              <a:t>de nombreux rois </a:t>
            </a:r>
            <a:r>
              <a:rPr lang="fr-FR" sz="2800">
                <a:effectLst/>
                <a:latin typeface="Times New Roman" pitchFamily="18" charset="0"/>
              </a:rPr>
              <a:t>     </a:t>
            </a:r>
            <a:r>
              <a:rPr lang="ru-RU" sz="2800">
                <a:effectLst/>
                <a:latin typeface="Times New Roman" pitchFamily="18" charset="0"/>
              </a:rPr>
              <a:t>de France.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fr-FR" sz="2800">
                <a:effectLst/>
                <a:latin typeface="Times New Roman" pitchFamily="18" charset="0"/>
              </a:rPr>
              <a:t>   </a:t>
            </a:r>
            <a:r>
              <a:rPr lang="ru-RU" sz="2800">
                <a:effectLst/>
                <a:latin typeface="Times New Roman" pitchFamily="18" charset="0"/>
              </a:rPr>
              <a:t>Louis VIII y a été</a:t>
            </a:r>
            <a:r>
              <a:rPr lang="fr-FR" sz="2800">
                <a:effectLst/>
                <a:latin typeface="Times New Roman" pitchFamily="18" charset="0"/>
              </a:rPr>
              <a:t>  </a:t>
            </a:r>
            <a:r>
              <a:rPr lang="ru-RU" sz="2800">
                <a:effectLst/>
                <a:latin typeface="Times New Roman" pitchFamily="18" charset="0"/>
              </a:rPr>
              <a:t>sacré dés 1223, </a:t>
            </a:r>
            <a:r>
              <a:rPr lang="fr-FR" sz="2800">
                <a:effectLst/>
                <a:latin typeface="Times New Roman" pitchFamily="18" charset="0"/>
              </a:rPr>
              <a:t>     </a:t>
            </a:r>
            <a:r>
              <a:rPr lang="ru-RU" sz="2800">
                <a:effectLst/>
                <a:latin typeface="Times New Roman" pitchFamily="18" charset="0"/>
              </a:rPr>
              <a:t>alors que la cathédrale</a:t>
            </a:r>
            <a:r>
              <a:rPr lang="fr-FR" sz="2800">
                <a:effectLst/>
                <a:latin typeface="Times New Roman" pitchFamily="18" charset="0"/>
              </a:rPr>
              <a:t>  </a:t>
            </a:r>
            <a:r>
              <a:rPr lang="ru-RU" sz="2800">
                <a:effectLst/>
                <a:latin typeface="Times New Roman" pitchFamily="18" charset="0"/>
              </a:rPr>
              <a:t>était encore en</a:t>
            </a:r>
            <a:r>
              <a:rPr lang="fr-FR" sz="2800">
                <a:effectLst/>
                <a:latin typeface="Times New Roman" pitchFamily="18" charset="0"/>
              </a:rPr>
              <a:t>  </a:t>
            </a:r>
            <a:r>
              <a:rPr lang="ru-RU" sz="2800">
                <a:effectLst/>
                <a:latin typeface="Times New Roman" pitchFamily="18" charset="0"/>
              </a:rPr>
              <a:t>construction.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arc boutan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0"/>
            <a:ext cx="79930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0" y="5575300"/>
            <a:ext cx="84597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600">
                <a:effectLst/>
                <a:latin typeface="Times New Roman" pitchFamily="18" charset="0"/>
              </a:rPr>
              <a:t>S</a:t>
            </a:r>
            <a:r>
              <a:rPr lang="ru-RU" sz="2600">
                <a:effectLst/>
                <a:latin typeface="Times New Roman" pitchFamily="18" charset="0"/>
              </a:rPr>
              <a:t>ur cette photo du toit de la cathédrale, </a:t>
            </a:r>
            <a:endParaRPr lang="fr-FR" sz="2600">
              <a:effectLst/>
              <a:latin typeface="Times New Roman" pitchFamily="18" charset="0"/>
            </a:endParaRPr>
          </a:p>
          <a:p>
            <a:pPr algn="ctr"/>
            <a:r>
              <a:rPr lang="ru-RU" sz="2600">
                <a:effectLst/>
                <a:latin typeface="Times New Roman" pitchFamily="18" charset="0"/>
              </a:rPr>
              <a:t>on peut voir la croix, symbole du christianisme, </a:t>
            </a:r>
            <a:endParaRPr lang="fr-FR" sz="2600">
              <a:effectLst/>
              <a:latin typeface="Times New Roman" pitchFamily="18" charset="0"/>
            </a:endParaRPr>
          </a:p>
          <a:p>
            <a:pPr algn="ctr"/>
            <a:r>
              <a:rPr lang="ru-RU" sz="2600">
                <a:effectLst/>
                <a:latin typeface="Times New Roman" pitchFamily="18" charset="0"/>
              </a:rPr>
              <a:t>mais aussi la fleur de lys, symbole de la monarchie française.</a:t>
            </a:r>
            <a:endParaRPr lang="ru-RU" sz="2600">
              <a:effectLst/>
            </a:endParaRPr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 flipH="1" flipV="1">
            <a:off x="5651500" y="404813"/>
            <a:ext cx="3313113" cy="19431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0" y="188913"/>
            <a:ext cx="4932363" cy="10080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7529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04250" y="6303963"/>
            <a:ext cx="539750" cy="554037"/>
          </a:xfrm>
          <a:prstGeom prst="rect">
            <a:avLst/>
          </a:prstGeom>
          <a:gradFill rotWithShape="1">
            <a:gsLst>
              <a:gs pos="0">
                <a:srgbClr val="996600"/>
              </a:gs>
              <a:gs pos="100000">
                <a:srgbClr val="996600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rgbClr val="002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сканирование0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68538" y="765175"/>
            <a:ext cx="6875462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1" name="Picture 3" descr="сканирование00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2603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2" name="Oval 4"/>
          <p:cNvSpPr>
            <a:spLocks noChangeArrowheads="1"/>
          </p:cNvSpPr>
          <p:nvPr/>
        </p:nvSpPr>
        <p:spPr bwMode="auto">
          <a:xfrm>
            <a:off x="6516688" y="7029450"/>
            <a:ext cx="1657350" cy="1296988"/>
          </a:xfrm>
          <a:prstGeom prst="ellipse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-0.06867 C -0.03004 -0.10566 -0.02483 -0.14428 -0.03142 -0.18081 C -0.03299 -0.20439 -0.03594 -0.22775 -0.04097 -0.2504 C -0.04271 -0.25827 -0.04288 -0.26543 -0.04722 -0.27168 C -0.04879 -0.28046 -0.05052 -0.28694 -0.05365 -0.2948 C -0.05521 -0.30312 -0.05642 -0.3089 -0.0599 -0.31607 C -0.0632 -0.3341 -0.07031 -0.34821 -0.07587 -0.36462 C -0.08281 -0.38474 -0.07413 -0.37087 -0.08542 -0.38566 C -0.09063 -0.4 -0.09913 -0.41249 -0.10764 -0.42381 C -0.11042 -0.43931 -0.11979 -0.44717 -0.12656 -0.45965 C -0.1349 -0.47514 -0.14011 -0.48902 -0.15365 -0.4978 C -0.16198 -0.50913 -0.17327 -0.51907 -0.18368 -0.5274 C -0.18767 -0.53503 -0.19097 -0.5348 -0.19653 -0.54012 C -0.21406 -0.55723 -0.23559 -0.56902 -0.25677 -0.57595 C -0.26858 -0.58405 -0.2809 -0.5889 -0.29323 -0.59514 C -0.29722 -0.59723 -0.30174 -0.59792 -0.3059 -0.59931 C -0.30799 -0.6 -0.31233 -0.60139 -0.31233 -0.60116 C -0.32136 -0.60948 -0.3349 -0.61179 -0.34566 -0.6141 C -0.38021 -0.61202 -0.3691 -0.61873 -0.38212 -0.60994 " pathEditMode="relative" rAng="0" ptsTypes="ffffffffffffffffffA">
                                      <p:cBhvr>
                                        <p:cTn id="15" dur="20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-2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CC"/>
            </a:gs>
            <a:gs pos="50000">
              <a:srgbClr val="000000"/>
            </a:gs>
            <a:gs pos="100000">
              <a:srgbClr val="3366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сканирование012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28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WordArt 3"/>
          <p:cNvSpPr>
            <a:spLocks noChangeArrowheads="1" noChangeShapeType="1" noTextEdit="1"/>
          </p:cNvSpPr>
          <p:nvPr/>
        </p:nvSpPr>
        <p:spPr bwMode="auto">
          <a:xfrm>
            <a:off x="5292725" y="5229225"/>
            <a:ext cx="352742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814D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Notre-Dame </a:t>
            </a:r>
          </a:p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9900"/>
                    </a:gs>
                    <a:gs pos="100000">
                      <a:srgbClr val="814D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d'Amiens</a:t>
            </a:r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9900"/>
                  </a:gs>
                  <a:gs pos="100000">
                    <a:srgbClr val="814D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38596" name="Picture 4" descr="Файл:Cathedral of Amiens fron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9700" y="0"/>
            <a:ext cx="37592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2633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chier:AmiensCathedral-North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95338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4213" y="0"/>
            <a:ext cx="8029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solidFill>
                  <a:srgbClr val="003300"/>
                </a:solidFill>
                <a:effectLst/>
                <a:latin typeface="Times New Roman" pitchFamily="18" charset="0"/>
              </a:rPr>
              <a:t>Vue générale de la façade nord de la cathédrale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77777"/>
            </a:gs>
            <a:gs pos="50000">
              <a:srgbClr val="000000"/>
            </a:gs>
            <a:gs pos="100000">
              <a:srgbClr val="77777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180px-Vannkast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916113"/>
            <a:ext cx="328295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Fichier:Amiens cathédrale (les 3 portails Ouest) 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2500" y="0"/>
            <a:ext cx="56515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435600" y="4508500"/>
            <a:ext cx="31654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Les trois portails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 de la grande façade</a:t>
            </a:r>
            <a:r>
              <a:rPr lang="ru-RU" sz="3600">
                <a:effectLst/>
              </a:rPr>
              <a:t>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620713"/>
            <a:ext cx="360045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Gargouille fantastique</a:t>
            </a:r>
            <a:r>
              <a:rPr lang="fr-FR" sz="2800">
                <a:effectLst/>
                <a:latin typeface="Times New Roman" pitchFamily="18" charset="0"/>
              </a:rPr>
              <a:t>               </a:t>
            </a:r>
            <a:r>
              <a:rPr lang="ru-RU" sz="2800">
                <a:effectLst/>
                <a:latin typeface="Times New Roman" pitchFamily="18" charset="0"/>
              </a:rPr>
              <a:t>ornant la base droi</a:t>
            </a:r>
            <a:r>
              <a:rPr lang="fr-FR" sz="2800">
                <a:effectLst/>
                <a:latin typeface="Times New Roman" pitchFamily="18" charset="0"/>
              </a:rPr>
              <a:t>te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0000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chier:Cathedrale d'Amiens - nef depuis le triforiu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0475" y="0"/>
            <a:ext cx="407352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4822825" y="5484813"/>
            <a:ext cx="43211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La partie la plus ancienne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 de l'édifice, la nef, 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haute de 42,3 mètres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873250" y="4270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sz="3600">
              <a:effectLst/>
            </a:endParaRPr>
          </a:p>
        </p:txBody>
      </p:sp>
      <p:pic>
        <p:nvPicPr>
          <p:cNvPr id="20485" name="Picture 5" descr="Fichier:Amiens cathedral nave-wes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567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9966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395288" y="1844675"/>
            <a:ext cx="79914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  <a:r>
              <a:rPr lang="ru-RU" sz="2400" b="1" i="1" u="sng">
                <a:solidFill>
                  <a:schemeClr val="folHlink"/>
                </a:solidFill>
                <a:effectLst/>
                <a:latin typeface="Times New Roman" pitchFamily="18" charset="0"/>
              </a:rPr>
              <a:t>Образовательная:</a:t>
            </a:r>
          </a:p>
          <a:p>
            <a:pPr lvl="1" algn="ctr">
              <a:buFontTx/>
              <a:buChar char="•"/>
              <a:defRPr/>
            </a:pPr>
            <a:r>
              <a:rPr lang="ru-RU" sz="2400">
                <a:effectLst/>
                <a:latin typeface="Times New Roman" pitchFamily="18" charset="0"/>
              </a:rPr>
              <a:t>развить навыки аудирования с целью извлечения заданной информации ;</a:t>
            </a:r>
          </a:p>
          <a:p>
            <a:pPr lvl="1" algn="ctr">
              <a:buFontTx/>
              <a:buChar char="•"/>
              <a:defRPr/>
            </a:pPr>
            <a:r>
              <a:rPr lang="ru-RU" sz="2400">
                <a:effectLst/>
                <a:latin typeface="Times New Roman" pitchFamily="18" charset="0"/>
              </a:rPr>
              <a:t>расширить лексического запаса учащихся</a:t>
            </a:r>
            <a:endParaRPr lang="ru-RU" sz="2400" b="1" i="1" u="sng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80233" name="Rectangle 9"/>
          <p:cNvSpPr>
            <a:spLocks noChangeArrowheads="1"/>
          </p:cNvSpPr>
          <p:nvPr/>
        </p:nvSpPr>
        <p:spPr bwMode="auto">
          <a:xfrm>
            <a:off x="468313" y="3500438"/>
            <a:ext cx="84963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u="sng" dirty="0">
                <a:solidFill>
                  <a:schemeClr val="folHlink"/>
                </a:solidFill>
                <a:effectLst/>
                <a:latin typeface="Times New Roman" pitchFamily="18" charset="0"/>
              </a:rPr>
              <a:t>Воспитательная:</a:t>
            </a:r>
          </a:p>
          <a:p>
            <a:pPr lvl="4">
              <a:buFontTx/>
              <a:buChar char="•"/>
              <a:defRPr/>
            </a:pPr>
            <a:r>
              <a:rPr lang="ru-RU" sz="2400" dirty="0">
                <a:effectLst/>
                <a:latin typeface="Times New Roman" pitchFamily="18" charset="0"/>
              </a:rPr>
              <a:t>воспитание  уважения к культуре, </a:t>
            </a:r>
          </a:p>
          <a:p>
            <a:pPr lvl="4">
              <a:defRPr/>
            </a:pPr>
            <a:r>
              <a:rPr lang="ru-RU" sz="2400" dirty="0">
                <a:effectLst/>
                <a:latin typeface="Times New Roman" pitchFamily="18" charset="0"/>
              </a:rPr>
              <a:t>нравам и обычаям Франции;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воспитание и развитие гармоничной личности,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приобщение к культурным ценностям;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сохранение и преумножение культурно-исторических знаний.</a:t>
            </a:r>
          </a:p>
          <a:p>
            <a:pPr algn="ctr">
              <a:defRPr/>
            </a:pPr>
            <a:endParaRPr lang="ru-RU" sz="2400" dirty="0">
              <a:effectLst/>
              <a:latin typeface="Times New Roman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708400" y="981075"/>
            <a:ext cx="1065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folHlink"/>
                </a:solidFill>
                <a:effectLst/>
                <a:latin typeface="Times New Roman" pitchFamily="18" charset="0"/>
              </a:rPr>
              <a:t>Цели: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Fichier:Cathedrale Notre-Dame d'Amiens - Cathed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55875" y="0"/>
            <a:ext cx="5106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0" y="2133600"/>
            <a:ext cx="258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La </a:t>
            </a:r>
            <a:r>
              <a:rPr lang="fr-FR" sz="2800">
                <a:effectLst/>
                <a:latin typeface="Times New Roman" pitchFamily="18" charset="0"/>
              </a:rPr>
              <a:t>cathèdre</a:t>
            </a: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 de la cathédrale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FFCC66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сканирование01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53975"/>
            <a:ext cx="74168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12200" y="6426200"/>
            <a:ext cx="431800" cy="431800"/>
          </a:xfrm>
          <a:prstGeom prst="actionButtonBlank">
            <a:avLst/>
          </a:prstGeom>
          <a:gradFill rotWithShape="1">
            <a:gsLst>
              <a:gs pos="0">
                <a:srgbClr val="FFCC99"/>
              </a:gs>
              <a:gs pos="100000">
                <a:srgbClr val="17120E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3C281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800"/>
            </a:gs>
            <a:gs pos="50000">
              <a:srgbClr val="009900"/>
            </a:gs>
            <a:gs pos="100000">
              <a:srgbClr val="0038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28" name="Picture 20" descr="сканирование009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476250"/>
            <a:ext cx="6948487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9" name="Picture 21" descr="Pari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260350"/>
            <a:ext cx="17446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7956550" y="7029450"/>
            <a:ext cx="1368425" cy="1150938"/>
          </a:xfrm>
          <a:prstGeom prst="ellipse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2565400"/>
            <a:ext cx="21526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La cathédrale,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la plus connue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dans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le monde entier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c’est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la cathédrale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Notre-Dame </a:t>
            </a:r>
          </a:p>
          <a:p>
            <a:pPr algn="ctr" eaLnBrk="0" hangingPunct="0"/>
            <a:r>
              <a:rPr lang="fr-FR" sz="2400">
                <a:effectLst/>
                <a:latin typeface="Times New Roman" pitchFamily="18" charset="0"/>
              </a:rPr>
              <a:t>de Paris</a:t>
            </a:r>
            <a:r>
              <a:rPr lang="ru-RU" sz="2400"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2 -0.06219 C -0.01459 -0.07676 -0.02049 -0.0904 -0.02535 -0.1045 C -0.03004 -0.11815 -0.02761 -0.11745 -0.03178 -0.13202 C -0.03594 -0.14659 -0.0415 -0.16023 -0.04601 -0.17433 C -0.05035 -0.18797 -0.05278 -0.203 -0.05712 -0.21664 C -0.05834 -0.22034 -0.06077 -0.22335 -0.06198 -0.22705 C -0.0665 -0.24023 -0.06928 -0.25387 -0.07309 -0.26728 C -0.07674 -0.30196 -0.07813 -0.30104 -0.07466 -0.34127 C -0.07431 -0.34566 -0.07136 -0.35398 -0.07136 -0.35375 C -0.07188 -0.36161 -0.07032 -0.37017 -0.07309 -0.37711 C -0.07309 -0.37687 -0.0849 -0.38289 -0.08733 -0.38358 C -0.08941 -0.38427 -0.0915 -0.38497 -0.09358 -0.38566 C -0.09514 -0.38635 -0.09844 -0.38774 -0.09844 -0.38751 " pathEditMode="relative" rAng="0" ptsTypes="ffffffffffffA">
                                      <p:cBhvr>
                                        <p:cTn id="16" dur="20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8" descr="Notre-Dame de Pari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0"/>
            <a:ext cx="6202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2051050" y="188913"/>
            <a:ext cx="3829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Notre-Dame de Paris</a:t>
            </a:r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9" name="Picture 7" descr="France,%20Paris,%20Cathedrale%20Notre-Dame,%20de%20nuit%20(2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8bca8b173c3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95288" y="0"/>
            <a:ext cx="7177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>
                <a:effectLst/>
                <a:latin typeface="Times New Roman" pitchFamily="18" charset="0"/>
              </a:rPr>
              <a:t>Notre-Dame de Paris</a:t>
            </a:r>
            <a:r>
              <a:rPr lang="fr-FR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>
                <a:effectLst/>
                <a:latin typeface="Times New Roman" pitchFamily="18" charset="0"/>
              </a:rPr>
              <a:t>se dresse sur l’île de la Cité</a:t>
            </a:r>
            <a:endParaRPr lang="ru-RU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50021"/>
            </a:gs>
            <a:gs pos="100000">
              <a:srgbClr val="22000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WordArt 5"/>
          <p:cNvSpPr>
            <a:spLocks noChangeArrowheads="1" noChangeShapeType="1" noTextEdit="1"/>
          </p:cNvSpPr>
          <p:nvPr/>
        </p:nvSpPr>
        <p:spPr bwMode="auto">
          <a:xfrm>
            <a:off x="2268538" y="188913"/>
            <a:ext cx="4751387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D83E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L'intérieur de </a:t>
            </a:r>
          </a:p>
          <a:p>
            <a:pPr algn="ctr"/>
            <a:r>
              <a:rPr lang="fr-FR" sz="3600" kern="10" spc="72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FFD83E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Notre-Dame de Paris</a:t>
            </a:r>
            <a:endParaRPr lang="ru-RU" sz="3600" kern="10" spc="72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CC00"/>
                  </a:gs>
                  <a:gs pos="100000">
                    <a:srgbClr val="FFD83E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7651" name="Picture 4" descr="23-interior-notre-dam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243013"/>
            <a:ext cx="84597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100000">
              <a:srgbClr val="00000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5219700" y="0"/>
            <a:ext cx="33829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4000" b="1">
                <a:effectLst/>
                <a:latin typeface="Times New Roman" pitchFamily="18" charset="0"/>
              </a:rPr>
              <a:t> </a:t>
            </a:r>
            <a:r>
              <a:rPr lang="fr-FR" sz="2800" b="1">
                <a:effectLst/>
                <a:latin typeface="Times New Roman" pitchFamily="18" charset="0"/>
              </a:rPr>
              <a:t>Le diamètre</a:t>
            </a:r>
          </a:p>
          <a:p>
            <a:pPr algn="ctr"/>
            <a:r>
              <a:rPr lang="fr-FR" sz="2800" b="1">
                <a:effectLst/>
                <a:latin typeface="Times New Roman" pitchFamily="18" charset="0"/>
              </a:rPr>
              <a:t> de la rosace est prèsque 13 mettres</a:t>
            </a:r>
          </a:p>
        </p:txBody>
      </p:sp>
      <p:pic>
        <p:nvPicPr>
          <p:cNvPr id="28675" name="Picture 6" descr="Paris%20-%20Notre%20Dame%20-%20Rosace%20(04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stock-photo-stained-glass-window-in-notre-dame-cathedral-paris-france-5359379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0175" y="1773238"/>
            <a:ext cx="39338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acad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03463" y="0"/>
            <a:ext cx="6840537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-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81388" y="1485900"/>
            <a:ext cx="762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-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81388" y="2827338"/>
            <a:ext cx="762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-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81388" y="4168775"/>
            <a:ext cx="762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0" y="0"/>
            <a:ext cx="58674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Ses dimensions sont imposantes : </a:t>
            </a:r>
            <a:b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   41 m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en largeur </a:t>
            </a:r>
            <a:b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43 m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en hauteur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jusqu’à la base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des tours </a:t>
            </a:r>
            <a:b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63 m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au sommet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des tours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сканирование01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0"/>
            <a:ext cx="76327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2411413" y="5445125"/>
            <a:ext cx="4291012" cy="1612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fr-FR" sz="20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 place du Parvis Notre-Dame et </a:t>
            </a:r>
          </a:p>
          <a:p>
            <a:pPr algn="ctr"/>
            <a:r>
              <a:rPr lang="fr-FR" sz="20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 triple portail de la cathédrale </a:t>
            </a:r>
          </a:p>
          <a:p>
            <a:pPr algn="ctr"/>
            <a:r>
              <a:rPr lang="fr-FR" sz="20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Notre-Dame (1163-1260)  </a:t>
            </a:r>
            <a:endParaRPr lang="ru-RU" sz="20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FF"/>
            </a:gs>
            <a:gs pos="100000">
              <a:srgbClr val="003CF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сканирование009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333375"/>
            <a:ext cx="60483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C0C0"/>
            </a:gs>
            <a:gs pos="100000">
              <a:srgbClr val="5858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сканирование01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1258888" y="5734050"/>
            <a:ext cx="7226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Les routes de Paris commencent de ce point « 0 »</a:t>
            </a:r>
            <a:endParaRPr lang="ru-RU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F2F4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сканирование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12200" y="6426200"/>
            <a:ext cx="431800" cy="431800"/>
          </a:xfrm>
          <a:prstGeom prst="actionButtonBlank">
            <a:avLst/>
          </a:prstGeom>
          <a:gradFill rotWithShape="1">
            <a:gsLst>
              <a:gs pos="0">
                <a:srgbClr val="729FD0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  <p:sp>
        <p:nvSpPr>
          <p:cNvPr id="32772" name="Rectangle 14"/>
          <p:cNvSpPr>
            <a:spLocks noChangeArrowheads="1"/>
          </p:cNvSpPr>
          <p:nvPr/>
        </p:nvSpPr>
        <p:spPr bwMode="auto">
          <a:xfrm>
            <a:off x="468313" y="6338888"/>
            <a:ext cx="8139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C’est  la plus majestueuse cathédrale gotique de France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rgbClr val="001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185896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1" name="Picture 3" descr="Chartres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975" y="1196975"/>
            <a:ext cx="6804025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2" name="Oval 4"/>
          <p:cNvSpPr>
            <a:spLocks noChangeArrowheads="1"/>
          </p:cNvSpPr>
          <p:nvPr/>
        </p:nvSpPr>
        <p:spPr bwMode="auto">
          <a:xfrm>
            <a:off x="7308850" y="7029450"/>
            <a:ext cx="1152525" cy="1008063"/>
          </a:xfrm>
          <a:prstGeom prst="ellipse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5249 C 0.02239 -0.07098 0.02083 -0.10659 0.02205 -0.1304 C 0.01389 -0.17202 0.0026 -0.21202 -0.00816 -0.25249 C -0.01476 -0.27723 -0.03143 -0.30012 -0.04306 -0.32 C -0.04983 -0.33179 -0.05521 -0.34705 -0.06285 -0.35769 C -0.06528 -0.36116 -0.06893 -0.36301 -0.0717 -0.36624 C -0.09427 -0.39237 -0.11823 -0.41549 -0.1415 -0.44 C -0.16146 -0.46058 -0.18056 -0.48347 -0.20226 -0.50104 C -0.20955 -0.51514 -0.22396 -0.52694 -0.23542 -0.53457 C -0.24184 -0.54382 -0.2533 -0.55468 -0.26268 -0.55792 C -0.27639 -0.5704 -0.29514 -0.5748 -0.31111 -0.57665 C -0.32952 -0.57619 -0.34757 -0.57665 -0.36563 -0.5748 C -0.36736 -0.57457 -0.37014 -0.57064 -0.37014 -0.5704 " pathEditMode="relative" rAng="0" ptsTypes="ffffffffffffA">
                                      <p:cBhvr>
                                        <p:cTn id="16" dur="20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3407029_lar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WordArt 3"/>
          <p:cNvSpPr>
            <a:spLocks noChangeArrowheads="1" noChangeShapeType="1" noTextEdit="1"/>
          </p:cNvSpPr>
          <p:nvPr/>
        </p:nvSpPr>
        <p:spPr bwMode="auto">
          <a:xfrm>
            <a:off x="4932363" y="260350"/>
            <a:ext cx="3059112" cy="155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Notre-Dame</a:t>
            </a:r>
          </a:p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de la Belle Varière</a:t>
            </a:r>
          </a:p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48836" name="WordArt 4"/>
          <p:cNvSpPr>
            <a:spLocks noChangeArrowheads="1" noChangeShapeType="1" noTextEdit="1"/>
          </p:cNvSpPr>
          <p:nvPr/>
        </p:nvSpPr>
        <p:spPr bwMode="auto">
          <a:xfrm>
            <a:off x="5651500" y="1341438"/>
            <a:ext cx="1728788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à Chartre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nimBg="1"/>
      <p:bldP spid="2488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Fichier:Chartres Cath+Ga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866775"/>
            <a:ext cx="9144000" cy="772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0" y="188913"/>
            <a:ext cx="4140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2400">
                <a:effectLst/>
                <a:latin typeface="Times New Roman" pitchFamily="18" charset="0"/>
              </a:rPr>
              <a:t> </a:t>
            </a:r>
            <a:r>
              <a:rPr lang="fr-FR" sz="2400">
                <a:effectLst/>
                <a:latin typeface="Times New Roman" pitchFamily="18" charset="0"/>
              </a:rPr>
              <a:t>L</a:t>
            </a:r>
            <a:r>
              <a:rPr lang="ru-RU" sz="2400">
                <a:effectLst/>
                <a:latin typeface="Times New Roman" pitchFamily="18" charset="0"/>
              </a:rPr>
              <a:t>a cathédrale a été parmi </a:t>
            </a:r>
            <a:endParaRPr lang="fr-FR" sz="2400">
              <a:effectLst/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>
                <a:effectLst/>
                <a:latin typeface="Times New Roman" pitchFamily="18" charset="0"/>
              </a:rPr>
              <a:t>les premiers monuments classés </a:t>
            </a:r>
            <a:endParaRPr lang="fr-FR" sz="2400">
              <a:effectLst/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>
                <a:effectLst/>
                <a:latin typeface="Times New Roman" pitchFamily="18" charset="0"/>
              </a:rPr>
              <a:t>au patrimoine mondial </a:t>
            </a:r>
            <a:endParaRPr lang="fr-FR" sz="2400">
              <a:effectLst/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>
                <a:effectLst/>
                <a:latin typeface="Times New Roman" pitchFamily="18" charset="0"/>
              </a:rPr>
              <a:t>par l'UNESCO en 1979</a:t>
            </a:r>
            <a:r>
              <a:rPr lang="ru-RU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63515225_19cb2731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spaceo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spaceo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1" descr="spaceo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-2762250" y="2711450"/>
            <a:ext cx="609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400">
                <a:effectLst/>
                <a:latin typeface="Times New Roman" pitchFamily="18" charset="0"/>
              </a:rPr>
              <a:t> 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6871" name="Rectangle 13"/>
          <p:cNvSpPr>
            <a:spLocks noChangeArrowheads="1"/>
          </p:cNvSpPr>
          <p:nvPr/>
        </p:nvSpPr>
        <p:spPr bwMode="auto">
          <a:xfrm>
            <a:off x="4572000" y="0"/>
            <a:ext cx="3716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solidFill>
                  <a:srgbClr val="000000"/>
                </a:solidFill>
                <a:effectLst/>
                <a:latin typeface="Times New Roman" pitchFamily="18" charset="0"/>
              </a:rPr>
              <a:t>C</a:t>
            </a:r>
            <a:r>
              <a:rPr lang="ru-RU" sz="2400">
                <a:solidFill>
                  <a:srgbClr val="000000"/>
                </a:solidFill>
                <a:effectLst/>
                <a:latin typeface="Times New Roman" pitchFamily="18" charset="0"/>
              </a:rPr>
              <a:t>ette cathédrale et ses tours </a:t>
            </a:r>
            <a:endParaRPr lang="fr-FR" sz="24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ru-RU" sz="2400">
                <a:solidFill>
                  <a:srgbClr val="000000"/>
                </a:solidFill>
                <a:effectLst/>
                <a:latin typeface="Times New Roman" pitchFamily="18" charset="0"/>
              </a:rPr>
              <a:t>dominent la ville de</a:t>
            </a:r>
            <a:r>
              <a:rPr lang="fr-FR" sz="240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  <a:r>
              <a:rPr lang="ru-RU" sz="2400">
                <a:solidFill>
                  <a:srgbClr val="000000"/>
                </a:solidFill>
                <a:effectLst/>
                <a:latin typeface="Times New Roman" pitchFamily="18" charset="0"/>
              </a:rPr>
              <a:t>Chartres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A1200"/>
            </a:gs>
            <a:gs pos="50000">
              <a:srgbClr val="764F00"/>
            </a:gs>
            <a:gs pos="100000">
              <a:srgbClr val="1A12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img_11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4438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7"/>
          <p:cNvSpPr>
            <a:spLocks noChangeArrowheads="1"/>
          </p:cNvSpPr>
          <p:nvPr/>
        </p:nvSpPr>
        <p:spPr bwMode="auto">
          <a:xfrm>
            <a:off x="0" y="1484313"/>
            <a:ext cx="24114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Architecture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de lumière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 qui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a été le</a:t>
            </a:r>
            <a:r>
              <a:rPr lang="fr-FR" sz="2400" b="1">
                <a:effectLst/>
                <a:latin typeface="Times New Roman" pitchFamily="18" charset="0"/>
              </a:rPr>
              <a:t> </a:t>
            </a:r>
            <a:r>
              <a:rPr lang="fr-FR" sz="2400">
                <a:effectLst/>
                <a:latin typeface="Times New Roman" pitchFamily="18" charset="0"/>
              </a:rPr>
              <a:t>modèle des grandes cathédrales gothiques</a:t>
            </a:r>
            <a:endParaRPr lang="ru-RU" sz="24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pace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7" descr="spaceo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9" descr="img_032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8913"/>
            <a:ext cx="4275138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11" descr="img_033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21238" y="188913"/>
            <a:ext cx="4322762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3"/>
          <p:cNvSpPr>
            <a:spLocks noChangeArrowheads="1"/>
          </p:cNvSpPr>
          <p:nvPr/>
        </p:nvSpPr>
        <p:spPr bwMode="auto">
          <a:xfrm>
            <a:off x="827088" y="260350"/>
            <a:ext cx="763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effectLst/>
                <a:latin typeface="Times New Roman" pitchFamily="18" charset="0"/>
              </a:rPr>
              <a:t>La clôture de chœur est un mur de clôture entourant le chœu</a:t>
            </a:r>
            <a:r>
              <a:rPr lang="fr-FR" sz="2400">
                <a:effectLst/>
                <a:latin typeface="Times New Roman" pitchFamily="18" charset="0"/>
              </a:rPr>
              <a:t>r</a:t>
            </a:r>
            <a:endParaRPr lang="ru-RU" sz="2400">
              <a:effectLst/>
              <a:latin typeface="Times New Roman" pitchFamily="18" charset="0"/>
            </a:endParaRPr>
          </a:p>
        </p:txBody>
      </p:sp>
      <p:pic>
        <p:nvPicPr>
          <p:cNvPr id="39939" name="Picture 14" descr="Fichier:Loire Eure Chartres3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B0000"/>
            </a:gs>
            <a:gs pos="50000">
              <a:srgbClr val="3A0000"/>
            </a:gs>
            <a:gs pos="100000">
              <a:srgbClr val="1B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Лабиринт сверху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050" y="0"/>
            <a:ext cx="574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9"/>
          <p:cNvSpPr>
            <a:spLocks noChangeArrowheads="1"/>
          </p:cNvSpPr>
          <p:nvPr/>
        </p:nvSpPr>
        <p:spPr bwMode="auto">
          <a:xfrm>
            <a:off x="0" y="1628775"/>
            <a:ext cx="2168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effectLst/>
                <a:latin typeface="Times New Roman" pitchFamily="18" charset="0"/>
              </a:rPr>
              <a:t>Labyrinthe </a:t>
            </a:r>
            <a:endParaRPr lang="fr-FR" sz="2400">
              <a:effectLst/>
              <a:latin typeface="Times New Roman" pitchFamily="18" charset="0"/>
            </a:endParaRPr>
          </a:p>
          <a:p>
            <a:pPr algn="ctr"/>
            <a:r>
              <a:rPr lang="ru-RU" sz="2400">
                <a:effectLst/>
                <a:latin typeface="Times New Roman" pitchFamily="18" charset="0"/>
              </a:rPr>
              <a:t>de la cathédrale </a:t>
            </a:r>
            <a:endParaRPr lang="fr-FR" sz="2400">
              <a:effectLst/>
              <a:latin typeface="Times New Roman" pitchFamily="18" charset="0"/>
            </a:endParaRPr>
          </a:p>
          <a:p>
            <a:pPr algn="ctr"/>
            <a:r>
              <a:rPr lang="ru-RU" sz="2400">
                <a:effectLst/>
                <a:latin typeface="Times New Roman" pitchFamily="18" charset="0"/>
              </a:rPr>
              <a:t>de Chartres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7182F"/>
            </a:gs>
            <a:gs pos="50000">
              <a:srgbClr val="993366"/>
            </a:gs>
            <a:gs pos="100000">
              <a:srgbClr val="47182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147050" cy="527050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smtClean="0">
                <a:latin typeface="Times New Roman" pitchFamily="18" charset="0"/>
              </a:rPr>
              <a:t>Style gotique</a:t>
            </a:r>
            <a:endParaRPr lang="ru-RU" sz="4000" smtClean="0">
              <a:latin typeface="Times New Roman" pitchFamily="18" charset="0"/>
            </a:endParaRP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1908175" y="7026275"/>
            <a:ext cx="1901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Arc-boutant</a:t>
            </a:r>
          </a:p>
        </p:txBody>
      </p:sp>
      <p:pic>
        <p:nvPicPr>
          <p:cNvPr id="5124" name="Picture 11" descr="ScannedImage-1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975" y="836613"/>
            <a:ext cx="4535488" cy="602138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8972" name="Line 12"/>
          <p:cNvSpPr>
            <a:spLocks noChangeShapeType="1"/>
          </p:cNvSpPr>
          <p:nvPr/>
        </p:nvSpPr>
        <p:spPr bwMode="auto">
          <a:xfrm flipH="1" flipV="1">
            <a:off x="1403350" y="3068638"/>
            <a:ext cx="2089150" cy="649287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6372225" y="4292600"/>
            <a:ext cx="1800225" cy="1008063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8976" name="Rectangle 16"/>
          <p:cNvSpPr>
            <a:spLocks noChangeArrowheads="1"/>
          </p:cNvSpPr>
          <p:nvPr/>
        </p:nvSpPr>
        <p:spPr bwMode="auto">
          <a:xfrm>
            <a:off x="5724525" y="7100888"/>
            <a:ext cx="2352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400">
                <a:effectLst/>
                <a:latin typeface="Times New Roman" pitchFamily="18" charset="0"/>
              </a:rPr>
              <a:t>Poteau de charge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-263525" y="2492375"/>
            <a:ext cx="29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60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36 -0.06227 L -0.18646 -0.688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68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-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059 -0.07315 L 0.12326 -0.49954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/>
      <p:bldP spid="16897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Fichier:Labyrinth at Chartres Cathedra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0"/>
            <a:ext cx="8424862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55650" y="6338888"/>
            <a:ext cx="7748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2800">
                <a:effectLst/>
                <a:latin typeface="Times New Roman" pitchFamily="18" charset="0"/>
              </a:rPr>
              <a:t>Elle représente un tracé continu déployé de 261,55 m</a:t>
            </a:r>
            <a:endParaRPr lang="ru-RU" sz="28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9CCFF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Fichier:Vitrail Cathédrale Chartres 2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404813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323850" y="-442913"/>
            <a:ext cx="26638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sz="2400">
              <a:effectLst/>
              <a:latin typeface="Times New Roman" pitchFamily="18" charset="0"/>
            </a:endParaRPr>
          </a:p>
          <a:p>
            <a:r>
              <a:rPr lang="ru-RU" sz="2400">
                <a:effectLst/>
                <a:latin typeface="Times New Roman" pitchFamily="18" charset="0"/>
              </a:rPr>
              <a:t>Signes du zodiaque</a:t>
            </a:r>
            <a:r>
              <a:rPr lang="ru-RU" sz="2800">
                <a:effectLst/>
              </a:rPr>
              <a:t> </a:t>
            </a:r>
          </a:p>
        </p:txBody>
      </p:sp>
      <p:pic>
        <p:nvPicPr>
          <p:cNvPr id="251908" name="Picture 4" descr="Fichier:Vitrail Chartres Notre-Dame 210209 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575" y="1196975"/>
            <a:ext cx="273526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9" name="Rectangle 5"/>
          <p:cNvSpPr>
            <a:spLocks noChangeArrowheads="1"/>
          </p:cNvSpPr>
          <p:nvPr/>
        </p:nvSpPr>
        <p:spPr bwMode="auto">
          <a:xfrm>
            <a:off x="5867400" y="4437063"/>
            <a:ext cx="2973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Notre-Dame 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de la Belle Verrière</a:t>
            </a:r>
          </a:p>
        </p:txBody>
      </p:sp>
      <p:pic>
        <p:nvPicPr>
          <p:cNvPr id="251910" name="Picture 6" descr="Fichier:Vitrail Chartres 210209 1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25" y="620713"/>
            <a:ext cx="25304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5508625" y="0"/>
            <a:ext cx="3852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Détail de la baie centrale</a:t>
            </a:r>
            <a:r>
              <a:rPr lang="ru-RU" sz="3600">
                <a:effectLst/>
              </a:rPr>
              <a:t> </a:t>
            </a:r>
          </a:p>
        </p:txBody>
      </p:sp>
      <p:pic>
        <p:nvPicPr>
          <p:cNvPr id="251912" name="Picture 8" descr="Fichier:Cathedrale nd chartres vitraux19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3644900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13" name="Rectangle 9"/>
          <p:cNvSpPr>
            <a:spLocks noChangeArrowheads="1"/>
          </p:cNvSpPr>
          <p:nvPr/>
        </p:nvSpPr>
        <p:spPr bwMode="auto">
          <a:xfrm>
            <a:off x="2706688" y="6035675"/>
            <a:ext cx="3089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>
                <a:effectLst/>
                <a:latin typeface="Times New Roman" pitchFamily="18" charset="0"/>
              </a:rPr>
              <a:t>Lancette centrale: Anne</a:t>
            </a:r>
            <a:endParaRPr lang="fr-FR" sz="2400">
              <a:effectLst/>
              <a:latin typeface="Times New Roman" pitchFamily="18" charset="0"/>
            </a:endParaRPr>
          </a:p>
          <a:p>
            <a:pPr algn="ctr"/>
            <a:r>
              <a:rPr lang="ru-RU" sz="2400">
                <a:effectLst/>
                <a:latin typeface="Times New Roman" pitchFamily="18" charset="0"/>
              </a:rPr>
              <a:t> portant Marie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6732588" y="587692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360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/>
      <p:bldP spid="251909" grpId="0"/>
      <p:bldP spid="251911" grpId="0"/>
      <p:bldP spid="2519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2F"/>
            </a:gs>
            <a:gs pos="50000">
              <a:srgbClr val="0066CC"/>
            </a:gs>
            <a:gs pos="100000">
              <a:srgbClr val="0018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сканирование013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619250" y="6035675"/>
            <a:ext cx="5670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Les vitrages de la fenêtre norde repreduisent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les scènes de l’Ancien Testament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Fichier:Cathedrale nd chartres vitraux0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48163" y="0"/>
            <a:ext cx="4795837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5" name="Picture 3" descr="Fichier:Chartres - cathédrale - rosace nor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81075"/>
            <a:ext cx="424021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827088" y="404813"/>
            <a:ext cx="2781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La rosace nord</a:t>
            </a:r>
            <a:r>
              <a:rPr lang="fr-FR" sz="3200">
                <a:effectLst/>
                <a:latin typeface="Times New Roman" pitchFamily="18" charset="0"/>
              </a:rPr>
              <a:t>e</a:t>
            </a:r>
            <a:endParaRPr lang="ru-RU" sz="32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6699FF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chier:Westfassade Chartr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25675" y="0"/>
            <a:ext cx="444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1944688"/>
            <a:ext cx="21955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La cathédrale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de Chartres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reste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 l’un des plus anciens temples, </a:t>
            </a:r>
            <a:endParaRPr lang="ru-RU" sz="2400">
              <a:effectLst/>
              <a:latin typeface="Times New Roman" pitchFamily="18" charset="0"/>
            </a:endParaRP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entièrement gotique.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ichier:France Eure et Loir Chartres Cathedrale nuit 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4606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75688" y="6453188"/>
            <a:ext cx="468312" cy="404812"/>
          </a:xfrm>
          <a:prstGeom prst="actionButtonBlank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0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200"/>
            </a:gs>
            <a:gs pos="50000">
              <a:srgbClr val="006600"/>
            </a:gs>
            <a:gs pos="100000">
              <a:srgbClr val="000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 descr="Копия Jumiège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0"/>
            <a:ext cx="4841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8" name="Picture 6" descr="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225" y="260350"/>
            <a:ext cx="22320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9" name="Oval 7"/>
          <p:cNvSpPr>
            <a:spLocks noChangeArrowheads="1"/>
          </p:cNvSpPr>
          <p:nvPr/>
        </p:nvSpPr>
        <p:spPr bwMode="auto">
          <a:xfrm>
            <a:off x="6804025" y="7100888"/>
            <a:ext cx="1871663" cy="1079500"/>
          </a:xfrm>
          <a:prstGeom prst="ellips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-0.11412 C 0.02309 -0.12037 0.02987 -0.12801 0.03559 -0.1375 C 0.0408 -0.17083 0.03368 -0.20903 0.04341 -0.23889 C 0.04115 -0.34722 0.0474 -0.30718 0.0375 -0.36134 L 0.0375 -0.36111 C 0.03542 -0.38079 0.03855 -0.37361 0.03178 -0.38449 C 0.02952 -0.39792 0.025 -0.40648 0.02014 -0.41852 C 0.01233 -0.43796 0.0132 -0.45139 -0.00138 -0.46713 C -0.01145 -0.49005 0.00139 -0.46435 -0.01093 -0.47986 C -0.02152 -0.49306 -0.01701 -0.4963 -0.0342 -0.50093 C -0.04687 -0.51042 -0.0618 -0.51296 -0.07691 -0.51574 C -0.13524 -0.51481 -0.2 -0.51759 -0.25937 -0.50949 C -0.275 -0.50393 -0.30781 -0.50301 -0.30781 -0.50278 C -0.33159 -0.49468 -0.31163 -0.50093 -0.36996 -0.50093 " pathEditMode="relative" rAng="0" ptsTypes="fffFfffffffffA">
                                      <p:cBhvr>
                                        <p:cTn id="16" dur="2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-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33"/>
            </a:gs>
            <a:gs pos="50000">
              <a:srgbClr val="565656"/>
            </a:gs>
            <a:gs pos="100000">
              <a:srgbClr val="3333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 descr="сканирование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-25400"/>
            <a:ext cx="5508625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755650" y="1341438"/>
            <a:ext cx="272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>
                <a:effectLst/>
                <a:latin typeface="Times New Roman" pitchFamily="18" charset="0"/>
              </a:rPr>
              <a:t>Notre-Dame</a:t>
            </a:r>
            <a:endParaRPr lang="ru-RU" sz="4000">
              <a:effectLst/>
              <a:latin typeface="Times New Roman" pitchFamily="18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900113" y="2060575"/>
            <a:ext cx="2116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>
                <a:effectLst/>
                <a:latin typeface="Times New Roman" pitchFamily="18" charset="0"/>
              </a:rPr>
              <a:t>de Rouen</a:t>
            </a:r>
            <a:endParaRPr lang="ru-RU" sz="40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/>
      <p:bldP spid="17715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3300"/>
            </a:gs>
            <a:gs pos="50000">
              <a:srgbClr val="000000"/>
            </a:gs>
            <a:gs pos="100000">
              <a:srgbClr val="6633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сканирование01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64038" y="0"/>
            <a:ext cx="4779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32" name="WordArt 8"/>
          <p:cNvSpPr>
            <a:spLocks noChangeArrowheads="1" noChangeShapeType="1" noTextEdit="1"/>
          </p:cNvSpPr>
          <p:nvPr/>
        </p:nvSpPr>
        <p:spPr bwMode="auto">
          <a:xfrm>
            <a:off x="611188" y="2708275"/>
            <a:ext cx="3240087" cy="574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fr-F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La Nef principale </a:t>
            </a:r>
          </a:p>
          <a:p>
            <a:pPr algn="ctr"/>
            <a:r>
              <a:rPr lang="fr-F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et le Chœur. </a:t>
            </a:r>
          </a:p>
          <a:p>
            <a:pPr algn="ctr"/>
            <a:r>
              <a:rPr lang="fr-F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XIII siècle.</a:t>
            </a:r>
            <a:endParaRPr lang="ru-RU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50000">
              <a:srgbClr val="000912"/>
            </a:gs>
            <a:gs pos="100000">
              <a:srgbClr val="0066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annedImage-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3" descr="сканирование0002"/>
          <p:cNvPicPr>
            <a:picLocks noChangeAspect="1" noChangeArrowheads="1"/>
          </p:cNvPicPr>
          <p:nvPr/>
        </p:nvPicPr>
        <p:blipFill>
          <a:blip r:embed="rId3" cstate="email"/>
          <a:srcRect l="-1769"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ichier:Architecture-gothique-infographi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260350"/>
            <a:ext cx="7129462" cy="53482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692275" y="1412875"/>
            <a:ext cx="1152525" cy="2159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692275" y="2133600"/>
            <a:ext cx="1439863" cy="7143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2916238" y="4437063"/>
            <a:ext cx="1295400" cy="3603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 flipV="1">
            <a:off x="5651500" y="3716338"/>
            <a:ext cx="2160588" cy="3603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 flipV="1">
            <a:off x="4716463" y="2636838"/>
            <a:ext cx="2735262" cy="5048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6011863" y="1628775"/>
            <a:ext cx="1655762" cy="1444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28650" y="5805488"/>
            <a:ext cx="7818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fr-FR" sz="2000" b="1">
                <a:solidFill>
                  <a:srgbClr val="000000"/>
                </a:solidFill>
                <a:effectLst/>
                <a:latin typeface="Times New Roman" pitchFamily="18" charset="0"/>
              </a:rPr>
              <a:t>La voûte, construite à l’aide des côtes croisées, </a:t>
            </a:r>
          </a:p>
          <a:p>
            <a:pPr algn="ctr" eaLnBrk="0" hangingPunct="0"/>
            <a:r>
              <a:rPr lang="fr-FR" sz="2000" b="1">
                <a:solidFill>
                  <a:srgbClr val="000000"/>
                </a:solidFill>
                <a:effectLst/>
                <a:latin typeface="Times New Roman" pitchFamily="18" charset="0"/>
              </a:rPr>
              <a:t>a permis de faire de grandes fenêtres prèsque du plancher au plafond.</a:t>
            </a:r>
            <a:r>
              <a:rPr lang="ru-RU" sz="2000" b="1">
                <a:solidFill>
                  <a:schemeClr val="bg2"/>
                </a:solidFill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66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сканирование01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0350"/>
            <a:ext cx="475297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5" name="Picture 3" descr="Fichier:Cathedrale de roue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90805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323850" y="5516563"/>
            <a:ext cx="390683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3200">
                <a:effectLst/>
                <a:latin typeface="Times New Roman" pitchFamily="18" charset="0"/>
              </a:rPr>
              <a:t>La f</a:t>
            </a:r>
            <a:r>
              <a:rPr lang="ru-RU" sz="3200">
                <a:effectLst/>
                <a:latin typeface="Times New Roman" pitchFamily="18" charset="0"/>
              </a:rPr>
              <a:t>açade occidentale </a:t>
            </a:r>
            <a:endParaRPr lang="fr-FR" sz="3200">
              <a:effectLst/>
              <a:latin typeface="Times New Roman" pitchFamily="18" charset="0"/>
            </a:endParaRP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et </a:t>
            </a:r>
            <a:r>
              <a:rPr lang="ru-RU" sz="3200">
                <a:effectLst/>
                <a:latin typeface="Times New Roman" pitchFamily="18" charset="0"/>
              </a:rPr>
              <a:t>la flèche illuminée</a:t>
            </a:r>
            <a:r>
              <a:rPr lang="fr-FR" sz="3200">
                <a:effectLst/>
                <a:latin typeface="Times New Roman" pitchFamily="18" charset="0"/>
              </a:rPr>
              <a:t>s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663300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сканирование010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5076825" y="1989138"/>
            <a:ext cx="3816350" cy="237648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fr-FR" sz="1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L'Escalier dit </a:t>
            </a:r>
          </a:p>
          <a:p>
            <a:pPr algn="ctr"/>
            <a:r>
              <a:rPr lang="fr-FR" sz="1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des Librairies </a:t>
            </a:r>
          </a:p>
          <a:p>
            <a:pPr algn="ctr"/>
            <a:r>
              <a:rPr lang="fr-FR" sz="1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ou de la Bibliothèque </a:t>
            </a:r>
          </a:p>
          <a:p>
            <a:pPr algn="ctr"/>
            <a:r>
              <a:rPr lang="fr-FR" sz="1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dans le croisillon nord </a:t>
            </a:r>
            <a:endParaRPr lang="ru-RU" sz="12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CC99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Копия Изображение 001 (310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88913"/>
            <a:ext cx="28273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Picture 3" descr="Изображение 001 (312)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32138" y="2492375"/>
            <a:ext cx="28495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8" name="WordArt 4"/>
          <p:cNvSpPr>
            <a:spLocks noChangeArrowheads="1" noChangeShapeType="1" noTextEdit="1"/>
          </p:cNvSpPr>
          <p:nvPr/>
        </p:nvSpPr>
        <p:spPr bwMode="auto">
          <a:xfrm>
            <a:off x="3132138" y="908050"/>
            <a:ext cx="2808287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noFill/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Notre-Dame</a:t>
            </a:r>
          </a:p>
          <a:p>
            <a:pPr algn="ctr"/>
            <a:r>
              <a:rPr lang="en-US" sz="3200" kern="10">
                <a:ln w="9525">
                  <a:noFill/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de Rouen</a:t>
            </a:r>
            <a:endParaRPr lang="ru-RU" sz="3200" kern="10">
              <a:ln w="9525">
                <a:noFill/>
                <a:round/>
                <a:headEnd/>
                <a:tailEnd/>
              </a:ln>
              <a:solidFill>
                <a:srgbClr val="0066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62149" name="Picture 5" descr="Fichier:Claude Monet 03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188913"/>
            <a:ext cx="2947987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323850" y="4941888"/>
            <a:ext cx="237648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effectLst/>
                <a:latin typeface="Times New Roman" pitchFamily="18" charset="0"/>
              </a:rPr>
              <a:t>P</a:t>
            </a:r>
            <a:r>
              <a:rPr lang="ru-RU" sz="2800">
                <a:effectLst/>
                <a:latin typeface="Times New Roman" pitchFamily="18" charset="0"/>
              </a:rPr>
              <a:t>ortail et 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la tour 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Saint-Romain</a:t>
            </a: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6443663" y="5229225"/>
            <a:ext cx="22050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Claude Monet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en 1893 </a:t>
            </a:r>
          </a:p>
        </p:txBody>
      </p:sp>
      <p:sp>
        <p:nvSpPr>
          <p:cNvPr id="54280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549275"/>
          </a:xfrm>
          <a:prstGeom prst="actionButtonBlank">
            <a:avLst/>
          </a:prstGeom>
          <a:gradFill rotWithShape="1">
            <a:gsLst>
              <a:gs pos="0">
                <a:srgbClr val="336699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nimBg="1"/>
      <p:bldP spid="262150" grpId="0"/>
      <p:bldP spid="26215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100000">
              <a:srgbClr val="0035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Изображение 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98725" y="0"/>
            <a:ext cx="664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1" name="Picture 3" descr="Изображение 00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15888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2" name="Oval 4"/>
          <p:cNvSpPr>
            <a:spLocks noChangeArrowheads="1"/>
          </p:cNvSpPr>
          <p:nvPr/>
        </p:nvSpPr>
        <p:spPr bwMode="auto">
          <a:xfrm>
            <a:off x="6011863" y="7316788"/>
            <a:ext cx="1871662" cy="1008062"/>
          </a:xfrm>
          <a:prstGeom prst="ellips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80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8 -0.05804 C -0.01875 -0.06312 -0.00885 -0.0696 -0.00087 -0.07723 C 0.00695 -0.08486 0.0132 -0.09526 0.02136 -0.10243 C 0.02535 -0.1059 0.03004 -0.10751 0.03403 -0.11098 C 0.0375 -0.11399 0.04011 -0.11884 0.04358 -0.12162 C 0.04705 -0.12439 0.05122 -0.12509 0.05469 -0.12786 C 0.06077 -0.13295 0.06667 -0.13873 0.07222 -0.14474 C 0.0757 -0.14844 0.08177 -0.15746 0.08177 -0.15723 C 0.08386 -0.16601 0.0908 -0.1741 0.09445 -0.18289 C 0.09827 -0.19214 0.09688 -0.19283 0.09913 -0.20185 C 0.10278 -0.21665 0.10851 -0.23214 0.11337 -0.24624 C 0.12448 -0.27792 0.1375 -0.30867 0.1467 -0.3415 C 0.14983 -0.3526 0.15018 -0.36509 0.15469 -0.37526 C 0.16667 -0.40278 0.15747 -0.38035 0.17222 -0.42382 C 0.17361 -0.42821 0.17535 -0.43237 0.17691 -0.43653 C 0.17934 -0.44324 0.18334 -0.45757 0.18334 -0.45734 C 0.18611 -0.47607 0.18941 -0.51168 0.17847 -0.52532 C 0.17518 -0.53457 0.17448 -0.54636 0.17066 -0.55491 C 0.16476 -0.56856 0.15486 -0.5778 0.1467 -0.58867 C 0.13993 -0.59769 0.13594 -0.60763 0.12622 -0.61202 C 0.11736 -0.62312 0.10556 -0.6333 0.09445 -0.63954 C 0.08993 -0.64532 0.09219 -0.6437 0.0849 -0.64578 C 0.07952 -0.64717 0.06893 -0.64994 0.06893 -0.64971 C 0.0632 -0.65804 0.05035 -0.6585 0.04202 -0.66058 C -0.04479 -0.65804 -0.00451 -0.6585 -0.07864 -0.6585 " pathEditMode="relative" rAng="0" ptsTypes="ffffffffffffffffffffffffA">
                                      <p:cBhvr>
                                        <p:cTn id="16" dur="2000" fill="hold"/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chemeClr val="tx1">
                <a:gamma/>
                <a:shade val="13725"/>
                <a:invGamma/>
              </a:schemeClr>
            </a:gs>
            <a:gs pos="100000">
              <a:schemeClr val="tx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468313" y="2133600"/>
            <a:ext cx="2663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4400" b="1">
                <a:solidFill>
                  <a:srgbClr val="000000"/>
                </a:solidFill>
                <a:effectLst/>
                <a:latin typeface="Times New Roman" pitchFamily="18" charset="0"/>
              </a:rPr>
              <a:t>de Bayeux</a:t>
            </a: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250825" y="1484313"/>
            <a:ext cx="3563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400" b="1">
                <a:solidFill>
                  <a:srgbClr val="000000"/>
                </a:solidFill>
                <a:effectLst/>
                <a:latin typeface="Times New Roman" pitchFamily="18" charset="0"/>
              </a:rPr>
              <a:t>Notre </a:t>
            </a:r>
            <a:r>
              <a:rPr lang="fr-FR" sz="4400" b="1">
                <a:solidFill>
                  <a:srgbClr val="000000"/>
                </a:solidFill>
                <a:effectLst/>
              </a:rPr>
              <a:t>-</a:t>
            </a:r>
            <a:r>
              <a:rPr lang="fr-FR" sz="4400" b="1">
                <a:solidFill>
                  <a:srgbClr val="000000"/>
                </a:solidFill>
                <a:effectLst/>
                <a:latin typeface="Times New Roman" pitchFamily="18" charset="0"/>
              </a:rPr>
              <a:t>Dame</a:t>
            </a:r>
            <a:endParaRPr lang="ru-RU" sz="4400" b="1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4196" name="Picture 4" descr="Fichier:Cathédrale de Bayeux - vue d'ensemb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32238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/>
      <p:bldP spid="26419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2110"/>
            </a:gs>
            <a:gs pos="50000">
              <a:srgbClr val="FFCC66"/>
            </a:gs>
            <a:gs pos="100000">
              <a:srgbClr val="2921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Fichier:Cathédrale de Bayeux de nuit - façade - assemblage de 3 imag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49275"/>
            <a:ext cx="43338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19" name="Picture 3" descr="Изображение 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16438" y="188913"/>
            <a:ext cx="462756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Изображение 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23975"/>
            <a:ext cx="91440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900113" y="0"/>
            <a:ext cx="70231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4800">
                <a:solidFill>
                  <a:srgbClr val="000000"/>
                </a:solidFill>
                <a:effectLst/>
                <a:latin typeface="Times New Roman" pitchFamily="18" charset="0"/>
              </a:rPr>
              <a:t>« Tapisserie  de    Bayeux »</a:t>
            </a:r>
            <a:r>
              <a:rPr lang="ru-RU" sz="18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4B38"/>
            </a:gs>
            <a:gs pos="50000">
              <a:srgbClr val="FFCC99"/>
            </a:gs>
            <a:gs pos="100000">
              <a:srgbClr val="5E4B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chier:Normandie Calvados Bayeux2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35513" y="0"/>
            <a:ext cx="44084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7" name="Picture 3" descr="Fichier:Cathédrale de Bayeux - Orgu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04813"/>
            <a:ext cx="430371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8" name="Rectangle 4"/>
          <p:cNvSpPr>
            <a:spLocks noChangeArrowheads="1"/>
          </p:cNvSpPr>
          <p:nvPr/>
        </p:nvSpPr>
        <p:spPr bwMode="auto">
          <a:xfrm>
            <a:off x="323850" y="0"/>
            <a:ext cx="3678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L'orgue de la cathédrale 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651500" y="5734050"/>
            <a:ext cx="3011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Le chœur gothique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F2F"/>
            </a:gs>
            <a:gs pos="100000">
              <a:srgbClr val="0066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ichier:CambraiCathédra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663" y="0"/>
            <a:ext cx="4859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463550" y="1196975"/>
            <a:ext cx="3268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4400" b="1">
                <a:effectLst/>
                <a:latin typeface="Times New Roman" pitchFamily="18" charset="0"/>
              </a:rPr>
              <a:t>Notre-Dame </a:t>
            </a:r>
            <a:endParaRPr lang="fr-FR" sz="4400" b="1">
              <a:effectLst/>
              <a:latin typeface="Times New Roman" pitchFamily="18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68313" y="1989138"/>
            <a:ext cx="3059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effectLst/>
                <a:latin typeface="Times New Roman" pitchFamily="18" charset="0"/>
              </a:rPr>
              <a:t>de Grâce</a:t>
            </a:r>
            <a:r>
              <a:rPr lang="ru-RU" sz="4400">
                <a:effectLst/>
                <a:latin typeface="Times New Roman" pitchFamily="18" charset="0"/>
              </a:rPr>
              <a:t> </a:t>
            </a:r>
            <a:r>
              <a:rPr lang="fr-FR" sz="4400">
                <a:effectLst/>
                <a:latin typeface="Times New Roman" pitchFamily="18" charset="0"/>
              </a:rPr>
              <a:t> </a:t>
            </a:r>
            <a:r>
              <a:rPr lang="ru-RU" sz="4400" b="1">
                <a:effectLst/>
                <a:latin typeface="Times New Roman" pitchFamily="18" charset="0"/>
              </a:rPr>
              <a:t>de </a:t>
            </a:r>
            <a:r>
              <a:rPr lang="fr-FR" sz="4400" b="1">
                <a:effectLst/>
                <a:latin typeface="Times New Roman" pitchFamily="18" charset="0"/>
              </a:rPr>
              <a:t>Cambrai</a:t>
            </a:r>
            <a:endParaRPr lang="ru-RU" sz="44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3B003B"/>
            </a:gs>
            <a:gs pos="100000">
              <a:srgbClr val="80008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Fichier:Coutances vue nord.jpg"/>
          <p:cNvPicPr>
            <a:picLocks noChangeAspect="1" noChangeArrowheads="1"/>
          </p:cNvPicPr>
          <p:nvPr/>
        </p:nvPicPr>
        <p:blipFill>
          <a:blip r:embed="rId2" cstate="email">
            <a:lum bright="18000" contrast="30000"/>
          </a:blip>
          <a:srcRect/>
          <a:stretch>
            <a:fillRect/>
          </a:stretch>
        </p:blipFill>
        <p:spPr bwMode="auto">
          <a:xfrm>
            <a:off x="4500563" y="0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755650" y="188913"/>
            <a:ext cx="299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4000" b="1">
                <a:effectLst/>
                <a:latin typeface="Times New Roman" pitchFamily="18" charset="0"/>
              </a:rPr>
              <a:t>Notre-Dame </a:t>
            </a:r>
          </a:p>
        </p:txBody>
      </p:sp>
      <p:pic>
        <p:nvPicPr>
          <p:cNvPr id="61444" name="Picture 8" descr="Fichier:FranceNormandieCoutancesCathNotreDameChevet.jpg"/>
          <p:cNvPicPr>
            <a:picLocks noChangeAspect="1" noChangeArrowheads="1"/>
          </p:cNvPicPr>
          <p:nvPr/>
        </p:nvPicPr>
        <p:blipFill>
          <a:blip r:embed="rId3" cstate="email">
            <a:lum bright="12000" contrast="24000"/>
          </a:blip>
          <a:srcRect/>
          <a:stretch>
            <a:fillRect/>
          </a:stretch>
        </p:blipFill>
        <p:spPr bwMode="auto">
          <a:xfrm>
            <a:off x="0" y="1844675"/>
            <a:ext cx="44196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4787900" y="5084763"/>
            <a:ext cx="3921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Cathédrale du XIIIe siècle</a:t>
            </a:r>
            <a:endParaRPr lang="ru-RU" sz="2800">
              <a:effectLst/>
              <a:latin typeface="Times New Roman" pitchFamily="18" charset="0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684213" y="860425"/>
            <a:ext cx="3078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Coutances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6" grpId="0"/>
      <p:bldP spid="199689" grpId="0"/>
      <p:bldP spid="1996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00"/>
            </a:gs>
            <a:gs pos="100000">
              <a:srgbClr val="6600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/>
            <a:r>
              <a:rPr lang="fr-FR" sz="2200">
                <a:effectLst/>
                <a:latin typeface="Times New Roman" pitchFamily="18" charset="0"/>
              </a:rPr>
              <a:t>    La plupart des cathédrales Notre-Dame sont construites dans le style gotique</a:t>
            </a:r>
            <a:r>
              <a:rPr lang="ru-RU" sz="2800">
                <a:effectLst/>
              </a:rPr>
              <a:t> </a:t>
            </a:r>
          </a:p>
        </p:txBody>
      </p:sp>
      <p:sp>
        <p:nvSpPr>
          <p:cNvPr id="7171" name="Rectangle 10"/>
          <p:cNvSpPr>
            <a:spLocks noChangeArrowheads="1"/>
          </p:cNvSpPr>
          <p:nvPr/>
        </p:nvSpPr>
        <p:spPr bwMode="auto">
          <a:xfrm>
            <a:off x="2339975" y="1341438"/>
            <a:ext cx="3641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  <a:hlinkClick r:id="rId2" action="ppaction://hlinksldjump"/>
              </a:rPr>
              <a:t>3. Notre-Dame de Paris</a:t>
            </a:r>
            <a:r>
              <a:rPr lang="fr-FR" sz="3200">
                <a:effectLst/>
                <a:latin typeface="Times New Roman" pitchFamily="18" charset="0"/>
                <a:hlinkClick r:id="rId2" action="ppaction://hlinksldjump"/>
              </a:rPr>
              <a:t> </a:t>
            </a:r>
            <a:endParaRPr lang="fr-FR" sz="3200">
              <a:effectLst/>
              <a:latin typeface="Times New Roman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2268538" y="1773238"/>
            <a:ext cx="4311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 4</a:t>
            </a:r>
            <a:r>
              <a:rPr lang="fr-FR" sz="2800">
                <a:effectLst/>
                <a:latin typeface="Times New Roman" pitchFamily="18" charset="0"/>
                <a:hlinkClick r:id="rId3" action="ppaction://hlinksldjump"/>
              </a:rPr>
              <a:t>. Notre-Dame  de Chartres</a:t>
            </a:r>
            <a:r>
              <a:rPr lang="fr-FR" sz="3200">
                <a:effectLst/>
                <a:latin typeface="Times New Roman" pitchFamily="18" charset="0"/>
                <a:hlinkClick r:id="rId3" action="ppaction://hlinksldjump"/>
              </a:rPr>
              <a:t> </a:t>
            </a:r>
            <a:endParaRPr lang="fr-FR" sz="3200">
              <a:effectLst/>
              <a:latin typeface="Times New Roman" pitchFamily="18" charset="0"/>
            </a:endParaRPr>
          </a:p>
        </p:txBody>
      </p:sp>
      <p:sp>
        <p:nvSpPr>
          <p:cNvPr id="7173" name="Rectangle 12"/>
          <p:cNvSpPr>
            <a:spLocks noChangeArrowheads="1"/>
          </p:cNvSpPr>
          <p:nvPr/>
        </p:nvSpPr>
        <p:spPr bwMode="auto">
          <a:xfrm>
            <a:off x="2339975" y="2205038"/>
            <a:ext cx="3844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  <a:hlinkClick r:id="rId4" action="ppaction://hlinkpres?slideindex=46&amp;slidetitle=Слайд 46"/>
              </a:rPr>
              <a:t>5. </a:t>
            </a:r>
            <a:r>
              <a:rPr lang="fr-FR" sz="2800">
                <a:effectLst/>
                <a:latin typeface="Times New Roman" pitchFamily="18" charset="0"/>
                <a:hlinkClick r:id="rId5" action="ppaction://hlinksldjump"/>
              </a:rPr>
              <a:t>Notre-Dame  de Rouen</a:t>
            </a:r>
            <a:endParaRPr lang="fr-FR" sz="2800">
              <a:effectLst/>
              <a:latin typeface="Times New Roman" pitchFamily="18" charset="0"/>
            </a:endParaRPr>
          </a:p>
        </p:txBody>
      </p:sp>
      <p:sp>
        <p:nvSpPr>
          <p:cNvPr id="7174" name="Rectangle 13"/>
          <p:cNvSpPr>
            <a:spLocks noChangeArrowheads="1"/>
          </p:cNvSpPr>
          <p:nvPr/>
        </p:nvSpPr>
        <p:spPr bwMode="auto">
          <a:xfrm>
            <a:off x="2268538" y="2636838"/>
            <a:ext cx="4090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 </a:t>
            </a:r>
            <a:r>
              <a:rPr lang="fr-FR" sz="2800">
                <a:effectLst/>
                <a:latin typeface="Times New Roman" pitchFamily="18" charset="0"/>
                <a:hlinkClick r:id="rId6" action="ppaction://hlinksldjump"/>
              </a:rPr>
              <a:t>6. Notre-Dame  de Bayeux</a:t>
            </a:r>
            <a:endParaRPr lang="fr-FR" sz="2800">
              <a:effectLst/>
              <a:latin typeface="Times New Roman" pitchFamily="18" charset="0"/>
            </a:endParaRPr>
          </a:p>
        </p:txBody>
      </p:sp>
      <p:sp>
        <p:nvSpPr>
          <p:cNvPr id="7175" name="Rectangle 14"/>
          <p:cNvSpPr>
            <a:spLocks noChangeArrowheads="1"/>
          </p:cNvSpPr>
          <p:nvPr/>
        </p:nvSpPr>
        <p:spPr bwMode="auto">
          <a:xfrm>
            <a:off x="2195513" y="3068638"/>
            <a:ext cx="46529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</a:rPr>
              <a:t> </a:t>
            </a:r>
            <a:r>
              <a:rPr lang="fr-FR" sz="2800" u="sng">
                <a:effectLst/>
                <a:latin typeface="Times New Roman" pitchFamily="18" charset="0"/>
              </a:rPr>
              <a:t> </a:t>
            </a:r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7. Notre-Dame de de Cambrai</a:t>
            </a:r>
          </a:p>
        </p:txBody>
      </p:sp>
      <p:sp>
        <p:nvSpPr>
          <p:cNvPr id="7176" name="Rectangle 15"/>
          <p:cNvSpPr>
            <a:spLocks noChangeArrowheads="1"/>
          </p:cNvSpPr>
          <p:nvPr/>
        </p:nvSpPr>
        <p:spPr bwMode="auto">
          <a:xfrm>
            <a:off x="2339975" y="3500438"/>
            <a:ext cx="4395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8. Notre-Dame de Coutances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77" name="Rectangle 16"/>
          <p:cNvSpPr>
            <a:spLocks noChangeArrowheads="1"/>
          </p:cNvSpPr>
          <p:nvPr/>
        </p:nvSpPr>
        <p:spPr bwMode="auto">
          <a:xfrm>
            <a:off x="2268538" y="3933825"/>
            <a:ext cx="3746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 9. Notre-Dame de Sées</a:t>
            </a:r>
            <a:r>
              <a:rPr lang="fr-FR" sz="2800">
                <a:effectLst/>
                <a:latin typeface="Times New Roman" pitchFamily="18" charset="0"/>
              </a:rPr>
              <a:t>  </a:t>
            </a:r>
          </a:p>
        </p:txBody>
      </p:sp>
      <p:sp>
        <p:nvSpPr>
          <p:cNvPr id="7178" name="Rectangle 17"/>
          <p:cNvSpPr>
            <a:spLocks noChangeArrowheads="1"/>
          </p:cNvSpPr>
          <p:nvPr/>
        </p:nvSpPr>
        <p:spPr bwMode="auto">
          <a:xfrm>
            <a:off x="2268538" y="4365625"/>
            <a:ext cx="3940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10. Notre-Dame d'Évreux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79" name="Rectangle 18"/>
          <p:cNvSpPr>
            <a:spLocks noChangeArrowheads="1"/>
          </p:cNvSpPr>
          <p:nvPr/>
        </p:nvSpPr>
        <p:spPr bwMode="auto">
          <a:xfrm>
            <a:off x="2268538" y="4797425"/>
            <a:ext cx="3895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11.Notre-Dame du Havre </a:t>
            </a:r>
          </a:p>
        </p:txBody>
      </p:sp>
      <p:sp>
        <p:nvSpPr>
          <p:cNvPr id="7180" name="Rectangle 19"/>
          <p:cNvSpPr>
            <a:spLocks noChangeArrowheads="1"/>
          </p:cNvSpPr>
          <p:nvPr/>
        </p:nvSpPr>
        <p:spPr bwMode="auto">
          <a:xfrm>
            <a:off x="2268538" y="5300663"/>
            <a:ext cx="4175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12. Notre-Dame de Laon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81" name="Rectangle 20"/>
          <p:cNvSpPr>
            <a:spLocks noChangeArrowheads="1"/>
          </p:cNvSpPr>
          <p:nvPr/>
        </p:nvSpPr>
        <p:spPr bwMode="auto">
          <a:xfrm>
            <a:off x="2195513" y="5805488"/>
            <a:ext cx="456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 13. Notre-Dame-de-la-Treille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82" name="Rectangle 21"/>
          <p:cNvSpPr>
            <a:spLocks noChangeArrowheads="1"/>
          </p:cNvSpPr>
          <p:nvPr/>
        </p:nvSpPr>
        <p:spPr bwMode="auto">
          <a:xfrm>
            <a:off x="2195513" y="6165850"/>
            <a:ext cx="4170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 u="sng">
                <a:solidFill>
                  <a:srgbClr val="33CCFF"/>
                </a:solidFill>
                <a:effectLst/>
                <a:latin typeface="Times New Roman" pitchFamily="18" charset="0"/>
              </a:rPr>
              <a:t> 14. Notre-Dame de Mende</a:t>
            </a:r>
            <a:r>
              <a:rPr lang="fr-FR" sz="28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183" name="Rectangle 22"/>
          <p:cNvSpPr>
            <a:spLocks noChangeArrowheads="1"/>
          </p:cNvSpPr>
          <p:nvPr/>
        </p:nvSpPr>
        <p:spPr bwMode="auto">
          <a:xfrm>
            <a:off x="2411413" y="908050"/>
            <a:ext cx="3816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  <a:hlinkClick r:id="rId7" action="ppaction://hlinksldjump"/>
              </a:rPr>
              <a:t>2. Notre-Dame d’Amiens</a:t>
            </a:r>
            <a:endParaRPr lang="fr-FR" sz="2800">
              <a:effectLst/>
              <a:latin typeface="Times New Roman" pitchFamily="18" charset="0"/>
            </a:endParaRPr>
          </a:p>
        </p:txBody>
      </p:sp>
      <p:sp>
        <p:nvSpPr>
          <p:cNvPr id="7184" name="Rectangle 23"/>
          <p:cNvSpPr>
            <a:spLocks noChangeArrowheads="1"/>
          </p:cNvSpPr>
          <p:nvPr/>
        </p:nvSpPr>
        <p:spPr bwMode="auto">
          <a:xfrm>
            <a:off x="2339975" y="476250"/>
            <a:ext cx="3646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2800">
                <a:effectLst/>
                <a:latin typeface="Times New Roman" pitchFamily="18" charset="0"/>
                <a:hlinkClick r:id="rId8" action="ppaction://hlinksldjump"/>
              </a:rPr>
              <a:t>1.Notre-Dame de Reims</a:t>
            </a:r>
            <a:endParaRPr lang="fr-FR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71717"/>
            </a:gs>
            <a:gs pos="50000">
              <a:srgbClr val="4D4D4D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Fichier:Sées cathedral.jpg"/>
          <p:cNvPicPr>
            <a:picLocks noChangeAspect="1" noChangeArrowheads="1"/>
          </p:cNvPicPr>
          <p:nvPr/>
        </p:nvPicPr>
        <p:blipFill>
          <a:blip r:embed="rId2" cstate="email">
            <a:lum bright="12000" contrast="30000"/>
          </a:blip>
          <a:srcRect/>
          <a:stretch>
            <a:fillRect/>
          </a:stretch>
        </p:blipFill>
        <p:spPr bwMode="auto">
          <a:xfrm>
            <a:off x="4427538" y="0"/>
            <a:ext cx="4751387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0" y="0"/>
            <a:ext cx="259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600" b="1">
                <a:effectLst/>
                <a:latin typeface="Times New Roman" pitchFamily="18" charset="0"/>
              </a:rPr>
              <a:t>Notre-Dame</a:t>
            </a:r>
            <a:endParaRPr lang="ru-RU" sz="3600" b="1">
              <a:effectLst/>
              <a:latin typeface="Times New Roman" pitchFamily="18" charset="0"/>
            </a:endParaRPr>
          </a:p>
        </p:txBody>
      </p:sp>
      <p:pic>
        <p:nvPicPr>
          <p:cNvPr id="62468" name="Picture 8" descr="Fichier:SéesCathédrale.jpg"/>
          <p:cNvPicPr>
            <a:picLocks noChangeAspect="1" noChangeArrowheads="1"/>
          </p:cNvPicPr>
          <p:nvPr/>
        </p:nvPicPr>
        <p:blipFill>
          <a:blip r:embed="rId3" cstate="email">
            <a:lum bright="12000" contrast="18000"/>
          </a:blip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2555875" y="260350"/>
            <a:ext cx="1644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</a:t>
            </a:r>
            <a:r>
              <a:rPr lang="fr-FR" sz="3600" b="1">
                <a:effectLst/>
                <a:latin typeface="Times New Roman" pitchFamily="18" charset="0"/>
              </a:rPr>
              <a:t> Sées</a:t>
            </a:r>
            <a:endParaRPr lang="ru-RU" sz="36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4" grpId="0"/>
      <p:bldP spid="2222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000"/>
            </a:gs>
            <a:gs pos="50000">
              <a:srgbClr val="002C00"/>
            </a:gs>
            <a:gs pos="100000">
              <a:srgbClr val="008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7" name="Picture 5" descr="Fichier:Evreux 1 2006 044.jpg"/>
          <p:cNvPicPr>
            <a:picLocks noChangeAspect="1" noChangeArrowheads="1"/>
          </p:cNvPicPr>
          <p:nvPr/>
        </p:nvPicPr>
        <p:blipFill>
          <a:blip r:embed="rId2" cstate="email">
            <a:lum bright="12000" contrast="30000"/>
          </a:blip>
          <a:srcRect/>
          <a:stretch>
            <a:fillRect/>
          </a:stretch>
        </p:blipFill>
        <p:spPr bwMode="auto">
          <a:xfrm>
            <a:off x="0" y="2420938"/>
            <a:ext cx="332740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250825" y="333375"/>
            <a:ext cx="299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4000" b="1">
                <a:effectLst/>
                <a:latin typeface="Times New Roman" pitchFamily="18" charset="0"/>
              </a:rPr>
              <a:t>Notre-Dame </a:t>
            </a:r>
          </a:p>
        </p:txBody>
      </p:sp>
      <p:pic>
        <p:nvPicPr>
          <p:cNvPr id="63492" name="Picture 8" descr="Fichier:Normandie Eure Evreux1 tango7174.jpg"/>
          <p:cNvPicPr>
            <a:picLocks noChangeAspect="1" noChangeArrowheads="1"/>
          </p:cNvPicPr>
          <p:nvPr/>
        </p:nvPicPr>
        <p:blipFill>
          <a:blip r:embed="rId3" cstate="email">
            <a:lum bright="6000" contrast="12000"/>
          </a:blip>
          <a:srcRect/>
          <a:stretch>
            <a:fillRect/>
          </a:stretch>
        </p:blipFill>
        <p:spPr bwMode="auto">
          <a:xfrm>
            <a:off x="3348038" y="0"/>
            <a:ext cx="579596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611188" y="1052513"/>
            <a:ext cx="2314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d'Évreux</a:t>
            </a:r>
            <a:r>
              <a:rPr lang="fr-FR" sz="4000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4140200" y="4868863"/>
            <a:ext cx="47164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3600">
                <a:effectLst/>
                <a:latin typeface="Times New Roman" pitchFamily="18" charset="0"/>
              </a:rPr>
              <a:t>C’est l'un des bâtiments</a:t>
            </a:r>
          </a:p>
          <a:p>
            <a:pPr algn="ctr"/>
            <a:r>
              <a:rPr lang="fr-FR" sz="3600">
                <a:effectLst/>
                <a:latin typeface="Times New Roman" pitchFamily="18" charset="0"/>
              </a:rPr>
              <a:t> les plus remarquables</a:t>
            </a:r>
          </a:p>
          <a:p>
            <a:pPr algn="ctr"/>
            <a:r>
              <a:rPr lang="fr-FR" sz="3600">
                <a:effectLst/>
                <a:latin typeface="Times New Roman" pitchFamily="18" charset="0"/>
              </a:rPr>
              <a:t> de la ville</a:t>
            </a:r>
            <a:endParaRPr lang="ru-RU" sz="36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  <p:bldP spid="202761" grpId="0"/>
      <p:bldP spid="20276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50000">
              <a:srgbClr val="3366FF"/>
            </a:gs>
            <a:gs pos="100000">
              <a:srgbClr val="18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Laon-facad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22913" y="1341438"/>
            <a:ext cx="34274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651500" y="0"/>
            <a:ext cx="2992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Notre-Dame </a:t>
            </a:r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3" cstate="email">
            <a:lum bright="-6000" contrast="12000"/>
          </a:blip>
          <a:srcRect/>
          <a:stretch>
            <a:fillRect/>
          </a:stretch>
        </p:blipFill>
        <p:spPr bwMode="auto">
          <a:xfrm>
            <a:off x="9525" y="0"/>
            <a:ext cx="505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0" name="Rectangle 6"/>
          <p:cNvSpPr>
            <a:spLocks noChangeArrowheads="1"/>
          </p:cNvSpPr>
          <p:nvPr/>
        </p:nvSpPr>
        <p:spPr bwMode="auto">
          <a:xfrm>
            <a:off x="6011863" y="549275"/>
            <a:ext cx="1947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Laon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/>
      <p:bldP spid="2775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Fichier:Picardie Laon4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913" y="0"/>
            <a:ext cx="637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0" y="2552700"/>
            <a:ext cx="171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effectLst/>
                <a:latin typeface="Times New Roman" pitchFamily="18" charset="0"/>
              </a:rPr>
              <a:t>À la croisée </a:t>
            </a:r>
            <a:endParaRPr lang="fr-FR" sz="2400">
              <a:effectLst/>
              <a:latin typeface="Times New Roman" pitchFamily="18" charset="0"/>
            </a:endParaRPr>
          </a:p>
          <a:p>
            <a:r>
              <a:rPr lang="ru-RU" sz="2400">
                <a:effectLst/>
                <a:latin typeface="Times New Roman" pitchFamily="18" charset="0"/>
              </a:rPr>
              <a:t>du transept</a:t>
            </a:r>
            <a:r>
              <a:rPr lang="ru-RU" sz="3600">
                <a:effectLst/>
              </a:rPr>
              <a:t> </a:t>
            </a:r>
          </a:p>
        </p:txBody>
      </p:sp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7199313" y="2276475"/>
            <a:ext cx="19446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L’une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des premières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cathédrales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 du style                   gothique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7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/>
      <p:bldP spid="2785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Fichier:Laon cathedral notre dame interior 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4089400" y="6338888"/>
            <a:ext cx="505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Intérieur de la cathédrale de Laon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8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Fichier:Picardie Laon3 tango71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14388"/>
            <a:ext cx="9144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1590675" y="5802313"/>
            <a:ext cx="60912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200">
                <a:effectLst/>
                <a:latin typeface="Times New Roman" pitchFamily="18" charset="0"/>
              </a:rPr>
              <a:t>Les portails de la façade occidentale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66"/>
            </a:gs>
            <a:gs pos="100000">
              <a:srgbClr val="0000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chier:Cathédrale Notre-Dame-de-la-Treille de Lille 1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638" y="0"/>
            <a:ext cx="4932362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611188" y="692150"/>
            <a:ext cx="30241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4000">
                <a:effectLst/>
                <a:latin typeface="Times New Roman" pitchFamily="18" charset="0"/>
              </a:rPr>
              <a:t>Notre-Dame</a:t>
            </a:r>
            <a:endParaRPr lang="ru-RU" sz="4000">
              <a:effectLst/>
              <a:latin typeface="Times New Roman" pitchFamily="18" charset="0"/>
            </a:endParaRPr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1187450" y="1484313"/>
            <a:ext cx="1749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>
                <a:effectLst/>
                <a:latin typeface="Times New Roman" pitchFamily="18" charset="0"/>
              </a:rPr>
              <a:t>de Lille</a:t>
            </a:r>
            <a:endParaRPr lang="ru-RU" sz="4000">
              <a:effectLst/>
              <a:latin typeface="Times New Roman" pitchFamily="18" charset="0"/>
            </a:endParaRP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6084888" y="4437063"/>
            <a:ext cx="279241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3200">
                <a:effectLst/>
                <a:latin typeface="Times New Roman" pitchFamily="18" charset="0"/>
              </a:rPr>
              <a:t>Elle est située 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dans le quartier 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du Vieux-Lille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0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/>
      <p:bldP spid="28058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5F5F5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Fichier:Lille ND de la treille 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39813"/>
            <a:ext cx="91440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6"/>
          <p:cNvSpPr>
            <a:spLocks noChangeArrowheads="1"/>
          </p:cNvSpPr>
          <p:nvPr/>
        </p:nvSpPr>
        <p:spPr bwMode="auto">
          <a:xfrm>
            <a:off x="323850" y="260350"/>
            <a:ext cx="8459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>
                <a:effectLst/>
                <a:latin typeface="Times New Roman" pitchFamily="18" charset="0"/>
              </a:rPr>
              <a:t>La statue miraculeuse y est déposée le 21 septembre 1872</a:t>
            </a:r>
            <a:r>
              <a:rPr lang="ru-RU" sz="1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Fichier:Lille ND treille choeu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6156325" y="6096000"/>
            <a:ext cx="2308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000000"/>
                </a:solidFill>
                <a:effectLst/>
                <a:latin typeface="Times New Roman" pitchFamily="18" charset="0"/>
              </a:rPr>
              <a:t>Le chœur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Fichier:Lille ND Treille chapelle st josep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0" y="1052513"/>
            <a:ext cx="18716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La chapelle saint Joseph</a:t>
            </a:r>
            <a:r>
              <a:rPr lang="ru-RU" sz="1400">
                <a:effectLst/>
              </a:rPr>
              <a:t> </a:t>
            </a: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5003800" y="7651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B00"/>
            </a:gs>
            <a:gs pos="100000">
              <a:srgbClr val="008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сканирование00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32138" y="0"/>
            <a:ext cx="580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сканирование0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333375"/>
            <a:ext cx="20034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6516688" y="6858000"/>
            <a:ext cx="1439862" cy="1008063"/>
          </a:xfrm>
          <a:prstGeom prst="ellipse">
            <a:avLst/>
          </a:prstGeom>
          <a:noFill/>
          <a:ln w="762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3141663"/>
            <a:ext cx="31003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fr-FR" sz="2800">
                <a:effectLst/>
                <a:latin typeface="Times New Roman" pitchFamily="18" charset="0"/>
              </a:rPr>
              <a:t>La plus belle </a:t>
            </a:r>
          </a:p>
          <a:p>
            <a:pPr algn="ctr" eaLnBrk="0" hangingPunct="0"/>
            <a:r>
              <a:rPr lang="fr-FR" sz="2800">
                <a:effectLst/>
                <a:latin typeface="Times New Roman" pitchFamily="18" charset="0"/>
              </a:rPr>
              <a:t>cathédrale française </a:t>
            </a:r>
          </a:p>
          <a:p>
            <a:pPr algn="ctr" eaLnBrk="0" hangingPunct="0"/>
            <a:r>
              <a:rPr lang="fr-FR" sz="2800">
                <a:effectLst/>
                <a:latin typeface="Times New Roman" pitchFamily="18" charset="0"/>
              </a:rPr>
              <a:t>de ce style est </a:t>
            </a:r>
          </a:p>
          <a:p>
            <a:pPr algn="ctr" eaLnBrk="0" hangingPunct="0"/>
            <a:r>
              <a:rPr lang="fr-FR" sz="2800">
                <a:effectLst/>
                <a:latin typeface="Times New Roman" pitchFamily="18" charset="0"/>
              </a:rPr>
              <a:t>celle de Reims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7653 C 0.00417 -0.09919 0.0092 -0.12254 0.0151 -0.14405 C 0.0184 -0.25202 0.01285 -0.21249 0.02135 -0.26451 C 0.02274 -0.29457 0.02344 -0.32393 0.02778 -0.3533 C 0.02882 -0.37017 0.02882 -0.38081 0.03246 -0.39561 C 0.03437 -0.41133 0.03559 -0.42613 0.03733 -0.44208 C 0.03819 -0.45017 0.04201 -0.46543 0.04201 -0.46543 C 0.04306 -0.48532 0.04236 -0.49017 0.04514 -0.50567 C 0.04618 -0.51122 0.04844 -0.52254 0.04844 -0.52254 C 0.05017 -0.56185 0.05469 -0.60278 0.06267 -0.64093 C 0.06441 -0.66289 0.06667 -0.68463 0.06892 -0.70636 C 0.0684 -0.7563 0.07083 -0.80671 0.06736 -0.85642 C 0.06684 -0.86451 0.06042 -0.87098 0.05469 -0.87353 C 0.05156 -0.87491 0.04514 -0.87769 0.04514 -0.87769 C 0.01267 -0.90659 -0.02934 -0.89665 -0.06754 -0.89665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/>
            </a:gs>
            <a:gs pos="100000">
              <a:srgbClr val="471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ichier:Cathédrale Notre-Dame-de-la-Treille de Lille 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2449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7" name="Picture 3" descr="Fichier:Cathédrale Notre-Dame-de-la-Treille de Lille 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3250" y="549275"/>
            <a:ext cx="473075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4572000" y="0"/>
            <a:ext cx="414972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La chapelle du Sacré-Cœur 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de Jésus</a:t>
            </a:r>
            <a:r>
              <a:rPr lang="ru-RU" sz="3600">
                <a:effectLst/>
              </a:rPr>
              <a:t> </a:t>
            </a:r>
          </a:p>
        </p:txBody>
      </p:sp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395288" y="5805488"/>
            <a:ext cx="33797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3200">
                <a:effectLst/>
                <a:latin typeface="Times New Roman" pitchFamily="18" charset="0"/>
              </a:rPr>
              <a:t>La Sainte Chapelle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/>
      <p:bldP spid="28262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FF"/>
            </a:gs>
            <a:gs pos="100000">
              <a:srgbClr val="C58A4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ichier:Lille ND Treille Chap jeanne d'ar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188" y="476250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39750" y="0"/>
            <a:ext cx="3816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La chapelle Jeanne d'Arc</a:t>
            </a: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192516" name="Picture 4" descr="Fichier:Lille ND Treille Chap Ste Ann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9338" y="3429000"/>
            <a:ext cx="31686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4716463" y="6338888"/>
            <a:ext cx="3719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La chapelle sainte Anne</a:t>
            </a: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192518" name="Picture 6" descr="Fichier:Lille ND Treille chap St Charle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27088" y="3357563"/>
            <a:ext cx="316865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323850" y="6338888"/>
            <a:ext cx="3760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La chapelle saint Charles</a:t>
            </a:r>
          </a:p>
        </p:txBody>
      </p:sp>
      <p:pic>
        <p:nvPicPr>
          <p:cNvPr id="192520" name="Picture 8" descr="Fichier:Lille ND Treille Chap St Jean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9338" y="461963"/>
            <a:ext cx="309721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4787900" y="0"/>
            <a:ext cx="3306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La chapelle saint Jean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92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92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C2C2C"/>
            </a:gs>
            <a:gs pos="50000">
              <a:srgbClr val="5F5F5F"/>
            </a:gs>
            <a:gs pos="100000">
              <a:srgbClr val="2C2C2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Fichier:Lille ND Treille chapelle st pier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5400"/>
            <a:ext cx="84963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6"/>
          <p:cNvSpPr>
            <a:spLocks noChangeArrowheads="1"/>
          </p:cNvSpPr>
          <p:nvPr/>
        </p:nvSpPr>
        <p:spPr bwMode="auto">
          <a:xfrm>
            <a:off x="2555875" y="6430963"/>
            <a:ext cx="36147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800">
                <a:effectLst/>
                <a:latin typeface="Times New Roman" pitchFamily="18" charset="0"/>
              </a:rPr>
              <a:t>La chapelle saint Pierre </a:t>
            </a:r>
          </a:p>
        </p:txBody>
      </p:sp>
      <p:sp>
        <p:nvSpPr>
          <p:cNvPr id="74756" name="Rectangle 9"/>
          <p:cNvSpPr>
            <a:spLocks noChangeArrowheads="1"/>
          </p:cNvSpPr>
          <p:nvPr/>
        </p:nvSpPr>
        <p:spPr bwMode="auto">
          <a:xfrm>
            <a:off x="5003800" y="20605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60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CCFF"/>
            </a:gs>
            <a:gs pos="100000">
              <a:srgbClr val="0E3846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ichier:Cathedrale Mend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395288" y="260350"/>
            <a:ext cx="2952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4000" b="1">
                <a:effectLst/>
                <a:latin typeface="Times New Roman" pitchFamily="18" charset="0"/>
              </a:rPr>
              <a:t>Notre-Dame</a:t>
            </a:r>
            <a:r>
              <a:rPr lang="fr-FR" sz="4000" b="1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75780" name="Picture 4" descr="Fichier:FR-48-Mende3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2349500"/>
            <a:ext cx="3381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755650" y="981075"/>
            <a:ext cx="2314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Mende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00"/>
            </a:gs>
            <a:gs pos="100000">
              <a:srgbClr val="070E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Fichier:Mende-cathedrale-1.JPG"/>
          <p:cNvPicPr>
            <a:picLocks noChangeAspect="1" noChangeArrowheads="1"/>
          </p:cNvPicPr>
          <p:nvPr/>
        </p:nvPicPr>
        <p:blipFill>
          <a:blip r:embed="rId2" cstate="email">
            <a:lum bright="-12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0"/>
            <a:ext cx="329723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200">
                <a:solidFill>
                  <a:srgbClr val="FFFF00"/>
                </a:solidFill>
                <a:effectLst/>
                <a:latin typeface="Times New Roman" pitchFamily="18" charset="0"/>
              </a:rPr>
              <a:t>La cathédrale</a:t>
            </a:r>
            <a:endParaRPr lang="fr-FR" sz="3200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ru-RU" sz="3200">
                <a:solidFill>
                  <a:srgbClr val="FFFF00"/>
                </a:solidFill>
                <a:effectLst/>
                <a:latin typeface="Times New Roman" pitchFamily="18" charset="0"/>
              </a:rPr>
              <a:t> au cœur de la cité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42424"/>
            </a:gs>
            <a:gs pos="100000">
              <a:srgbClr val="4D4D4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le:FR-03-Moulins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71913" y="-171450"/>
            <a:ext cx="5272087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68313" y="4292600"/>
            <a:ext cx="3219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Construite </a:t>
            </a: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dans le style néo-gotique</a:t>
            </a:r>
            <a:endParaRPr lang="ru-RU" sz="2400">
              <a:effectLst/>
              <a:latin typeface="Times New Roman" pitchFamily="18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50825" y="692150"/>
            <a:ext cx="34909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15870" anchor="ctr">
            <a:spAutoFit/>
          </a:bodyPr>
          <a:lstStyle/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Cathédrale Notre-Dame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de Moulins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le:Moulins - Perspective3.JPG"/>
          <p:cNvPicPr>
            <a:picLocks noChangeAspect="1" noChangeArrowheads="1"/>
          </p:cNvPicPr>
          <p:nvPr/>
        </p:nvPicPr>
        <p:blipFill>
          <a:blip r:embed="rId2" cstate="email">
            <a:lum bright="-12000" contras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FR-03-Moulins13.JPG"/>
          <p:cNvPicPr>
            <a:picLocks noChangeAspect="1" noChangeArrowheads="1"/>
          </p:cNvPicPr>
          <p:nvPr/>
        </p:nvPicPr>
        <p:blipFill>
          <a:blip r:embed="rId2" cstate="email">
            <a:lum contrast="12000"/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D4D4D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le:FR-03-Moulins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1293813"/>
            <a:ext cx="40513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Elle fait l’objet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d’un classement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 au titre 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des monuments historiques</a:t>
            </a:r>
            <a:endParaRPr lang="fr-FR" sz="28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effectLst/>
                <a:latin typeface="Times New Roman" pitchFamily="18" charset="0"/>
              </a:rPr>
              <a:t>depuis 1875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40700"/>
            </a:gs>
            <a:gs pos="50000">
              <a:srgbClr val="993300"/>
            </a:gs>
            <a:gs pos="100000">
              <a:srgbClr val="1407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Fichier:Hey Moulins Triptyc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68413"/>
            <a:ext cx="914400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468313" y="333375"/>
            <a:ext cx="8353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400">
                <a:effectLst/>
                <a:latin typeface="Times New Roman" pitchFamily="18" charset="0"/>
              </a:rPr>
              <a:t>La cathédrale est surtout célèbre pour son triptyque</a:t>
            </a:r>
            <a:endParaRPr lang="ru-RU" sz="2400">
              <a:effectLst/>
              <a:latin typeface="Times New Roman" pitchFamily="18" charset="0"/>
            </a:endParaRPr>
          </a:p>
          <a:p>
            <a:pPr algn="ctr"/>
            <a:r>
              <a:rPr lang="fr-FR" sz="2400">
                <a:effectLst/>
                <a:latin typeface="Times New Roman" pitchFamily="18" charset="0"/>
              </a:rPr>
              <a:t>de la « Vierge en gloire », chef d'œuvre réalisé autour de l'an 1500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66FF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 descr="сканирование002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0"/>
            <a:ext cx="28813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1" name="WordArt 7"/>
          <p:cNvSpPr>
            <a:spLocks noChangeArrowheads="1" noChangeShapeType="1" noTextEdit="1"/>
          </p:cNvSpPr>
          <p:nvPr/>
        </p:nvSpPr>
        <p:spPr bwMode="auto">
          <a:xfrm>
            <a:off x="468313" y="2565400"/>
            <a:ext cx="367188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Notre-Dame 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23913" name="WordArt 9"/>
          <p:cNvSpPr>
            <a:spLocks noChangeArrowheads="1" noChangeShapeType="1" noTextEdit="1"/>
          </p:cNvSpPr>
          <p:nvPr/>
        </p:nvSpPr>
        <p:spPr bwMode="auto">
          <a:xfrm>
            <a:off x="900113" y="3357563"/>
            <a:ext cx="26638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 Reims</a:t>
            </a:r>
            <a:endParaRPr lang="ru-RU" sz="3600" kern="10">
              <a:ln w="9525">
                <a:noFill/>
                <a:round/>
                <a:headEnd/>
                <a:tailEnd/>
              </a:ln>
              <a:solidFill>
                <a:schemeClr val="folHlink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123918" name="Picture 14" descr="Fichier:Catedral de Reims detall port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4270375"/>
            <a:ext cx="344963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Файл:Facade de la Cathédrale de Reims - Avenue libergie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1" grpId="0" animBg="1"/>
      <p:bldP spid="1239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ichier:Vitrail Cathédrale de Moulins 160609 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62425" y="0"/>
            <a:ext cx="498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79388" y="1196975"/>
            <a:ext cx="3635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effectLst/>
                <a:latin typeface="Times New Roman" pitchFamily="18" charset="0"/>
              </a:rPr>
              <a:t>Parmi les vitaux             des chapelles,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 le plus remarquable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est celui  </a:t>
            </a:r>
          </a:p>
          <a:p>
            <a:pPr algn="ctr"/>
            <a:r>
              <a:rPr lang="fr-FR" sz="2800">
                <a:effectLst/>
                <a:latin typeface="Times New Roman" pitchFamily="18" charset="0"/>
              </a:rPr>
              <a:t>de Sainte-Catherine</a:t>
            </a:r>
            <a:endParaRPr lang="ru-RU" sz="28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roman 2"/>
          <p:cNvPicPr>
            <a:picLocks noChangeAspect="1" noChangeArrowheads="1"/>
          </p:cNvPicPr>
          <p:nvPr/>
        </p:nvPicPr>
        <p:blipFill>
          <a:blip r:embed="rId2" cstate="email">
            <a:lum bright="-12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17" name="Picture 5" descr="roman"/>
          <p:cNvPicPr>
            <a:picLocks noChangeAspect="1" noChangeArrowheads="1"/>
          </p:cNvPicPr>
          <p:nvPr/>
        </p:nvPicPr>
        <p:blipFill>
          <a:blip r:embed="rId3" cstate="email">
            <a:lum bright="-6000" contrast="24000"/>
          </a:blip>
          <a:srcRect/>
          <a:stretch>
            <a:fillRect/>
          </a:stretch>
        </p:blipFill>
        <p:spPr bwMode="auto">
          <a:xfrm>
            <a:off x="250825" y="-1335088"/>
            <a:ext cx="252095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8" name="Line 6"/>
          <p:cNvSpPr>
            <a:spLocks noChangeShapeType="1"/>
          </p:cNvSpPr>
          <p:nvPr/>
        </p:nvSpPr>
        <p:spPr bwMode="auto">
          <a:xfrm flipH="1" flipV="1">
            <a:off x="2268538" y="1700213"/>
            <a:ext cx="935037" cy="1657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19" name="Rectangle 7"/>
          <p:cNvSpPr>
            <a:spLocks noChangeArrowheads="1"/>
          </p:cNvSpPr>
          <p:nvPr/>
        </p:nvSpPr>
        <p:spPr bwMode="auto">
          <a:xfrm>
            <a:off x="539750" y="2133600"/>
            <a:ext cx="1189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Chevet</a:t>
            </a:r>
            <a:endParaRPr lang="ru-RU" sz="28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1331913" y="2565400"/>
            <a:ext cx="1223962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21" name="Rectangle 9"/>
          <p:cNvSpPr>
            <a:spLocks noChangeArrowheads="1"/>
          </p:cNvSpPr>
          <p:nvPr/>
        </p:nvSpPr>
        <p:spPr bwMode="auto">
          <a:xfrm>
            <a:off x="0" y="6165850"/>
            <a:ext cx="3111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Chapelle rayonnante</a:t>
            </a:r>
            <a:endParaRPr lang="ru-RU" sz="28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 flipV="1">
            <a:off x="1116013" y="4797425"/>
            <a:ext cx="0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 flipV="1">
            <a:off x="1619250" y="4581525"/>
            <a:ext cx="1296988" cy="1655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5364163" y="476250"/>
            <a:ext cx="2797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Clocher octogonal</a:t>
            </a:r>
          </a:p>
        </p:txBody>
      </p:sp>
      <p:sp>
        <p:nvSpPr>
          <p:cNvPr id="320525" name="Line 13"/>
          <p:cNvSpPr>
            <a:spLocks noChangeShapeType="1"/>
          </p:cNvSpPr>
          <p:nvPr/>
        </p:nvSpPr>
        <p:spPr bwMode="auto">
          <a:xfrm flipH="1">
            <a:off x="4716463" y="981075"/>
            <a:ext cx="1584325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6011863" y="1268413"/>
            <a:ext cx="2325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Massif barlong</a:t>
            </a:r>
          </a:p>
        </p:txBody>
      </p:sp>
      <p:sp>
        <p:nvSpPr>
          <p:cNvPr id="320527" name="Line 15"/>
          <p:cNvSpPr>
            <a:spLocks noChangeShapeType="1"/>
          </p:cNvSpPr>
          <p:nvPr/>
        </p:nvSpPr>
        <p:spPr bwMode="auto">
          <a:xfrm flipH="1">
            <a:off x="4932363" y="1700213"/>
            <a:ext cx="1368425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0528" name="Rectangle 16"/>
          <p:cNvSpPr>
            <a:spLocks noChangeArrowheads="1"/>
          </p:cNvSpPr>
          <p:nvPr/>
        </p:nvSpPr>
        <p:spPr bwMode="auto">
          <a:xfrm>
            <a:off x="6877050" y="1844675"/>
            <a:ext cx="1427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Transept</a:t>
            </a:r>
            <a:endParaRPr lang="ru-RU" sz="28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20529" name="Line 17"/>
          <p:cNvSpPr>
            <a:spLocks noChangeShapeType="1"/>
          </p:cNvSpPr>
          <p:nvPr/>
        </p:nvSpPr>
        <p:spPr bwMode="auto">
          <a:xfrm flipH="1">
            <a:off x="6156325" y="2276475"/>
            <a:ext cx="93662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V="1">
            <a:off x="1331913" y="1700213"/>
            <a:ext cx="503237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03704E-6 L 0.04722 0.31505 " pathEditMode="relative" ptsTypes="AA">
                                      <p:cBhvr>
                                        <p:cTn id="6" dur="1000" fill="hold"/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9" grpId="0"/>
      <p:bldP spid="320521" grpId="0"/>
      <p:bldP spid="320524" grpId="0"/>
      <p:bldP spid="320526" grpId="0"/>
      <p:bldP spid="32052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70004B"/>
            </a:gs>
            <a:gs pos="100000">
              <a:srgbClr val="34002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1023938" y="431800"/>
            <a:ext cx="72929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3200">
                <a:effectLst/>
                <a:latin typeface="Times New Roman" pitchFamily="18" charset="0"/>
              </a:rPr>
              <a:t>Les cathédrales, 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construites dans le style purement roman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sont peu nombreuses, </a:t>
            </a:r>
          </a:p>
          <a:p>
            <a:pPr algn="ctr"/>
            <a:r>
              <a:rPr lang="fr-FR" sz="3200">
                <a:effectLst/>
                <a:latin typeface="Times New Roman" pitchFamily="18" charset="0"/>
              </a:rPr>
              <a:t>mais elles sont aussi belles et magéstieuses.</a:t>
            </a:r>
          </a:p>
        </p:txBody>
      </p:sp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827088" y="3357563"/>
            <a:ext cx="800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2" action="ppaction://hlinksldjump"/>
              </a:rPr>
              <a:t>Notre-Dame-de-l’Annonciation</a:t>
            </a:r>
            <a:r>
              <a:rPr lang="fr-FR" sz="3600" b="1">
                <a:effectLst/>
                <a:latin typeface="Times New Roman" pitchFamily="18" charset="0"/>
                <a:hlinkClick r:id="rId2" action="ppaction://hlinksldjump"/>
              </a:rPr>
              <a:t> de Nancy</a:t>
            </a:r>
            <a:r>
              <a:rPr lang="fr-FR" sz="3200">
                <a:effectLst/>
                <a:latin typeface="Times New Roman" pitchFamily="18" charset="0"/>
                <a:hlinkClick r:id="rId2" action="ppaction://hlinksldjump"/>
              </a:rPr>
              <a:t> </a:t>
            </a:r>
            <a:endParaRPr lang="fr-FR" sz="3200">
              <a:effectLst/>
              <a:latin typeface="Times New Roman" pitchFamily="18" charset="0"/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1403350" y="2636838"/>
            <a:ext cx="635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3" action="ppaction://hlinksldjump"/>
              </a:rPr>
              <a:t>Notre-Dame –la Grande à </a:t>
            </a:r>
            <a:r>
              <a:rPr lang="fr-FR" sz="3600" b="1">
                <a:effectLst/>
                <a:latin typeface="Times New Roman" pitchFamily="18" charset="0"/>
                <a:hlinkClick r:id="rId3" action="ppaction://hlinksldjump"/>
              </a:rPr>
              <a:t>Poitier</a:t>
            </a:r>
            <a:endParaRPr lang="fr-FR" sz="3600" b="1">
              <a:effectLst/>
              <a:latin typeface="Times New Roman" pitchFamily="18" charset="0"/>
            </a:endParaRP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2268538" y="4149725"/>
            <a:ext cx="446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4" action="ppaction://hlinksldjump"/>
              </a:rPr>
              <a:t>Notre-Dame de </a:t>
            </a:r>
            <a:r>
              <a:rPr lang="fr-FR" sz="3600" b="1">
                <a:effectLst/>
                <a:latin typeface="Times New Roman" pitchFamily="18" charset="0"/>
                <a:hlinkClick r:id="rId4" action="ppaction://hlinksldjump"/>
              </a:rPr>
              <a:t>Rodez </a:t>
            </a:r>
            <a:endParaRPr lang="ru-RU" sz="3600" b="1">
              <a:effectLst/>
              <a:latin typeface="Times New Roman" pitchFamily="18" charset="0"/>
            </a:endParaRPr>
          </a:p>
        </p:txBody>
      </p:sp>
      <p:sp>
        <p:nvSpPr>
          <p:cNvPr id="84998" name="Rectangle 8"/>
          <p:cNvSpPr>
            <a:spLocks noChangeArrowheads="1"/>
          </p:cNvSpPr>
          <p:nvPr/>
        </p:nvSpPr>
        <p:spPr bwMode="auto">
          <a:xfrm>
            <a:off x="1403350" y="4724400"/>
            <a:ext cx="654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effectLst/>
                <a:latin typeface="Times New Roman" pitchFamily="18" charset="0"/>
                <a:hlinkClick r:id="rId5" action="ppaction://hlinksldjump"/>
              </a:rPr>
              <a:t>Notre-Dame des Doms d’</a:t>
            </a:r>
            <a:r>
              <a:rPr lang="fr-FR" sz="3600" b="1">
                <a:effectLst/>
                <a:latin typeface="Times New Roman" pitchFamily="18" charset="0"/>
                <a:hlinkClick r:id="rId5" action="ppaction://hlinksldjump"/>
              </a:rPr>
              <a:t>Avignon</a:t>
            </a:r>
            <a:endParaRPr lang="fr-FR" sz="3600" b="1">
              <a:effectLst/>
              <a:latin typeface="Times New Roman" pitchFamily="18" charset="0"/>
            </a:endParaRPr>
          </a:p>
        </p:txBody>
      </p:sp>
      <p:sp>
        <p:nvSpPr>
          <p:cNvPr id="84999" name="Rectangle 9"/>
          <p:cNvSpPr>
            <a:spLocks noChangeArrowheads="1"/>
          </p:cNvSpPr>
          <p:nvPr/>
        </p:nvSpPr>
        <p:spPr bwMode="auto">
          <a:xfrm>
            <a:off x="323850" y="6021388"/>
            <a:ext cx="85217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15870" anchor="ctr">
            <a:spAutoFit/>
          </a:bodyPr>
          <a:lstStyle/>
          <a:p>
            <a:pPr eaLnBrk="0" hangingPunct="0"/>
            <a:r>
              <a:rPr lang="ru-RU" sz="3600" u="sng">
                <a:solidFill>
                  <a:schemeClr val="hlink"/>
                </a:solidFill>
                <a:effectLst/>
                <a:latin typeface="Times New Roman" pitchFamily="18" charset="0"/>
              </a:rPr>
              <a:t>Cathédrale Notre-Dame-de-la-Seds de </a:t>
            </a:r>
            <a:r>
              <a:rPr lang="ru-RU" sz="3600" b="1" u="sng">
                <a:solidFill>
                  <a:schemeClr val="hlink"/>
                </a:solidFill>
                <a:effectLst/>
                <a:latin typeface="Times New Roman" pitchFamily="18" charset="0"/>
              </a:rPr>
              <a:t>Toulon</a:t>
            </a:r>
          </a:p>
        </p:txBody>
      </p:sp>
      <p:sp>
        <p:nvSpPr>
          <p:cNvPr id="85000" name="Rectangle 10"/>
          <p:cNvSpPr>
            <a:spLocks noChangeArrowheads="1"/>
          </p:cNvSpPr>
          <p:nvPr/>
        </p:nvSpPr>
        <p:spPr bwMode="auto">
          <a:xfrm>
            <a:off x="2484438" y="5373688"/>
            <a:ext cx="391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600">
                <a:solidFill>
                  <a:srgbClr val="001326"/>
                </a:solidFill>
                <a:effectLst/>
                <a:latin typeface="Times New Roman" pitchFamily="18" charset="0"/>
                <a:hlinkClick r:id="rId6" action="ppaction://hlinksldjump"/>
              </a:rPr>
              <a:t>Notre-Dame du </a:t>
            </a:r>
            <a:r>
              <a:rPr lang="fr-FR" sz="3600" b="1">
                <a:solidFill>
                  <a:srgbClr val="001326"/>
                </a:solidFill>
                <a:effectLst/>
                <a:latin typeface="Times New Roman" pitchFamily="18" charset="0"/>
                <a:hlinkClick r:id="rId6" action="ppaction://hlinksldjump"/>
              </a:rPr>
              <a:t>Puy</a:t>
            </a:r>
            <a:endParaRPr lang="ru-RU" sz="3600" b="1">
              <a:solidFill>
                <a:srgbClr val="001326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00"/>
            </a:gs>
            <a:gs pos="100000">
              <a:srgbClr val="132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ScannedImage-17"/>
          <p:cNvPicPr>
            <a:picLocks noChangeAspect="1" noChangeArrowheads="1"/>
          </p:cNvPicPr>
          <p:nvPr/>
        </p:nvPicPr>
        <p:blipFill>
          <a:blip r:embed="rId2" cstate="email">
            <a:lum bright="-6000"/>
          </a:blip>
          <a:srcRect/>
          <a:stretch>
            <a:fillRect/>
          </a:stretch>
        </p:blipFill>
        <p:spPr bwMode="auto">
          <a:xfrm>
            <a:off x="0" y="679450"/>
            <a:ext cx="91440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5" name="Oval 3"/>
          <p:cNvSpPr>
            <a:spLocks noChangeArrowheads="1"/>
          </p:cNvSpPr>
          <p:nvPr/>
        </p:nvSpPr>
        <p:spPr bwMode="auto">
          <a:xfrm>
            <a:off x="5148263" y="7100888"/>
            <a:ext cx="2089150" cy="1223962"/>
          </a:xfrm>
          <a:prstGeom prst="ellips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9 -0.24144 C -0.0875 -0.25278 -0.0974 -0.26435 -0.1033 -0.27685 C -0.10747 -0.28681 -0.10973 -0.29699 -0.11459 -0.30695 C -0.12014 -0.31922 -0.12205 -0.33565 -0.13212 -0.34491 C -0.13681 -0.3581 -0.13837 -0.37176 -0.14098 -0.38542 C -0.14584 -0.45417 -0.14566 -0.52315 -0.13802 -0.59167 C -0.13611 -0.62801 -0.14462 -0.65 -0.12344 -0.67547 C -0.11858 -0.69398 -0.11094 -0.71667 -0.1 -0.73264 C -0.09514 -0.74005 -0.08559 -0.74699 -0.07969 -0.7544 C -0.0658 -0.7706 -0.04584 -0.79144 -0.02396 -0.79723 C -0.00886 -0.80672 0.0085 -0.81042 0.02569 -0.81343 C 0.14166 -0.81065 0.09409 -0.81088 0.16927 -0.81088 " pathEditMode="relative" rAng="0" ptsTypes="fffffffffffA">
                                      <p:cBhvr>
                                        <p:cTn id="10" dur="2000" fill="hold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WordArt 2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77533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Notre-Dame-la grande à Poitier.   XII siècle.</a:t>
            </a:r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317443" name="Picture 3" descr="ScannedImage-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52513"/>
            <a:ext cx="3963988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4" name="Picture 4" descr="Fichier:PoitiersEglise Notre Dam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981075"/>
            <a:ext cx="5003800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chier:Notre-Dame la Grande (large short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Poitiers_-_Notre-Dame_la_Grande_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08525" y="0"/>
            <a:ext cx="4435475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67" name="Picture 3" descr="Fichier:Poitiers - Notre-Dame la Grande 08.jpg"/>
          <p:cNvPicPr>
            <a:picLocks noChangeAspect="1" noChangeArrowheads="1"/>
          </p:cNvPicPr>
          <p:nvPr/>
        </p:nvPicPr>
        <p:blipFill>
          <a:blip r:embed="rId3" cstate="email">
            <a:lum bright="12000" contrast="42000"/>
          </a:blip>
          <a:srcRect/>
          <a:stretch>
            <a:fillRect/>
          </a:stretch>
        </p:blipFill>
        <p:spPr bwMode="auto">
          <a:xfrm>
            <a:off x="0" y="836613"/>
            <a:ext cx="446405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323850" y="188913"/>
            <a:ext cx="2655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0000"/>
                </a:solidFill>
                <a:effectLst/>
                <a:latin typeface="Times New Roman" pitchFamily="18" charset="0"/>
              </a:rPr>
              <a:t>Décor intérieur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4716463" y="5911850"/>
            <a:ext cx="38687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effectLst/>
                <a:latin typeface="Times New Roman" pitchFamily="18" charset="0"/>
              </a:rPr>
              <a:t>Statue de Notre-Dame</a:t>
            </a:r>
            <a:endParaRPr lang="fr-FR" sz="2800"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effectLst/>
                <a:latin typeface="Times New Roman" pitchFamily="18" charset="0"/>
              </a:rPr>
              <a:t> tenant les clefs de la ville</a:t>
            </a:r>
          </a:p>
        </p:txBody>
      </p:sp>
      <p:sp>
        <p:nvSpPr>
          <p:cNvPr id="8909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712200" y="6426200"/>
            <a:ext cx="431800" cy="431800"/>
          </a:xfrm>
          <a:prstGeom prst="actionButtonBlank">
            <a:avLst/>
          </a:prstGeom>
          <a:gradFill rotWithShape="1">
            <a:gsLst>
              <a:gs pos="0">
                <a:srgbClr val="808000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8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83523"/>
            </a:gs>
            <a:gs pos="100000">
              <a:srgbClr val="FF99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0" y="0"/>
            <a:ext cx="3708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effectLst/>
                <a:latin typeface="Times New Roman" pitchFamily="18" charset="0"/>
              </a:rPr>
              <a:t>Notre-Dame</a:t>
            </a:r>
            <a:r>
              <a:rPr lang="fr-FR" sz="4000" b="1">
                <a:effectLst/>
                <a:latin typeface="Times New Roman" pitchFamily="18" charset="0"/>
              </a:rPr>
              <a:t>      </a:t>
            </a:r>
            <a:r>
              <a:rPr lang="ru-RU" sz="4000" b="1">
                <a:effectLst/>
                <a:latin typeface="Times New Roman" pitchFamily="18" charset="0"/>
              </a:rPr>
              <a:t>de</a:t>
            </a:r>
            <a:r>
              <a:rPr lang="fr-FR" sz="4000" b="1">
                <a:effectLst/>
                <a:latin typeface="Times New Roman" pitchFamily="18" charset="0"/>
              </a:rPr>
              <a:t>  </a:t>
            </a:r>
            <a:r>
              <a:rPr lang="ru-RU" sz="4000" b="1">
                <a:effectLst/>
                <a:latin typeface="Times New Roman" pitchFamily="18" charset="0"/>
              </a:rPr>
              <a:t>l’Annonciation</a:t>
            </a:r>
            <a:endParaRPr lang="ru-RU" sz="4000" b="1" i="1">
              <a:effectLst/>
              <a:latin typeface="Times New Roman" pitchFamily="18" charset="0"/>
            </a:endParaRPr>
          </a:p>
        </p:txBody>
      </p:sp>
      <p:sp>
        <p:nvSpPr>
          <p:cNvPr id="189454" name="Rectangle 14"/>
          <p:cNvSpPr>
            <a:spLocks noChangeArrowheads="1"/>
          </p:cNvSpPr>
          <p:nvPr/>
        </p:nvSpPr>
        <p:spPr bwMode="auto">
          <a:xfrm>
            <a:off x="755650" y="1916113"/>
            <a:ext cx="2201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À </a:t>
            </a:r>
            <a:r>
              <a:rPr lang="ru-RU" sz="4000" b="1">
                <a:effectLst/>
                <a:latin typeface="Times New Roman" pitchFamily="18" charset="0"/>
              </a:rPr>
              <a:t>Nancy</a:t>
            </a:r>
            <a:endParaRPr lang="ru-RU">
              <a:effectLst/>
            </a:endParaRPr>
          </a:p>
        </p:txBody>
      </p:sp>
      <p:sp>
        <p:nvSpPr>
          <p:cNvPr id="189455" name="Rectangle 15"/>
          <p:cNvSpPr>
            <a:spLocks noChangeArrowheads="1"/>
          </p:cNvSpPr>
          <p:nvPr/>
        </p:nvSpPr>
        <p:spPr bwMode="auto">
          <a:xfrm>
            <a:off x="0" y="4581525"/>
            <a:ext cx="36004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effectLst/>
                <a:latin typeface="Times New Roman" pitchFamily="18" charset="0"/>
              </a:rPr>
              <a:t>Cathédrale</a:t>
            </a:r>
          </a:p>
          <a:p>
            <a:r>
              <a:rPr lang="fr-FR" sz="2800" b="1">
                <a:effectLst/>
                <a:latin typeface="Times New Roman" pitchFamily="18" charset="0"/>
              </a:rPr>
              <a:t> catholique   romaine</a:t>
            </a:r>
            <a:r>
              <a:rPr lang="ru-RU" sz="2800">
                <a:effectLst/>
                <a:latin typeface="Times New Roman" pitchFamily="18" charset="0"/>
              </a:rPr>
              <a:t> </a:t>
            </a:r>
          </a:p>
        </p:txBody>
      </p:sp>
      <p:pic>
        <p:nvPicPr>
          <p:cNvPr id="284676" name="Picture 4" descr="250px-France_Nancy_cathedrale_03_20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98913" y="0"/>
            <a:ext cx="5145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8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6" grpId="0"/>
      <p:bldP spid="189454" grpId="0"/>
      <p:bldP spid="18945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2F2626"/>
            </a:gs>
            <a:gs pos="100000">
              <a:srgbClr val="FFCC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250825" y="260350"/>
            <a:ext cx="34559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P</a:t>
            </a: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lace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Monseigneur-Ruch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à </a:t>
            </a:r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Nancy</a:t>
            </a: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 en </a:t>
            </a:r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Lorraine et la cathédrale.</a:t>
            </a:r>
            <a:endParaRPr lang="ru-RU" sz="28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1139" name="Picture 6" descr="250px-France_Nancy_Place_Stanislas_cathedrale"/>
          <p:cNvPicPr>
            <a:picLocks noChangeAspect="1" noChangeArrowheads="1"/>
          </p:cNvPicPr>
          <p:nvPr/>
        </p:nvPicPr>
        <p:blipFill>
          <a:blip r:embed="rId2" cstate="email">
            <a:lum bright="-24000" contrast="30000"/>
          </a:blip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12200" y="6426200"/>
            <a:ext cx="431800" cy="431800"/>
          </a:xfrm>
          <a:prstGeom prst="actionButtonBlank">
            <a:avLst/>
          </a:prstGeom>
          <a:gradFill rotWithShape="1">
            <a:gsLst>
              <a:gs pos="0">
                <a:srgbClr val="FF9999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8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33"/>
            </a:gs>
            <a:gs pos="100000">
              <a:srgbClr val="18181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827088" y="333375"/>
            <a:ext cx="2881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Notre-Dame</a:t>
            </a:r>
            <a:endParaRPr lang="fr-FR" sz="4000" b="1">
              <a:effectLst/>
            </a:endParaRPr>
          </a:p>
        </p:txBody>
      </p:sp>
      <p:pic>
        <p:nvPicPr>
          <p:cNvPr id="307203" name="Picture 3" descr="Fichier:Rodez cathedrale.JPG"/>
          <p:cNvPicPr>
            <a:picLocks noChangeAspect="1" noChangeArrowheads="1"/>
          </p:cNvPicPr>
          <p:nvPr/>
        </p:nvPicPr>
        <p:blipFill>
          <a:blip r:embed="rId2" cstate="email">
            <a:lum bright="18000" contrast="42000"/>
          </a:blip>
          <a:srcRect/>
          <a:stretch>
            <a:fillRect/>
          </a:stretch>
        </p:blipFill>
        <p:spPr bwMode="auto">
          <a:xfrm>
            <a:off x="0" y="2841625"/>
            <a:ext cx="4859338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4" name="Picture 4" descr="Fichier:Cathédrale Rodez nui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9338" y="0"/>
            <a:ext cx="4500562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7" name="Rectangle 7"/>
          <p:cNvSpPr>
            <a:spLocks noChangeArrowheads="1"/>
          </p:cNvSpPr>
          <p:nvPr/>
        </p:nvSpPr>
        <p:spPr bwMode="auto">
          <a:xfrm>
            <a:off x="1042988" y="1125538"/>
            <a:ext cx="2173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>
                <a:effectLst/>
                <a:latin typeface="Times New Roman" pitchFamily="18" charset="0"/>
              </a:rPr>
              <a:t>de Rodez</a:t>
            </a:r>
            <a:endParaRPr lang="ru-RU" sz="4000" b="1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/>
      <p:bldP spid="3072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 descr="Fichier:Cathédrale de Reims et Palais du Tau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9388" y="188913"/>
            <a:ext cx="40243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fr-FR" sz="2400">
                <a:solidFill>
                  <a:srgbClr val="000000"/>
                </a:solidFill>
                <a:effectLst/>
                <a:latin typeface="Times New Roman" pitchFamily="18" charset="0"/>
              </a:rPr>
              <a:t>La cathédrale de Reims </a:t>
            </a:r>
          </a:p>
          <a:p>
            <a:pPr algn="ctr" eaLnBrk="0" hangingPunct="0">
              <a:defRPr/>
            </a:pPr>
            <a:r>
              <a:rPr lang="fr-FR" sz="2400">
                <a:solidFill>
                  <a:srgbClr val="000000"/>
                </a:solidFill>
                <a:effectLst/>
                <a:latin typeface="Times New Roman" pitchFamily="18" charset="0"/>
              </a:rPr>
              <a:t>c’est l’élégance et l’armonie </a:t>
            </a:r>
          </a:p>
          <a:p>
            <a:pPr algn="ctr" eaLnBrk="0" hangingPunct="0">
              <a:defRPr/>
            </a:pPr>
            <a:r>
              <a:rPr lang="fr-FR" sz="2400">
                <a:solidFill>
                  <a:srgbClr val="000000"/>
                </a:solidFill>
                <a:effectLst/>
                <a:latin typeface="Times New Roman" pitchFamily="18" charset="0"/>
              </a:rPr>
              <a:t>de l’art gotique</a:t>
            </a: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E7500"/>
            </a:gs>
            <a:gs pos="100000">
              <a:srgbClr val="5741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ichier:Cathédrale-rodez-inter.jpg"/>
          <p:cNvPicPr>
            <a:picLocks noChangeAspect="1" noChangeArrowheads="1"/>
          </p:cNvPicPr>
          <p:nvPr/>
        </p:nvPicPr>
        <p:blipFill>
          <a:blip r:embed="rId2" cstate="email">
            <a:lum bright="30000" contrast="42000"/>
          </a:blip>
          <a:srcRect/>
          <a:stretch>
            <a:fillRect/>
          </a:stretch>
        </p:blipFill>
        <p:spPr bwMode="auto">
          <a:xfrm>
            <a:off x="0" y="0"/>
            <a:ext cx="5148263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5076825" y="260350"/>
            <a:ext cx="4067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L'intérieur de la cathédrale</a:t>
            </a:r>
            <a:r>
              <a:rPr lang="ru-RU" sz="3600">
                <a:effectLst/>
              </a:rPr>
              <a:t> </a:t>
            </a:r>
          </a:p>
        </p:txBody>
      </p:sp>
      <p:pic>
        <p:nvPicPr>
          <p:cNvPr id="93188" name="Picture 4" descr="Fichier:Cathédrale-rodez-orgue.jpg"/>
          <p:cNvPicPr>
            <a:picLocks noChangeAspect="1" noChangeArrowheads="1"/>
          </p:cNvPicPr>
          <p:nvPr/>
        </p:nvPicPr>
        <p:blipFill>
          <a:blip r:embed="rId3" cstate="email">
            <a:lum bright="30000" contrast="36000"/>
          </a:blip>
          <a:srcRect/>
          <a:stretch>
            <a:fillRect/>
          </a:stretch>
        </p:blipFill>
        <p:spPr bwMode="auto">
          <a:xfrm>
            <a:off x="3708400" y="3511550"/>
            <a:ext cx="5040313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0" y="5734050"/>
            <a:ext cx="3732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800">
                <a:effectLst/>
                <a:latin typeface="Times New Roman" pitchFamily="18" charset="0"/>
              </a:rPr>
              <a:t>L'orgue de la cathédrale</a:t>
            </a:r>
            <a:r>
              <a:rPr lang="ru-RU" sz="3600">
                <a:effectLst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ichier:France Avignon Notre Dame des Dom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7"/>
          <p:cNvSpPr>
            <a:spLocks noChangeArrowheads="1"/>
          </p:cNvSpPr>
          <p:nvPr/>
        </p:nvSpPr>
        <p:spPr bwMode="auto">
          <a:xfrm>
            <a:off x="134938" y="1844675"/>
            <a:ext cx="36909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sz="2800">
                <a:solidFill>
                  <a:srgbClr val="000000"/>
                </a:solidFill>
                <a:effectLst/>
                <a:latin typeface="Times New Roman" pitchFamily="18" charset="0"/>
              </a:rPr>
              <a:t>La </a:t>
            </a: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Cathédrale 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rgbClr val="000000"/>
                </a:solidFill>
                <a:effectLst/>
                <a:latin typeface="Times New Roman" pitchFamily="18" charset="0"/>
              </a:rPr>
              <a:t>Notre-Dame des Doms</a:t>
            </a: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 </a:t>
            </a:r>
            <a:endParaRPr lang="fr-FR" sz="2800"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est située à </a:t>
            </a:r>
            <a:r>
              <a:rPr lang="fr-FR" sz="2800" b="1">
                <a:solidFill>
                  <a:srgbClr val="000000"/>
                </a:solidFill>
                <a:effectLst/>
                <a:latin typeface="Times New Roman" pitchFamily="18" charset="0"/>
              </a:rPr>
              <a:t>Avignon </a:t>
            </a:r>
            <a:r>
              <a:rPr lang="ru-RU" sz="280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Fichier:Notre-Dame-des-Doms Porche à l'antiqu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24568"/>
            </a:gs>
            <a:gs pos="50000">
              <a:srgbClr val="000000"/>
            </a:gs>
            <a:gs pos="100000">
              <a:srgbClr val="224568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Fichier:Notre Dame des Doms Avignon by ROSI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6"/>
          <p:cNvSpPr>
            <a:spLocks noChangeArrowheads="1"/>
          </p:cNvSpPr>
          <p:nvPr/>
        </p:nvSpPr>
        <p:spPr bwMode="auto">
          <a:xfrm>
            <a:off x="69850" y="836613"/>
            <a:ext cx="4141788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fr-FR" sz="3200">
                <a:effectLst/>
                <a:latin typeface="Times New Roman" pitchFamily="18" charset="0"/>
              </a:rPr>
              <a:t>Devant l</a:t>
            </a:r>
            <a:r>
              <a:rPr lang="ru-RU" sz="3200">
                <a:effectLst/>
                <a:latin typeface="Times New Roman" pitchFamily="18" charset="0"/>
              </a:rPr>
              <a:t>e clocher</a:t>
            </a:r>
            <a:r>
              <a:rPr lang="fr-FR" sz="3200">
                <a:effectLst/>
                <a:latin typeface="Times New Roman" pitchFamily="18" charset="0"/>
              </a:rPr>
              <a:t> </a:t>
            </a:r>
          </a:p>
          <a:p>
            <a:pPr algn="ctr" eaLnBrk="0" hangingPunct="0"/>
            <a:r>
              <a:rPr lang="fr-FR" sz="3200">
                <a:effectLst/>
                <a:latin typeface="Times New Roman" pitchFamily="18" charset="0"/>
              </a:rPr>
              <a:t>l</a:t>
            </a:r>
            <a:r>
              <a:rPr lang="ru-RU" sz="3200">
                <a:effectLst/>
                <a:latin typeface="Times New Roman" pitchFamily="18" charset="0"/>
              </a:rPr>
              <a:t>a Vierge doré </a:t>
            </a:r>
            <a:r>
              <a:rPr lang="fr-FR" sz="3200">
                <a:effectLst/>
                <a:latin typeface="Times New Roman" pitchFamily="18" charset="0"/>
              </a:rPr>
              <a:t>                     </a:t>
            </a:r>
            <a:r>
              <a:rPr lang="ru-RU" sz="3200">
                <a:effectLst/>
                <a:latin typeface="Times New Roman" pitchFamily="18" charset="0"/>
              </a:rPr>
              <a:t>veille sur la ville </a:t>
            </a:r>
            <a:endParaRPr lang="fr-FR" sz="32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3200">
                <a:effectLst/>
                <a:latin typeface="Times New Roman" pitchFamily="18" charset="0"/>
              </a:rPr>
              <a:t>et sur le Christ </a:t>
            </a:r>
            <a:endParaRPr lang="fr-FR" sz="32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3200">
                <a:effectLst/>
                <a:latin typeface="Times New Roman" pitchFamily="18" charset="0"/>
              </a:rPr>
              <a:t>qui regarde l'ange </a:t>
            </a:r>
            <a:r>
              <a:rPr lang="fr-FR" sz="3200">
                <a:effectLst/>
                <a:latin typeface="Times New Roman" pitchFamily="18" charset="0"/>
              </a:rPr>
              <a:t> </a:t>
            </a:r>
            <a:endParaRPr lang="ru-RU" sz="3200"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ChangeArrowheads="1"/>
          </p:cNvSpPr>
          <p:nvPr/>
        </p:nvSpPr>
        <p:spPr bwMode="auto">
          <a:xfrm>
            <a:off x="3492500" y="0"/>
            <a:ext cx="548798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15870" anchor="ctr">
            <a:spAutoFit/>
          </a:bodyPr>
          <a:lstStyle/>
          <a:p>
            <a:pPr algn="ctr" eaLnBrk="0" hangingPunct="0"/>
            <a:r>
              <a:rPr lang="ru-RU" sz="3000">
                <a:effectLst/>
                <a:latin typeface="Times New Roman" pitchFamily="18" charset="0"/>
              </a:rPr>
              <a:t>Cathédrale Notre-Dame-de-la-Seds </a:t>
            </a:r>
            <a:endParaRPr lang="fr-FR" sz="30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3000">
                <a:effectLst/>
                <a:latin typeface="Times New Roman" pitchFamily="18" charset="0"/>
              </a:rPr>
              <a:t>de Toulon</a:t>
            </a:r>
          </a:p>
        </p:txBody>
      </p:sp>
      <p:pic>
        <p:nvPicPr>
          <p:cNvPr id="97283" name="Picture 7" descr="File:Toulon Cathedral Exterio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337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8" descr="Fichier:Facade Cathédrale Toulo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45138" y="1052513"/>
            <a:ext cx="359886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Rectangle 9"/>
          <p:cNvSpPr>
            <a:spLocks noChangeArrowheads="1"/>
          </p:cNvSpPr>
          <p:nvPr/>
        </p:nvSpPr>
        <p:spPr bwMode="auto">
          <a:xfrm>
            <a:off x="5292725" y="6237288"/>
            <a:ext cx="316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effectLst/>
                <a:latin typeface="Times New Roman" pitchFamily="18" charset="0"/>
              </a:rPr>
              <a:t>Elle est </a:t>
            </a:r>
            <a:r>
              <a:rPr lang="ru-RU" sz="2400">
                <a:effectLst/>
                <a:latin typeface="Times New Roman" pitchFamily="18" charset="0"/>
              </a:rPr>
              <a:t>créé au ve siècle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00"/>
            </a:gs>
            <a:gs pos="50000">
              <a:srgbClr val="000000"/>
            </a:gs>
            <a:gs pos="100000">
              <a:srgbClr val="8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Fichier:Toulon Cathedral Puget Retable.jpg"/>
          <p:cNvPicPr>
            <a:picLocks noChangeAspect="1" noChangeArrowheads="1"/>
          </p:cNvPicPr>
          <p:nvPr/>
        </p:nvPicPr>
        <p:blipFill>
          <a:blip r:embed="rId2" cstate="email">
            <a:lum bright="6000" contrast="18000"/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6"/>
          <p:cNvSpPr>
            <a:spLocks noChangeArrowheads="1"/>
          </p:cNvSpPr>
          <p:nvPr/>
        </p:nvSpPr>
        <p:spPr bwMode="auto">
          <a:xfrm>
            <a:off x="0" y="1412875"/>
            <a:ext cx="34131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3200">
                <a:effectLst/>
                <a:latin typeface="Times New Roman" pitchFamily="18" charset="0"/>
              </a:rPr>
              <a:t>Retable de </a:t>
            </a:r>
            <a:endParaRPr lang="fr-FR" sz="3200">
              <a:effectLst/>
              <a:latin typeface="Times New Roman" pitchFamily="18" charset="0"/>
            </a:endParaRPr>
          </a:p>
          <a:p>
            <a:pPr algn="ctr" eaLnBrk="0" hangingPunct="0"/>
            <a:r>
              <a:rPr lang="ru-RU" sz="3200">
                <a:effectLst/>
                <a:latin typeface="Times New Roman" pitchFamily="18" charset="0"/>
              </a:rPr>
              <a:t>Christophe Veyrier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notrlepuy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74650"/>
            <a:ext cx="91440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3132138" y="-50800"/>
            <a:ext cx="3317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 u="sng">
                <a:solidFill>
                  <a:srgbClr val="001326"/>
                </a:solidFill>
                <a:effectLst/>
                <a:latin typeface="Times New Roman" pitchFamily="18" charset="0"/>
              </a:rPr>
              <a:t>Notre-Dame du Puy.</a:t>
            </a:r>
            <a:endParaRPr lang="ru-RU" sz="2800" b="1" u="sng">
              <a:solidFill>
                <a:srgbClr val="00132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0" y="404813"/>
            <a:ext cx="60483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400">
                <a:solidFill>
                  <a:srgbClr val="3A0000"/>
                </a:solidFill>
                <a:effectLst/>
                <a:latin typeface="Times New Roman" pitchFamily="18" charset="0"/>
              </a:rPr>
              <a:t>De facture romane, la cathédrale Notre-Dame du Puy se dresse au pied du rocher Corneille, un promontoire d'origine volcanique dominé par une statue de la Vierge en acier moulé </a:t>
            </a:r>
            <a:r>
              <a:rPr lang="ru-RU" sz="2400">
                <a:solidFill>
                  <a:srgbClr val="3A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7" descr="le-puy-cathedral-le-puy-f136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9"/>
          <p:cNvSpPr>
            <a:spLocks noChangeArrowheads="1"/>
          </p:cNvSpPr>
          <p:nvPr/>
        </p:nvSpPr>
        <p:spPr bwMode="auto">
          <a:xfrm>
            <a:off x="2411413" y="6165850"/>
            <a:ext cx="532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effectLst/>
                <a:latin typeface="Times New Roman" pitchFamily="18" charset="0"/>
              </a:rPr>
              <a:t>Le chœur repose directement sur le rocher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notrlepuy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-3792538" y="2713038"/>
            <a:ext cx="5334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>
                <a:effectLst/>
              </a:rPr>
              <a:t> 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1692275" y="5876925"/>
            <a:ext cx="4933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>
                <a:solidFill>
                  <a:srgbClr val="3A0000"/>
                </a:solidFill>
                <a:effectLst/>
                <a:latin typeface="Times New Roman" pitchFamily="18" charset="0"/>
              </a:rPr>
              <a:t>E</a:t>
            </a:r>
            <a:r>
              <a:rPr lang="ru-RU" sz="2400">
                <a:solidFill>
                  <a:srgbClr val="3A0000"/>
                </a:solidFill>
                <a:effectLst/>
                <a:latin typeface="Times New Roman" pitchFamily="18" charset="0"/>
              </a:rPr>
              <a:t>n 1998 </a:t>
            </a:r>
            <a:r>
              <a:rPr lang="fr-FR" sz="2400">
                <a:solidFill>
                  <a:srgbClr val="3A0000"/>
                </a:solidFill>
                <a:effectLst/>
                <a:latin typeface="Times New Roman" pitchFamily="18" charset="0"/>
              </a:rPr>
              <a:t>e</a:t>
            </a:r>
            <a:r>
              <a:rPr lang="ru-RU" sz="2400">
                <a:solidFill>
                  <a:srgbClr val="3A0000"/>
                </a:solidFill>
                <a:effectLst/>
                <a:latin typeface="Times New Roman" pitchFamily="18" charset="0"/>
              </a:rPr>
              <a:t>lle a été inscrite sur la liste </a:t>
            </a:r>
            <a:endParaRPr lang="fr-FR" sz="2400">
              <a:solidFill>
                <a:srgbClr val="3A0000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ru-RU" sz="2400">
                <a:solidFill>
                  <a:srgbClr val="3A0000"/>
                </a:solidFill>
                <a:effectLst/>
                <a:latin typeface="Times New Roman" pitchFamily="18" charset="0"/>
              </a:rPr>
              <a:t>du patrimoine mondial par l'</a:t>
            </a:r>
            <a:r>
              <a:rPr lang="ru-RU" sz="2400" u="sng">
                <a:solidFill>
                  <a:srgbClr val="3A0000"/>
                </a:solidFill>
                <a:effectLst/>
                <a:latin typeface="Times New Roman" pitchFamily="18" charset="0"/>
              </a:rPr>
              <a:t>UNESCO</a:t>
            </a:r>
            <a:r>
              <a:rPr lang="ru-RU" sz="2400">
                <a:solidFill>
                  <a:srgbClr val="3A0000"/>
                </a:solidFill>
                <a:effectLst/>
                <a:latin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Fichier:Cathédrale Notre-Dame du Puy-en-Velay 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638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0" y="1412875"/>
            <a:ext cx="42116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400">
                <a:solidFill>
                  <a:srgbClr val="000018"/>
                </a:solidFill>
                <a:effectLst/>
                <a:latin typeface="Times New Roman" pitchFamily="18" charset="0"/>
              </a:rPr>
              <a:t>L</a:t>
            </a: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a façade de la cathédrale </a:t>
            </a:r>
            <a:endParaRPr lang="fr-FR" sz="2400">
              <a:solidFill>
                <a:srgbClr val="000018"/>
              </a:solidFill>
              <a:effectLst/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se dresse </a:t>
            </a:r>
            <a:r>
              <a:rPr lang="fr-FR" sz="2400">
                <a:solidFill>
                  <a:srgbClr val="000018"/>
                </a:solidFill>
                <a:effectLst/>
                <a:latin typeface="Times New Roman" pitchFamily="18" charset="0"/>
              </a:rPr>
              <a:t>en</a:t>
            </a: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 haut d'un grand escalierde </a:t>
            </a:r>
            <a:r>
              <a:rPr lang="fr-FR" sz="2400">
                <a:solidFill>
                  <a:srgbClr val="000018"/>
                </a:solidFill>
                <a:effectLst/>
                <a:latin typeface="Times New Roman" pitchFamily="18" charset="0"/>
              </a:rPr>
              <a:t>de </a:t>
            </a: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102 marches,</a:t>
            </a:r>
            <a:endParaRPr lang="fr-FR" sz="2400">
              <a:solidFill>
                <a:srgbClr val="000018"/>
              </a:solidFill>
              <a:effectLst/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qui se continue sous le porche, débouche sous la nef</a:t>
            </a:r>
            <a:r>
              <a:rPr lang="ru-RU" sz="2400">
                <a:solidFill>
                  <a:srgbClr val="0000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>
                <a:solidFill>
                  <a:srgbClr val="000018"/>
                </a:solidFill>
                <a:effectLst/>
                <a:latin typeface="Times New Roman" pitchFamily="18" charset="0"/>
              </a:rPr>
              <a:t>. </a:t>
            </a:r>
            <a:r>
              <a:rPr lang="ru-RU" sz="2400">
                <a:solidFill>
                  <a:srgbClr val="0000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кстура">
  <a:themeElements>
    <a:clrScheme name="1_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8863</TotalTime>
  <Words>1159</Words>
  <Application>Microsoft Office PowerPoint</Application>
  <PresentationFormat>Экран (4:3)</PresentationFormat>
  <Paragraphs>338</Paragraphs>
  <Slides>124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124</vt:i4>
      </vt:variant>
    </vt:vector>
  </HeadingPairs>
  <TitlesOfParts>
    <vt:vector size="125" baseType="lpstr">
      <vt:lpstr>1_Текстура</vt:lpstr>
      <vt:lpstr>Слайд 1</vt:lpstr>
      <vt:lpstr>Слайд 2</vt:lpstr>
      <vt:lpstr>Слайд 3</vt:lpstr>
      <vt:lpstr>Style gotique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revaz</cp:lastModifiedBy>
  <cp:revision>75</cp:revision>
  <cp:lastPrinted>1601-01-01T00:00:00Z</cp:lastPrinted>
  <dcterms:created xsi:type="dcterms:W3CDTF">2009-06-19T14:03:27Z</dcterms:created>
  <dcterms:modified xsi:type="dcterms:W3CDTF">2013-05-06T15:15:51Z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