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7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2" r:id="rId12"/>
    <p:sldId id="26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CC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17" Type="http://schemas.openxmlformats.org/officeDocument/2006/relationships/image" Target="../media/image20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4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Relationship Id="rId14" Type="http://schemas.openxmlformats.org/officeDocument/2006/relationships/image" Target="../media/image3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E916EA9-A37C-4396-82AE-09E899BBCD99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8E6751C-DFDA-4304-B857-ACB57BCA1E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43C93A-3CBD-4E91-A4C1-055099FDDD2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F54B32-77A1-4E54-AD85-945D6A0BCFA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DDBD22-0D85-4802-A600-06946A5A894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2C6649-3516-4B80-8F81-28589C428B4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2CA77D-404A-4012-86D8-14A1C319A44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E27F6-637F-49B4-89A9-7EEAFC8B6223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91E26-492A-4200-8673-3F0AD9C7F7C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F233F-56EA-4B62-924C-092416A99025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DD946-5988-4E8E-823C-4D1F79AA4A4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C2132-52BF-430B-8947-E155ADA48B64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BDF86-0BCE-4C8B-A949-F56085615A4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3666D-FC7C-40DB-854F-88E69EA53506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98F69-D5C9-4426-81BF-2A62527F187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B8A01-2D97-49F4-BA59-48E467DCE76A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6D135-2FA2-44B8-B223-39F90EE7F2B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CC372-DBAF-4055-B8EF-082B67081A8C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A5DF4-BA8F-4CD3-86C0-14898EAA7C4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11D8D-E1E4-4D0A-9D6E-B1316253019C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9A2AB-98FA-4FC9-BC0A-03E72110E77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BBE70-19A4-4C1A-8D31-C81277985DAB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1B8DD-BDAC-4314-AAD9-F01E3DD6669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6EADF-560E-49BC-9C68-103B7D18DD08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36E15-5A06-4119-A14C-0A29829BD23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061C1-E2A0-46CF-9077-8CA97B735F8B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8611B-1218-4BA5-A6C1-C6BB12FD18B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80606-CF65-4D36-9237-CADC1E51D741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B9F70-9A52-4451-A15D-4C982A6DD38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221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A76073-0A9A-4E80-A96D-67B44FD9CC48}" type="datetimeFigureOut">
              <a:rPr lang="ru-RU"/>
              <a:pPr>
                <a:defRPr/>
              </a:pPr>
              <a:t>04.02.2013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50368C-5CB4-4D89-86CD-7499A176BF9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56" r:id="rId4"/>
    <p:sldLayoutId id="2147483762" r:id="rId5"/>
    <p:sldLayoutId id="2147483757" r:id="rId6"/>
    <p:sldLayoutId id="2147483763" r:id="rId7"/>
    <p:sldLayoutId id="2147483764" r:id="rId8"/>
    <p:sldLayoutId id="2147483765" r:id="rId9"/>
    <p:sldLayoutId id="2147483758" r:id="rId10"/>
    <p:sldLayoutId id="21474837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71.bin"/><Relationship Id="rId5" Type="http://schemas.openxmlformats.org/officeDocument/2006/relationships/oleObject" Target="../embeddings/oleObject70.bin"/><Relationship Id="rId4" Type="http://schemas.openxmlformats.org/officeDocument/2006/relationships/oleObject" Target="../embeddings/oleObject69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2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31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Relationship Id="rId14" Type="http://schemas.openxmlformats.org/officeDocument/2006/relationships/oleObject" Target="../embeddings/oleObject3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Relationship Id="rId9" Type="http://schemas.openxmlformats.org/officeDocument/2006/relationships/oleObject" Target="../embeddings/oleObject3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0.bin"/><Relationship Id="rId9" Type="http://schemas.openxmlformats.org/officeDocument/2006/relationships/oleObject" Target="../embeddings/oleObject4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9.bin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48.bin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47.bin"/><Relationship Id="rId9" Type="http://schemas.openxmlformats.org/officeDocument/2006/relationships/oleObject" Target="../embeddings/oleObject5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oleObject" Target="../embeddings/oleObject68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62.bin"/><Relationship Id="rId12" Type="http://schemas.openxmlformats.org/officeDocument/2006/relationships/oleObject" Target="../embeddings/oleObject6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1.bin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0.bin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59.bin"/><Relationship Id="rId9" Type="http://schemas.openxmlformats.org/officeDocument/2006/relationships/oleObject" Target="../embeddings/oleObject6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713" y="1628775"/>
            <a:ext cx="5297487" cy="584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b="1" dirty="0"/>
              <a:t>Урок алгебры в 9 классе</a:t>
            </a:r>
            <a:r>
              <a:rPr lang="en-US" sz="3200" b="1" dirty="0"/>
              <a:t>.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850" y="260350"/>
            <a:ext cx="8496300" cy="9239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solidFill>
                  <a:schemeClr val="accent3">
                    <a:lumMod val="50000"/>
                  </a:schemeClr>
                </a:solidFill>
              </a:rPr>
              <a:t>«Системы уравнений»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0113" y="5732463"/>
            <a:ext cx="7286625" cy="7080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dirty="0"/>
              <a:t>Автор: </a:t>
            </a:r>
            <a:r>
              <a:rPr lang="ru-RU" sz="2000" dirty="0"/>
              <a:t>Ирина Валентиновна Петухова, учитель математики</a:t>
            </a:r>
          </a:p>
          <a:p>
            <a:pPr algn="ctr">
              <a:defRPr/>
            </a:pPr>
            <a:r>
              <a:rPr lang="ru-RU" sz="2000" dirty="0"/>
              <a:t>МБОУ СОШ №4 г.Полярные Зори Мурманской области.</a:t>
            </a:r>
            <a:endParaRPr lang="ru-RU" sz="2000" dirty="0"/>
          </a:p>
        </p:txBody>
      </p:sp>
      <p:pic>
        <p:nvPicPr>
          <p:cNvPr id="7" name="Picture 6" descr="ANTN02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2205038"/>
            <a:ext cx="3598862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168650" y="1371600"/>
          <a:ext cx="5975194" cy="5486400"/>
        </p:xfrm>
        <a:graphic>
          <a:graphicData uri="http://schemas.openxmlformats.org/drawingml/2006/table">
            <a:tbl>
              <a:tblPr/>
              <a:tblGrid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</a:tblGrid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 rot="5400000" flipH="1" flipV="1">
            <a:off x="3572669" y="4071144"/>
            <a:ext cx="5572125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214688" y="3929063"/>
            <a:ext cx="5929312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63" name="TextBox 6"/>
          <p:cNvSpPr txBox="1">
            <a:spLocks noChangeArrowheads="1"/>
          </p:cNvSpPr>
          <p:nvPr/>
        </p:nvSpPr>
        <p:spPr bwMode="auto">
          <a:xfrm>
            <a:off x="6357938" y="1214438"/>
            <a:ext cx="33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у</a:t>
            </a:r>
          </a:p>
        </p:txBody>
      </p:sp>
      <p:sp>
        <p:nvSpPr>
          <p:cNvPr id="8464" name="TextBox 7"/>
          <p:cNvSpPr txBox="1">
            <a:spLocks noChangeArrowheads="1"/>
          </p:cNvSpPr>
          <p:nvPr/>
        </p:nvSpPr>
        <p:spPr bwMode="auto">
          <a:xfrm>
            <a:off x="8807450" y="3857625"/>
            <a:ext cx="336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х</a:t>
            </a:r>
          </a:p>
        </p:txBody>
      </p:sp>
      <p:sp>
        <p:nvSpPr>
          <p:cNvPr id="8465" name="TextBox 8"/>
          <p:cNvSpPr txBox="1">
            <a:spLocks noChangeArrowheads="1"/>
          </p:cNvSpPr>
          <p:nvPr/>
        </p:nvSpPr>
        <p:spPr bwMode="auto">
          <a:xfrm>
            <a:off x="6072188" y="3786188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0</a:t>
            </a:r>
          </a:p>
        </p:txBody>
      </p:sp>
      <p:sp>
        <p:nvSpPr>
          <p:cNvPr id="8466" name="TextBox 9"/>
          <p:cNvSpPr txBox="1">
            <a:spLocks noChangeArrowheads="1"/>
          </p:cNvSpPr>
          <p:nvPr/>
        </p:nvSpPr>
        <p:spPr bwMode="auto">
          <a:xfrm>
            <a:off x="6500813" y="3786188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1</a:t>
            </a:r>
          </a:p>
        </p:txBody>
      </p:sp>
      <p:sp>
        <p:nvSpPr>
          <p:cNvPr id="8467" name="TextBox 10"/>
          <p:cNvSpPr txBox="1">
            <a:spLocks noChangeArrowheads="1"/>
          </p:cNvSpPr>
          <p:nvPr/>
        </p:nvSpPr>
        <p:spPr bwMode="auto">
          <a:xfrm>
            <a:off x="6000750" y="3286125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1</a:t>
            </a:r>
          </a:p>
        </p:txBody>
      </p:sp>
      <p:sp>
        <p:nvSpPr>
          <p:cNvPr id="8468" name="TextBox 68"/>
          <p:cNvSpPr txBox="1">
            <a:spLocks noChangeArrowheads="1"/>
          </p:cNvSpPr>
          <p:nvPr/>
        </p:nvSpPr>
        <p:spPr bwMode="auto">
          <a:xfrm>
            <a:off x="0" y="4581525"/>
            <a:ext cx="1660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Ответ:</a:t>
            </a: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1547813" y="4581525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(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1908175" y="4652963"/>
            <a:ext cx="2746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;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2339975" y="4581525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)</a:t>
            </a:r>
          </a:p>
        </p:txBody>
      </p:sp>
      <p:sp>
        <p:nvSpPr>
          <p:cNvPr id="81" name="Стрелка вниз 80"/>
          <p:cNvSpPr/>
          <p:nvPr/>
        </p:nvSpPr>
        <p:spPr>
          <a:xfrm>
            <a:off x="8786813" y="6572250"/>
            <a:ext cx="21431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>
            <a:off x="0" y="1196975"/>
            <a:ext cx="3143250" cy="32321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Используя </a:t>
            </a:r>
            <a:r>
              <a:rPr lang="ru-RU" sz="2800" dirty="0"/>
              <a:t>графики функций                 </a:t>
            </a:r>
            <a:endParaRPr lang="ru-RU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              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                        ,        </a:t>
            </a:r>
            <a:endParaRPr lang="ru-RU" sz="3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Решите уравнение</a:t>
            </a:r>
            <a:endParaRPr lang="ru-RU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 </a:t>
            </a:r>
          </a:p>
        </p:txBody>
      </p:sp>
      <p:graphicFrame>
        <p:nvGraphicFramePr>
          <p:cNvPr id="73735" name="Object 8"/>
          <p:cNvGraphicFramePr>
            <a:graphicFrameLocks noChangeAspect="1"/>
          </p:cNvGraphicFramePr>
          <p:nvPr/>
        </p:nvGraphicFramePr>
        <p:xfrm>
          <a:off x="0" y="1989138"/>
          <a:ext cx="1633538" cy="674687"/>
        </p:xfrm>
        <a:graphic>
          <a:graphicData uri="http://schemas.openxmlformats.org/presentationml/2006/ole">
            <p:oleObj spid="_x0000_s8194" name="Формула" r:id="rId4" imgW="419040" imgH="228600" progId="Equation.3">
              <p:embed/>
            </p:oleObj>
          </a:graphicData>
        </a:graphic>
      </p:graphicFrame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0" y="2565400"/>
          <a:ext cx="2576513" cy="600075"/>
        </p:xfrm>
        <a:graphic>
          <a:graphicData uri="http://schemas.openxmlformats.org/presentationml/2006/ole">
            <p:oleObj spid="_x0000_s8195" name="Формула" r:id="rId5" imgW="660240" imgH="203040" progId="Equation.3">
              <p:embed/>
            </p:oleObj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395288" y="3789363"/>
          <a:ext cx="2286000" cy="600075"/>
        </p:xfrm>
        <a:graphic>
          <a:graphicData uri="http://schemas.openxmlformats.org/presentationml/2006/ole">
            <p:oleObj spid="_x0000_s8196" name="Формула" r:id="rId6" imgW="838080" imgH="203040" progId="Equation.3">
              <p:embed/>
            </p:oleObj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692275" y="4581525"/>
            <a:ext cx="425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1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908175" y="4581525"/>
            <a:ext cx="425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1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571625" y="142875"/>
            <a:ext cx="55721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solidFill>
                  <a:srgbClr val="FF0000"/>
                </a:solidFill>
                <a:latin typeface="Franklin Gothic Book" pitchFamily="34" charset="0"/>
              </a:rPr>
              <a:t>Найди ошибку!!!</a:t>
            </a:r>
          </a:p>
        </p:txBody>
      </p:sp>
      <p:sp>
        <p:nvSpPr>
          <p:cNvPr id="45" name="Полилиния 44"/>
          <p:cNvSpPr/>
          <p:nvPr/>
        </p:nvSpPr>
        <p:spPr>
          <a:xfrm>
            <a:off x="6342063" y="2090738"/>
            <a:ext cx="747712" cy="1839912"/>
          </a:xfrm>
          <a:custGeom>
            <a:avLst/>
            <a:gdLst>
              <a:gd name="connsiteX0" fmla="*/ 0 w 748146"/>
              <a:gd name="connsiteY0" fmla="*/ 1840675 h 1840675"/>
              <a:gd name="connsiteX1" fmla="*/ 427512 w 748146"/>
              <a:gd name="connsiteY1" fmla="*/ 1484416 h 1840675"/>
              <a:gd name="connsiteX2" fmla="*/ 748146 w 748146"/>
              <a:gd name="connsiteY2" fmla="*/ 0 h 1840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8146" h="1840675">
                <a:moveTo>
                  <a:pt x="0" y="1840675"/>
                </a:moveTo>
                <a:cubicBezTo>
                  <a:pt x="151410" y="1815935"/>
                  <a:pt x="302821" y="1791195"/>
                  <a:pt x="427512" y="1484416"/>
                </a:cubicBezTo>
                <a:cubicBezTo>
                  <a:pt x="552203" y="1177637"/>
                  <a:pt x="650174" y="588818"/>
                  <a:pt x="748146" y="0"/>
                </a:cubicBezTo>
              </a:path>
            </a:pathLst>
          </a:cu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Полилиния 45"/>
          <p:cNvSpPr/>
          <p:nvPr/>
        </p:nvSpPr>
        <p:spPr>
          <a:xfrm rot="10800000">
            <a:off x="5643563" y="3929063"/>
            <a:ext cx="747712" cy="1839912"/>
          </a:xfrm>
          <a:custGeom>
            <a:avLst/>
            <a:gdLst>
              <a:gd name="connsiteX0" fmla="*/ 0 w 748146"/>
              <a:gd name="connsiteY0" fmla="*/ 1840675 h 1840675"/>
              <a:gd name="connsiteX1" fmla="*/ 427512 w 748146"/>
              <a:gd name="connsiteY1" fmla="*/ 1484416 h 1840675"/>
              <a:gd name="connsiteX2" fmla="*/ 748146 w 748146"/>
              <a:gd name="connsiteY2" fmla="*/ 0 h 1840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8146" h="1840675">
                <a:moveTo>
                  <a:pt x="0" y="1840675"/>
                </a:moveTo>
                <a:cubicBezTo>
                  <a:pt x="151410" y="1815935"/>
                  <a:pt x="302821" y="1791195"/>
                  <a:pt x="427512" y="1484416"/>
                </a:cubicBezTo>
                <a:cubicBezTo>
                  <a:pt x="552203" y="1177637"/>
                  <a:pt x="650174" y="588818"/>
                  <a:pt x="748146" y="0"/>
                </a:cubicBezTo>
              </a:path>
            </a:pathLst>
          </a:cu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7" name="Object 11"/>
          <p:cNvGraphicFramePr>
            <a:graphicFrameLocks noChangeAspect="1"/>
          </p:cNvGraphicFramePr>
          <p:nvPr/>
        </p:nvGraphicFramePr>
        <p:xfrm>
          <a:off x="7143750" y="1857375"/>
          <a:ext cx="1633538" cy="674688"/>
        </p:xfrm>
        <a:graphic>
          <a:graphicData uri="http://schemas.openxmlformats.org/presentationml/2006/ole">
            <p:oleObj spid="_x0000_s8197" name="Формула" r:id="rId7" imgW="419040" imgH="228600" progId="Equation.3">
              <p:embed/>
            </p:oleObj>
          </a:graphicData>
        </a:graphic>
      </p:graphicFrame>
      <p:cxnSp>
        <p:nvCxnSpPr>
          <p:cNvPr id="49" name="Прямая соединительная линия 48"/>
          <p:cNvCxnSpPr/>
          <p:nvPr/>
        </p:nvCxnSpPr>
        <p:spPr>
          <a:xfrm>
            <a:off x="5143500" y="2071688"/>
            <a:ext cx="3429000" cy="3214687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6643688" y="4929188"/>
          <a:ext cx="1785937" cy="600075"/>
        </p:xfrm>
        <a:graphic>
          <a:graphicData uri="http://schemas.openxmlformats.org/presentationml/2006/ole">
            <p:oleObj spid="_x0000_s8198" name="Формула" r:id="rId8" imgW="660240" imgH="203040" progId="Equation.3">
              <p:embed/>
            </p:oleObj>
          </a:graphicData>
        </a:graphic>
      </p:graphicFrame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2051050" y="4581525"/>
            <a:ext cx="425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2" grpId="0"/>
      <p:bldP spid="73" grpId="0"/>
      <p:bldP spid="35" grpId="0"/>
      <p:bldP spid="36" grpId="0"/>
      <p:bldP spid="37" grpId="0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5813" y="1428750"/>
            <a:ext cx="7334250" cy="39703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Домашнее задание:  П 3.5, с 150.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                                      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                 № 434 (а) – способ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                                       сложения;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                 № 435 (а) – способ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                                       подстановки;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                 № 436 (а) – графически.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1122363" y="1244600"/>
            <a:ext cx="6875462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defRPr/>
            </a:pPr>
            <a:r>
              <a:rPr lang="ru-RU" sz="2000" dirty="0">
                <a:latin typeface="Franklin Gothic Book" pitchFamily="34" charset="0"/>
                <a:cs typeface="Times New Roman" pitchFamily="18" charset="0"/>
              </a:rPr>
              <a:t>Литература:</a:t>
            </a:r>
            <a:endParaRPr lang="ru-RU" sz="2000" dirty="0">
              <a:latin typeface="Franklin Gothic Book" pitchFamily="34" charset="0"/>
            </a:endParaRPr>
          </a:p>
          <a:p>
            <a:pPr marL="457200" indent="-457200" algn="just" eaLnBrk="0" hangingPunct="0">
              <a:buFontTx/>
              <a:buAutoNum type="arabicPeriod"/>
              <a:defRPr/>
            </a:pPr>
            <a:r>
              <a:rPr lang="ru-RU" sz="2400" dirty="0">
                <a:latin typeface="Franklin Gothic Book" pitchFamily="34" charset="0"/>
                <a:cs typeface="Times New Roman" pitchFamily="18" charset="0"/>
              </a:rPr>
              <a:t>Авторы: Л.В.Кузнецова, С.Б.Суворова и др.</a:t>
            </a:r>
          </a:p>
          <a:p>
            <a:pPr marL="457200" indent="-457200" algn="just" eaLnBrk="0" hangingPunct="0">
              <a:defRPr/>
            </a:pPr>
            <a:r>
              <a:rPr lang="ru-RU" sz="2400" dirty="0">
                <a:latin typeface="Franklin Gothic Book" pitchFamily="34" charset="0"/>
                <a:cs typeface="Times New Roman" pitchFamily="18" charset="0"/>
              </a:rPr>
              <a:t> Москва, «Просвещение», 2007. </a:t>
            </a:r>
          </a:p>
          <a:p>
            <a:pPr marL="457200" indent="-457200" algn="just" eaLnBrk="0" hangingPunct="0">
              <a:defRPr/>
            </a:pPr>
            <a:r>
              <a:rPr lang="ru-RU" sz="2400" dirty="0">
                <a:latin typeface="Franklin Gothic Book" pitchFamily="34" charset="0"/>
                <a:cs typeface="Times New Roman" pitchFamily="18" charset="0"/>
              </a:rPr>
              <a:t>«Сборник заданий для подготовки к итоговой </a:t>
            </a:r>
          </a:p>
          <a:p>
            <a:pPr algn="just" eaLnBrk="0" hangingPunct="0">
              <a:defRPr/>
            </a:pPr>
            <a:r>
              <a:rPr lang="ru-RU" sz="2400" dirty="0">
                <a:latin typeface="Franklin Gothic Book" pitchFamily="34" charset="0"/>
                <a:cs typeface="Times New Roman" pitchFamily="18" charset="0"/>
              </a:rPr>
              <a:t>аттестации в </a:t>
            </a:r>
            <a:r>
              <a:rPr lang="ru-RU" sz="2400">
                <a:latin typeface="Franklin Gothic Book" pitchFamily="34" charset="0"/>
                <a:cs typeface="Times New Roman" pitchFamily="18" charset="0"/>
              </a:rPr>
              <a:t>9 классе».</a:t>
            </a:r>
            <a:endParaRPr lang="ru-RU" sz="2400" dirty="0">
              <a:latin typeface="Franklin Gothic Book" pitchFamily="34" charset="0"/>
            </a:endParaRPr>
          </a:p>
          <a:p>
            <a:pPr algn="just" eaLnBrk="0" hangingPunct="0">
              <a:defRPr/>
            </a:pPr>
            <a:r>
              <a:rPr lang="ru-RU" sz="2400" dirty="0">
                <a:latin typeface="Franklin Gothic Book" pitchFamily="34" charset="0"/>
                <a:cs typeface="Times New Roman" pitchFamily="18" charset="0"/>
              </a:rPr>
              <a:t>                </a:t>
            </a:r>
            <a:endParaRPr lang="ru-RU" sz="2400" dirty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50" y="357188"/>
            <a:ext cx="8467725" cy="7080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Способы решения систем уравнений</a:t>
            </a:r>
          </a:p>
        </p:txBody>
      </p:sp>
      <p:sp>
        <p:nvSpPr>
          <p:cNvPr id="6" name="Овал 5"/>
          <p:cNvSpPr/>
          <p:nvPr/>
        </p:nvSpPr>
        <p:spPr>
          <a:xfrm>
            <a:off x="500063" y="1785938"/>
            <a:ext cx="3929062" cy="178593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FF0000"/>
                </a:solidFill>
                <a:hlinkClick r:id="" action="ppaction://hlinkshowjump?jump=nextslide"/>
              </a:rPr>
              <a:t>подстановки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7" name="Овал 6">
            <a:hlinkClick r:id="rId2" action="ppaction://hlinksldjump"/>
          </p:cNvPr>
          <p:cNvSpPr/>
          <p:nvPr/>
        </p:nvSpPr>
        <p:spPr>
          <a:xfrm>
            <a:off x="5000625" y="2357438"/>
            <a:ext cx="3643313" cy="17145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u="sng" dirty="0">
                <a:solidFill>
                  <a:srgbClr val="C00000"/>
                </a:solidFill>
              </a:rPr>
              <a:t>сложения</a:t>
            </a:r>
          </a:p>
        </p:txBody>
      </p:sp>
      <p:sp>
        <p:nvSpPr>
          <p:cNvPr id="9" name="Овал 8">
            <a:hlinkClick r:id="rId3" action="ppaction://hlinksldjump"/>
          </p:cNvPr>
          <p:cNvSpPr/>
          <p:nvPr/>
        </p:nvSpPr>
        <p:spPr>
          <a:xfrm>
            <a:off x="2643188" y="4429125"/>
            <a:ext cx="4071937" cy="17859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u="sng" dirty="0">
                <a:solidFill>
                  <a:srgbClr val="C00000"/>
                </a:solidFill>
              </a:rPr>
              <a:t>графический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142875" y="2214563"/>
          <a:ext cx="623888" cy="1571625"/>
        </p:xfrm>
        <a:graphic>
          <a:graphicData uri="http://schemas.openxmlformats.org/presentationml/2006/ole">
            <p:oleObj spid="_x0000_s1026" name="Формула" r:id="rId3" imgW="190440" imgH="457200" progId="Equation.3">
              <p:embed/>
            </p:oleObj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428625" y="2286000"/>
          <a:ext cx="790575" cy="500063"/>
        </p:xfrm>
        <a:graphic>
          <a:graphicData uri="http://schemas.openxmlformats.org/presentationml/2006/ole">
            <p:oleObj spid="_x0000_s1027" name="Формула" r:id="rId4" imgW="241200" imgH="139680" progId="Equation.3">
              <p:embed/>
            </p:oleObj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1285875" y="2286000"/>
          <a:ext cx="1371600" cy="571500"/>
        </p:xfrm>
        <a:graphic>
          <a:graphicData uri="http://schemas.openxmlformats.org/presentationml/2006/ole">
            <p:oleObj spid="_x0000_s1028" name="Формула" r:id="rId5" imgW="419040" imgH="203040" progId="Equation.3">
              <p:embed/>
            </p:oleObj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357188" y="2857500"/>
          <a:ext cx="3992562" cy="820738"/>
        </p:xfrm>
        <a:graphic>
          <a:graphicData uri="http://schemas.openxmlformats.org/presentationml/2006/ole">
            <p:oleObj spid="_x0000_s1029" name="Формула" r:id="rId6" imgW="1218960" imgH="241200" progId="Equation.3">
              <p:embed/>
            </p:oleObj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 rot="5400000">
            <a:off x="2358232" y="3142456"/>
            <a:ext cx="428625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4714875" y="1214438"/>
          <a:ext cx="3990975" cy="642937"/>
        </p:xfrm>
        <a:graphic>
          <a:graphicData uri="http://schemas.openxmlformats.org/presentationml/2006/ole">
            <p:oleObj spid="_x0000_s1030" name="Формула" r:id="rId7" imgW="1218960" imgH="215640" progId="Equation.3">
              <p:embed/>
            </p:oleObj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714875" y="1857375"/>
          <a:ext cx="3910013" cy="571500"/>
        </p:xfrm>
        <a:graphic>
          <a:graphicData uri="http://schemas.openxmlformats.org/presentationml/2006/ole">
            <p:oleObj spid="_x0000_s1031" name="Формула" r:id="rId8" imgW="1193760" imgH="203040" progId="Equation.3">
              <p:embed/>
            </p:oleObj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/>
        </p:nvGraphicFramePr>
        <p:xfrm>
          <a:off x="4643438" y="2357438"/>
          <a:ext cx="4284662" cy="571500"/>
        </p:xfrm>
        <a:graphic>
          <a:graphicData uri="http://schemas.openxmlformats.org/presentationml/2006/ole">
            <p:oleObj spid="_x0000_s1032" name="Формула" r:id="rId9" imgW="1307880" imgH="203040" progId="Equation.3">
              <p:embed/>
            </p:oleObj>
          </a:graphicData>
        </a:graphic>
      </p:graphicFrame>
      <p:graphicFrame>
        <p:nvGraphicFramePr>
          <p:cNvPr id="13" name="Object 11"/>
          <p:cNvGraphicFramePr>
            <a:graphicFrameLocks noChangeAspect="1"/>
          </p:cNvGraphicFramePr>
          <p:nvPr/>
        </p:nvGraphicFramePr>
        <p:xfrm>
          <a:off x="4714875" y="2928938"/>
          <a:ext cx="2619375" cy="571500"/>
        </p:xfrm>
        <a:graphic>
          <a:graphicData uri="http://schemas.openxmlformats.org/presentationml/2006/ole">
            <p:oleObj spid="_x0000_s1033" name="Формула" r:id="rId10" imgW="799920" imgH="203040" progId="Equation.3">
              <p:embed/>
            </p:oleObj>
          </a:graphicData>
        </a:graphic>
      </p:graphicFrame>
      <p:graphicFrame>
        <p:nvGraphicFramePr>
          <p:cNvPr id="14" name="Object 12"/>
          <p:cNvGraphicFramePr>
            <a:graphicFrameLocks noChangeAspect="1"/>
          </p:cNvGraphicFramePr>
          <p:nvPr/>
        </p:nvGraphicFramePr>
        <p:xfrm>
          <a:off x="4857750" y="3357563"/>
          <a:ext cx="1289050" cy="703262"/>
        </p:xfrm>
        <a:graphic>
          <a:graphicData uri="http://schemas.openxmlformats.org/presentationml/2006/ole">
            <p:oleObj spid="_x0000_s1034" name="Формула" r:id="rId11" imgW="393480" imgH="203040" progId="Equation.3">
              <p:embed/>
            </p:oleObj>
          </a:graphicData>
        </a:graphic>
      </p:graphicFrame>
      <p:graphicFrame>
        <p:nvGraphicFramePr>
          <p:cNvPr id="15" name="Object 13"/>
          <p:cNvGraphicFramePr>
            <a:graphicFrameLocks noChangeAspect="1"/>
          </p:cNvGraphicFramePr>
          <p:nvPr/>
        </p:nvGraphicFramePr>
        <p:xfrm>
          <a:off x="4214813" y="2714625"/>
          <a:ext cx="249237" cy="642938"/>
        </p:xfrm>
        <a:graphic>
          <a:graphicData uri="http://schemas.openxmlformats.org/presentationml/2006/ole">
            <p:oleObj spid="_x0000_s1035" name="Формула" r:id="rId12" imgW="75960" imgH="164880" progId="Equation.3">
              <p:embed/>
            </p:oleObj>
          </a:graphicData>
        </a:graphic>
      </p:graphicFrame>
      <p:graphicFrame>
        <p:nvGraphicFramePr>
          <p:cNvPr id="16" name="Object 14"/>
          <p:cNvGraphicFramePr>
            <a:graphicFrameLocks noChangeAspect="1"/>
          </p:cNvGraphicFramePr>
          <p:nvPr/>
        </p:nvGraphicFramePr>
        <p:xfrm>
          <a:off x="285750" y="4143375"/>
          <a:ext cx="622300" cy="1285875"/>
        </p:xfrm>
        <a:graphic>
          <a:graphicData uri="http://schemas.openxmlformats.org/presentationml/2006/ole">
            <p:oleObj spid="_x0000_s1036" name="Формула" r:id="rId13" imgW="190440" imgH="457200" progId="Equation.3">
              <p:embed/>
            </p:oleObj>
          </a:graphicData>
        </a:graphic>
      </p:graphicFrame>
      <p:graphicFrame>
        <p:nvGraphicFramePr>
          <p:cNvPr id="17" name="Object 15"/>
          <p:cNvGraphicFramePr>
            <a:graphicFrameLocks noChangeAspect="1"/>
          </p:cNvGraphicFramePr>
          <p:nvPr/>
        </p:nvGraphicFramePr>
        <p:xfrm>
          <a:off x="571500" y="4714875"/>
          <a:ext cx="1571625" cy="596900"/>
        </p:xfrm>
        <a:graphic>
          <a:graphicData uri="http://schemas.openxmlformats.org/presentationml/2006/ole">
            <p:oleObj spid="_x0000_s1037" name="Формула" r:id="rId14" imgW="393480" imgH="203040" progId="Equation.3">
              <p:embed/>
            </p:oleObj>
          </a:graphicData>
        </a:graphic>
      </p:graphicFrame>
      <p:graphicFrame>
        <p:nvGraphicFramePr>
          <p:cNvPr id="18" name="Object 16"/>
          <p:cNvGraphicFramePr>
            <a:graphicFrameLocks noChangeAspect="1"/>
          </p:cNvGraphicFramePr>
          <p:nvPr/>
        </p:nvGraphicFramePr>
        <p:xfrm>
          <a:off x="4745038" y="4143375"/>
          <a:ext cx="2411412" cy="642938"/>
        </p:xfrm>
        <a:graphic>
          <a:graphicData uri="http://schemas.openxmlformats.org/presentationml/2006/ole">
            <p:oleObj spid="_x0000_s1038" name="Формула" r:id="rId15" imgW="736560" imgH="203040" progId="Equation.3">
              <p:embed/>
            </p:oleObj>
          </a:graphicData>
        </a:graphic>
      </p:graphicFrame>
      <p:graphicFrame>
        <p:nvGraphicFramePr>
          <p:cNvPr id="19" name="Object 17"/>
          <p:cNvGraphicFramePr>
            <a:graphicFrameLocks noChangeAspect="1"/>
          </p:cNvGraphicFramePr>
          <p:nvPr/>
        </p:nvGraphicFramePr>
        <p:xfrm>
          <a:off x="4724400" y="4714875"/>
          <a:ext cx="1539875" cy="571500"/>
        </p:xfrm>
        <a:graphic>
          <a:graphicData uri="http://schemas.openxmlformats.org/presentationml/2006/ole">
            <p:oleObj spid="_x0000_s1039" name="Формула" r:id="rId16" imgW="469800" imgH="177480" progId="Equation.3">
              <p:embed/>
            </p:oleObj>
          </a:graphicData>
        </a:graphic>
      </p:graphicFrame>
      <p:graphicFrame>
        <p:nvGraphicFramePr>
          <p:cNvPr id="20" name="Object 18"/>
          <p:cNvGraphicFramePr>
            <a:graphicFrameLocks noChangeAspect="1"/>
          </p:cNvGraphicFramePr>
          <p:nvPr/>
        </p:nvGraphicFramePr>
        <p:xfrm>
          <a:off x="500063" y="4143375"/>
          <a:ext cx="1928812" cy="584200"/>
        </p:xfrm>
        <a:graphic>
          <a:graphicData uri="http://schemas.openxmlformats.org/presentationml/2006/ole">
            <p:oleObj spid="_x0000_s1040" name="Формула" r:id="rId17" imgW="431640" imgH="177480" progId="Equation.3">
              <p:embed/>
            </p:oleObj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571875" y="5857875"/>
            <a:ext cx="13668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Ответ :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000625" y="5857875"/>
            <a:ext cx="214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(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143500" y="5857875"/>
            <a:ext cx="630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-3;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643563" y="5857875"/>
            <a:ext cx="425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2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929313" y="5857875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85750" y="214313"/>
            <a:ext cx="3857625" cy="14462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800" dirty="0"/>
          </a:p>
        </p:txBody>
      </p:sp>
      <p:graphicFrame>
        <p:nvGraphicFramePr>
          <p:cNvPr id="73735" name="Object 2"/>
          <p:cNvGraphicFramePr>
            <a:graphicFrameLocks noChangeAspect="1"/>
          </p:cNvGraphicFramePr>
          <p:nvPr/>
        </p:nvGraphicFramePr>
        <p:xfrm>
          <a:off x="357188" y="214313"/>
          <a:ext cx="3714750" cy="1500187"/>
        </p:xfrm>
        <a:graphic>
          <a:graphicData uri="http://schemas.openxmlformats.org/presentationml/2006/ole">
            <p:oleObj spid="_x0000_s1041" name="Формула" r:id="rId18" imgW="952200" imgH="507960" progId="Equation.3">
              <p:embed/>
            </p:oleObj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928688" y="1143000"/>
          <a:ext cx="415925" cy="500063"/>
        </p:xfrm>
        <a:graphic>
          <a:graphicData uri="http://schemas.openxmlformats.org/presentationml/2006/ole">
            <p:oleObj spid="_x0000_s1042" name="Формула" r:id="rId19" imgW="126720" imgH="139680" progId="Equation.3">
              <p:embed/>
            </p:oleObj>
          </a:graphicData>
        </a:graphic>
      </p:graphicFrame>
      <p:graphicFrame>
        <p:nvGraphicFramePr>
          <p:cNvPr id="21" name="Object 19"/>
          <p:cNvGraphicFramePr>
            <a:graphicFrameLocks noChangeAspect="1"/>
          </p:cNvGraphicFramePr>
          <p:nvPr/>
        </p:nvGraphicFramePr>
        <p:xfrm>
          <a:off x="642938" y="2928938"/>
          <a:ext cx="1665287" cy="714375"/>
        </p:xfrm>
        <a:graphic>
          <a:graphicData uri="http://schemas.openxmlformats.org/presentationml/2006/ole">
            <p:oleObj spid="_x0000_s1043" name="Формула" r:id="rId20" imgW="507960" imgH="215640" progId="Equation.3">
              <p:embed/>
            </p:oleObj>
          </a:graphicData>
        </a:graphic>
      </p:graphicFrame>
      <p:sp>
        <p:nvSpPr>
          <p:cNvPr id="31" name="Управляющая кнопка: домой 30">
            <a:hlinkClick r:id="" action="ppaction://hlinkshowjump?jump=lastslideviewed" highlightClick="1"/>
          </p:cNvPr>
          <p:cNvSpPr/>
          <p:nvPr/>
        </p:nvSpPr>
        <p:spPr>
          <a:xfrm>
            <a:off x="8429625" y="6357938"/>
            <a:ext cx="428625" cy="3571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0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1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786313" y="285750"/>
          <a:ext cx="1436687" cy="638175"/>
        </p:xfrm>
        <a:graphic>
          <a:graphicData uri="http://schemas.openxmlformats.org/presentationml/2006/ole">
            <p:oleObj spid="_x0000_s2050" name="Формула" r:id="rId3" imgW="368280" imgH="215640" progId="Equation.3">
              <p:embed/>
            </p:oleObj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4465638" y="606425"/>
            <a:ext cx="50006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4465637" y="1249363"/>
            <a:ext cx="50006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4786313" y="1000125"/>
          <a:ext cx="693737" cy="487363"/>
        </p:xfrm>
        <a:graphic>
          <a:graphicData uri="http://schemas.openxmlformats.org/presentationml/2006/ole">
            <p:oleObj spid="_x0000_s2051" name="Формула" r:id="rId4" imgW="177480" imgH="164880" progId="Equation.3">
              <p:embed/>
            </p:oleObj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500063" y="1714500"/>
          <a:ext cx="742950" cy="1349375"/>
        </p:xfrm>
        <a:graphic>
          <a:graphicData uri="http://schemas.openxmlformats.org/presentationml/2006/ole">
            <p:oleObj spid="_x0000_s2052" name="Формула" r:id="rId5" imgW="190440" imgH="457200" progId="Equation.3">
              <p:embed/>
            </p:oleObj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714375" y="1714500"/>
          <a:ext cx="4060825" cy="671513"/>
        </p:xfrm>
        <a:graphic>
          <a:graphicData uri="http://schemas.openxmlformats.org/presentationml/2006/ole">
            <p:oleObj spid="_x0000_s2053" name="Формула" r:id="rId6" imgW="1041120" imgH="203040" progId="Equation.3">
              <p:embed/>
            </p:oleObj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1143000" y="2214563"/>
          <a:ext cx="3368675" cy="803275"/>
        </p:xfrm>
        <a:graphic>
          <a:graphicData uri="http://schemas.openxmlformats.org/presentationml/2006/ole">
            <p:oleObj spid="_x0000_s2054" name="Формула" r:id="rId7" imgW="863280" imgH="228600" progId="Equation.3">
              <p:embed/>
            </p:oleObj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0" y="2071688"/>
          <a:ext cx="758825" cy="574675"/>
        </p:xfrm>
        <a:graphic>
          <a:graphicData uri="http://schemas.openxmlformats.org/presentationml/2006/ole">
            <p:oleObj spid="_x0000_s2055" name="Формула" r:id="rId8" imgW="139680" imgH="139680" progId="Equation.3">
              <p:embed/>
            </p:oleObj>
          </a:graphicData>
        </a:graphic>
      </p:graphicFrame>
      <p:cxnSp>
        <p:nvCxnSpPr>
          <p:cNvPr id="19" name="Прямая соединительная линия 18"/>
          <p:cNvCxnSpPr/>
          <p:nvPr/>
        </p:nvCxnSpPr>
        <p:spPr>
          <a:xfrm>
            <a:off x="857250" y="3000375"/>
            <a:ext cx="37861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1"/>
          <p:cNvGraphicFramePr>
            <a:graphicFrameLocks noChangeAspect="1"/>
          </p:cNvGraphicFramePr>
          <p:nvPr/>
        </p:nvGraphicFramePr>
        <p:xfrm>
          <a:off x="2000250" y="3071813"/>
          <a:ext cx="2971800" cy="600075"/>
        </p:xfrm>
        <a:graphic>
          <a:graphicData uri="http://schemas.openxmlformats.org/presentationml/2006/ole">
            <p:oleObj spid="_x0000_s2056" name="Формула" r:id="rId9" imgW="761760" imgH="203040" progId="Equation.3">
              <p:embed/>
            </p:oleObj>
          </a:graphicData>
        </a:graphic>
      </p:graphicFrame>
      <p:graphicFrame>
        <p:nvGraphicFramePr>
          <p:cNvPr id="20" name="Object 12"/>
          <p:cNvGraphicFramePr>
            <a:graphicFrameLocks noChangeAspect="1"/>
          </p:cNvGraphicFramePr>
          <p:nvPr/>
        </p:nvGraphicFramePr>
        <p:xfrm>
          <a:off x="3000375" y="3571875"/>
          <a:ext cx="1436688" cy="600075"/>
        </p:xfrm>
        <a:graphic>
          <a:graphicData uri="http://schemas.openxmlformats.org/presentationml/2006/ole">
            <p:oleObj spid="_x0000_s2057" name="Формула" r:id="rId10" imgW="368280" imgH="203040" progId="Equation.3">
              <p:embed/>
            </p:oleObj>
          </a:graphicData>
        </a:graphic>
      </p:graphicFrame>
      <p:graphicFrame>
        <p:nvGraphicFramePr>
          <p:cNvPr id="21" name="Object 13"/>
          <p:cNvGraphicFramePr>
            <a:graphicFrameLocks noChangeAspect="1"/>
          </p:cNvGraphicFramePr>
          <p:nvPr/>
        </p:nvGraphicFramePr>
        <p:xfrm>
          <a:off x="5578475" y="3041650"/>
          <a:ext cx="3070225" cy="587375"/>
        </p:xfrm>
        <a:graphic>
          <a:graphicData uri="http://schemas.openxmlformats.org/presentationml/2006/ole">
            <p:oleObj spid="_x0000_s2058" name="Формула" r:id="rId11" imgW="787320" imgH="177480" progId="Equation.3">
              <p:embed/>
            </p:oleObj>
          </a:graphicData>
        </a:graphic>
      </p:graphicFrame>
      <p:graphicFrame>
        <p:nvGraphicFramePr>
          <p:cNvPr id="22" name="Object 14"/>
          <p:cNvGraphicFramePr>
            <a:graphicFrameLocks noChangeAspect="1"/>
          </p:cNvGraphicFramePr>
          <p:nvPr/>
        </p:nvGraphicFramePr>
        <p:xfrm>
          <a:off x="5643563" y="3571875"/>
          <a:ext cx="2722562" cy="587375"/>
        </p:xfrm>
        <a:graphic>
          <a:graphicData uri="http://schemas.openxmlformats.org/presentationml/2006/ole">
            <p:oleObj spid="_x0000_s2059" name="Формула" r:id="rId12" imgW="698400" imgH="177480" progId="Equation.3">
              <p:embed/>
            </p:oleObj>
          </a:graphicData>
        </a:graphic>
      </p:graphicFrame>
      <p:graphicFrame>
        <p:nvGraphicFramePr>
          <p:cNvPr id="23" name="Object 15"/>
          <p:cNvGraphicFramePr>
            <a:graphicFrameLocks noChangeAspect="1"/>
          </p:cNvGraphicFramePr>
          <p:nvPr/>
        </p:nvGraphicFramePr>
        <p:xfrm>
          <a:off x="5643563" y="4143375"/>
          <a:ext cx="1979612" cy="587375"/>
        </p:xfrm>
        <a:graphic>
          <a:graphicData uri="http://schemas.openxmlformats.org/presentationml/2006/ole">
            <p:oleObj spid="_x0000_s2060" name="Формула" r:id="rId13" imgW="507960" imgH="177480" progId="Equation.3">
              <p:embed/>
            </p:oleObj>
          </a:graphicData>
        </a:graphic>
      </p:graphicFrame>
      <p:graphicFrame>
        <p:nvGraphicFramePr>
          <p:cNvPr id="24" name="Object 16"/>
          <p:cNvGraphicFramePr>
            <a:graphicFrameLocks noChangeAspect="1"/>
          </p:cNvGraphicFramePr>
          <p:nvPr/>
        </p:nvGraphicFramePr>
        <p:xfrm>
          <a:off x="5715000" y="4643438"/>
          <a:ext cx="2079625" cy="671512"/>
        </p:xfrm>
        <a:graphic>
          <a:graphicData uri="http://schemas.openxmlformats.org/presentationml/2006/ole">
            <p:oleObj spid="_x0000_s2061" name="Формула" r:id="rId14" imgW="533160" imgH="203040" progId="Equation.3">
              <p:embed/>
            </p:oleObj>
          </a:graphicData>
        </a:graphic>
      </p:graphicFrame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786188" y="5643563"/>
            <a:ext cx="1265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Ответ: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000625" y="5643563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(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214938" y="5643563"/>
            <a:ext cx="9699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-1,5;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143625" y="5643563"/>
            <a:ext cx="425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2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429375" y="5643563"/>
            <a:ext cx="4079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).</a:t>
            </a:r>
          </a:p>
        </p:txBody>
      </p:sp>
      <p:sp>
        <p:nvSpPr>
          <p:cNvPr id="33" name="Управляющая кнопка: домой 32">
            <a:hlinkClick r:id="" action="ppaction://hlinkshowjump?jump=lastslideviewed" highlightClick="1"/>
          </p:cNvPr>
          <p:cNvSpPr/>
          <p:nvPr/>
        </p:nvSpPr>
        <p:spPr>
          <a:xfrm>
            <a:off x="8501063" y="6357938"/>
            <a:ext cx="285750" cy="2857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642938" y="285750"/>
            <a:ext cx="3786187" cy="13239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/>
          </a:p>
        </p:txBody>
      </p:sp>
      <p:graphicFrame>
        <p:nvGraphicFramePr>
          <p:cNvPr id="73735" name="Object 2"/>
          <p:cNvGraphicFramePr>
            <a:graphicFrameLocks noChangeAspect="1"/>
          </p:cNvGraphicFramePr>
          <p:nvPr/>
        </p:nvGraphicFramePr>
        <p:xfrm>
          <a:off x="571500" y="214313"/>
          <a:ext cx="3816350" cy="1423987"/>
        </p:xfrm>
        <a:graphic>
          <a:graphicData uri="http://schemas.openxmlformats.org/presentationml/2006/ole">
            <p:oleObj spid="_x0000_s2062" name="Формула" r:id="rId15" imgW="990360" imgH="482400" progId="Equation.3">
              <p:embed/>
            </p:oleObj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143125" y="428625"/>
          <a:ext cx="544513" cy="487363"/>
        </p:xfrm>
        <a:graphic>
          <a:graphicData uri="http://schemas.openxmlformats.org/presentationml/2006/ole">
            <p:oleObj spid="_x0000_s2063" name="Формула" r:id="rId16" imgW="13968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1" grpId="0"/>
      <p:bldP spid="32" grpId="0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168650" y="1371600"/>
          <a:ext cx="5975194" cy="5486400"/>
        </p:xfrm>
        <a:graphic>
          <a:graphicData uri="http://schemas.openxmlformats.org/drawingml/2006/table">
            <a:tbl>
              <a:tblPr/>
              <a:tblGrid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</a:tblGrid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 rot="5400000" flipH="1" flipV="1">
            <a:off x="3572669" y="4071144"/>
            <a:ext cx="5572125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214688" y="3929063"/>
            <a:ext cx="5929312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4" name="TextBox 6"/>
          <p:cNvSpPr txBox="1">
            <a:spLocks noChangeArrowheads="1"/>
          </p:cNvSpPr>
          <p:nvPr/>
        </p:nvSpPr>
        <p:spPr bwMode="auto">
          <a:xfrm>
            <a:off x="6357938" y="1214438"/>
            <a:ext cx="33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у</a:t>
            </a:r>
          </a:p>
        </p:txBody>
      </p:sp>
      <p:sp>
        <p:nvSpPr>
          <p:cNvPr id="3345" name="TextBox 7"/>
          <p:cNvSpPr txBox="1">
            <a:spLocks noChangeArrowheads="1"/>
          </p:cNvSpPr>
          <p:nvPr/>
        </p:nvSpPr>
        <p:spPr bwMode="auto">
          <a:xfrm>
            <a:off x="8807450" y="3857625"/>
            <a:ext cx="336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х</a:t>
            </a:r>
          </a:p>
        </p:txBody>
      </p:sp>
      <p:sp>
        <p:nvSpPr>
          <p:cNvPr id="3346" name="TextBox 8"/>
          <p:cNvSpPr txBox="1">
            <a:spLocks noChangeArrowheads="1"/>
          </p:cNvSpPr>
          <p:nvPr/>
        </p:nvSpPr>
        <p:spPr bwMode="auto">
          <a:xfrm>
            <a:off x="6072188" y="3786188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500813" y="3786188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1</a:t>
            </a:r>
          </a:p>
        </p:txBody>
      </p:sp>
      <p:sp>
        <p:nvSpPr>
          <p:cNvPr id="3348" name="TextBox 10"/>
          <p:cNvSpPr txBox="1">
            <a:spLocks noChangeArrowheads="1"/>
          </p:cNvSpPr>
          <p:nvPr/>
        </p:nvSpPr>
        <p:spPr bwMode="auto">
          <a:xfrm>
            <a:off x="6000750" y="3286125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1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42875" y="1714500"/>
          <a:ext cx="742950" cy="1928813"/>
        </p:xfrm>
        <a:graphic>
          <a:graphicData uri="http://schemas.openxmlformats.org/presentationml/2006/ole">
            <p:oleObj spid="_x0000_s3074" name="Формула" r:id="rId4" imgW="190440" imgH="457200" progId="Equation.3">
              <p:embed/>
            </p:oleObj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357188" y="1571625"/>
          <a:ext cx="1535112" cy="1162050"/>
        </p:xfrm>
        <a:graphic>
          <a:graphicData uri="http://schemas.openxmlformats.org/presentationml/2006/ole">
            <p:oleObj spid="_x0000_s3075" name="Формула" r:id="rId5" imgW="393480" imgH="393480" progId="Equation.3">
              <p:embed/>
            </p:oleObj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357188" y="2643188"/>
          <a:ext cx="2476500" cy="674687"/>
        </p:xfrm>
        <a:graphic>
          <a:graphicData uri="http://schemas.openxmlformats.org/presentationml/2006/ole">
            <p:oleObj spid="_x0000_s3076" name="Формула" r:id="rId6" imgW="634680" imgH="228600" progId="Equation.3">
              <p:embed/>
            </p:oleObj>
          </a:graphicData>
        </a:graphic>
      </p:graphicFrame>
      <p:sp>
        <p:nvSpPr>
          <p:cNvPr id="16" name="Полилиния 15"/>
          <p:cNvSpPr/>
          <p:nvPr/>
        </p:nvSpPr>
        <p:spPr>
          <a:xfrm>
            <a:off x="6642100" y="1708150"/>
            <a:ext cx="2381250" cy="1997075"/>
          </a:xfrm>
          <a:custGeom>
            <a:avLst/>
            <a:gdLst>
              <a:gd name="connsiteX0" fmla="*/ 0 w 2382252"/>
              <a:gd name="connsiteY0" fmla="*/ 0 h 1997242"/>
              <a:gd name="connsiteX1" fmla="*/ 120315 w 2382252"/>
              <a:gd name="connsiteY1" fmla="*/ 770021 h 1997242"/>
              <a:gd name="connsiteX2" fmla="*/ 493294 w 2382252"/>
              <a:gd name="connsiteY2" fmla="*/ 1503948 h 1997242"/>
              <a:gd name="connsiteX3" fmla="*/ 1311442 w 2382252"/>
              <a:gd name="connsiteY3" fmla="*/ 1864895 h 1997242"/>
              <a:gd name="connsiteX4" fmla="*/ 2382252 w 2382252"/>
              <a:gd name="connsiteY4" fmla="*/ 1997242 h 199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82252" h="1997242">
                <a:moveTo>
                  <a:pt x="0" y="0"/>
                </a:moveTo>
                <a:cubicBezTo>
                  <a:pt x="19049" y="259681"/>
                  <a:pt x="38099" y="519363"/>
                  <a:pt x="120315" y="770021"/>
                </a:cubicBezTo>
                <a:cubicBezTo>
                  <a:pt x="202531" y="1020679"/>
                  <a:pt x="294773" y="1321469"/>
                  <a:pt x="493294" y="1503948"/>
                </a:cubicBezTo>
                <a:cubicBezTo>
                  <a:pt x="691815" y="1686427"/>
                  <a:pt x="996616" y="1782679"/>
                  <a:pt x="1311442" y="1864895"/>
                </a:cubicBezTo>
                <a:cubicBezTo>
                  <a:pt x="1626268" y="1947111"/>
                  <a:pt x="2004260" y="1972176"/>
                  <a:pt x="2382252" y="1997242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3357563" y="4114800"/>
            <a:ext cx="2814637" cy="2382838"/>
          </a:xfrm>
          <a:custGeom>
            <a:avLst/>
            <a:gdLst>
              <a:gd name="connsiteX0" fmla="*/ 0 w 2815389"/>
              <a:gd name="connsiteY0" fmla="*/ 0 h 2382253"/>
              <a:gd name="connsiteX1" fmla="*/ 1395663 w 2815389"/>
              <a:gd name="connsiteY1" fmla="*/ 192505 h 2382253"/>
              <a:gd name="connsiteX2" fmla="*/ 2213810 w 2815389"/>
              <a:gd name="connsiteY2" fmla="*/ 565484 h 2382253"/>
              <a:gd name="connsiteX3" fmla="*/ 2622884 w 2815389"/>
              <a:gd name="connsiteY3" fmla="*/ 1311442 h 2382253"/>
              <a:gd name="connsiteX4" fmla="*/ 2815389 w 2815389"/>
              <a:gd name="connsiteY4" fmla="*/ 2382253 h 2382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5389" h="2382253">
                <a:moveTo>
                  <a:pt x="0" y="0"/>
                </a:moveTo>
                <a:cubicBezTo>
                  <a:pt x="513347" y="49129"/>
                  <a:pt x="1026695" y="98258"/>
                  <a:pt x="1395663" y="192505"/>
                </a:cubicBezTo>
                <a:cubicBezTo>
                  <a:pt x="1764631" y="286752"/>
                  <a:pt x="2009273" y="378995"/>
                  <a:pt x="2213810" y="565484"/>
                </a:cubicBezTo>
                <a:cubicBezTo>
                  <a:pt x="2418347" y="751973"/>
                  <a:pt x="2522621" y="1008647"/>
                  <a:pt x="2622884" y="1311442"/>
                </a:cubicBezTo>
                <a:cubicBezTo>
                  <a:pt x="2723147" y="1614237"/>
                  <a:pt x="2769268" y="1998245"/>
                  <a:pt x="2815389" y="2382253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7608888" y="2500313"/>
          <a:ext cx="1535112" cy="1162050"/>
        </p:xfrm>
        <a:graphic>
          <a:graphicData uri="http://schemas.openxmlformats.org/presentationml/2006/ole">
            <p:oleObj spid="_x0000_s3077" name="Формула" r:id="rId7" imgW="393480" imgH="393480" progId="Equation.3">
              <p:embed/>
            </p:oleObj>
          </a:graphicData>
        </a:graphic>
      </p:graphicFrame>
      <p:sp>
        <p:nvSpPr>
          <p:cNvPr id="20" name="Полилиния 19"/>
          <p:cNvSpPr/>
          <p:nvPr/>
        </p:nvSpPr>
        <p:spPr>
          <a:xfrm>
            <a:off x="5570538" y="1371600"/>
            <a:ext cx="1563687" cy="1468438"/>
          </a:xfrm>
          <a:custGeom>
            <a:avLst/>
            <a:gdLst>
              <a:gd name="connsiteX0" fmla="*/ 0 w 1564105"/>
              <a:gd name="connsiteY0" fmla="*/ 0 h 1467853"/>
              <a:gd name="connsiteX1" fmla="*/ 385011 w 1564105"/>
              <a:gd name="connsiteY1" fmla="*/ 1094874 h 1467853"/>
              <a:gd name="connsiteX2" fmla="*/ 794084 w 1564105"/>
              <a:gd name="connsiteY2" fmla="*/ 1467853 h 1467853"/>
              <a:gd name="connsiteX3" fmla="*/ 1179095 w 1564105"/>
              <a:gd name="connsiteY3" fmla="*/ 1094874 h 1467853"/>
              <a:gd name="connsiteX4" fmla="*/ 1564105 w 1564105"/>
              <a:gd name="connsiteY4" fmla="*/ 24063 h 1467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105" h="1467853">
                <a:moveTo>
                  <a:pt x="0" y="0"/>
                </a:moveTo>
                <a:cubicBezTo>
                  <a:pt x="126332" y="425116"/>
                  <a:pt x="252664" y="850232"/>
                  <a:pt x="385011" y="1094874"/>
                </a:cubicBezTo>
                <a:cubicBezTo>
                  <a:pt x="517358" y="1339516"/>
                  <a:pt x="661737" y="1467853"/>
                  <a:pt x="794084" y="1467853"/>
                </a:cubicBezTo>
                <a:cubicBezTo>
                  <a:pt x="926431" y="1467853"/>
                  <a:pt x="1050758" y="1335506"/>
                  <a:pt x="1179095" y="1094874"/>
                </a:cubicBezTo>
                <a:cubicBezTo>
                  <a:pt x="1307432" y="854242"/>
                  <a:pt x="1435768" y="439152"/>
                  <a:pt x="1564105" y="24063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Блок-схема: узел 20"/>
          <p:cNvSpPr/>
          <p:nvPr/>
        </p:nvSpPr>
        <p:spPr>
          <a:xfrm>
            <a:off x="6715125" y="2357438"/>
            <a:ext cx="142875" cy="142875"/>
          </a:xfrm>
          <a:prstGeom prst="flowChartConnector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6" name="Прямая со стрелкой 55"/>
          <p:cNvCxnSpPr>
            <a:stCxn id="21" idx="4"/>
          </p:cNvCxnSpPr>
          <p:nvPr/>
        </p:nvCxnSpPr>
        <p:spPr>
          <a:xfrm rot="5400000">
            <a:off x="6072188" y="3214688"/>
            <a:ext cx="1430337" cy="1587"/>
          </a:xfrm>
          <a:prstGeom prst="straightConnector1">
            <a:avLst/>
          </a:prstGeom>
          <a:ln w="38100">
            <a:solidFill>
              <a:srgbClr val="008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5400000">
            <a:off x="6536532" y="2250281"/>
            <a:ext cx="20638" cy="377825"/>
          </a:xfrm>
          <a:prstGeom prst="straightConnector1">
            <a:avLst/>
          </a:prstGeom>
          <a:ln w="38100">
            <a:solidFill>
              <a:srgbClr val="008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6000750" y="2214563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4</a:t>
            </a: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250825" y="4286250"/>
            <a:ext cx="1443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Ответ:</a:t>
            </a: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1500188" y="4286250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(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1928813" y="4286250"/>
            <a:ext cx="2746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;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2357438" y="4286250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)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6643688" y="3786188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1</a:t>
            </a: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6000750" y="2214563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4</a:t>
            </a:r>
          </a:p>
        </p:txBody>
      </p:sp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7215188" y="1214438"/>
          <a:ext cx="1928812" cy="674687"/>
        </p:xfrm>
        <a:graphic>
          <a:graphicData uri="http://schemas.openxmlformats.org/presentationml/2006/ole">
            <p:oleObj spid="_x0000_s3078" name="Формула" r:id="rId8" imgW="634680" imgH="228600" progId="Equation.3">
              <p:embed/>
            </p:oleObj>
          </a:graphicData>
        </a:graphic>
      </p:graphicFrame>
      <p:sp>
        <p:nvSpPr>
          <p:cNvPr id="81" name="Стрелка вниз 80"/>
          <p:cNvSpPr/>
          <p:nvPr/>
        </p:nvSpPr>
        <p:spPr>
          <a:xfrm>
            <a:off x="8786813" y="6572250"/>
            <a:ext cx="21431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>
            <a:off x="357188" y="285750"/>
            <a:ext cx="2786062" cy="13239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0" dirty="0"/>
          </a:p>
        </p:txBody>
      </p:sp>
      <p:graphicFrame>
        <p:nvGraphicFramePr>
          <p:cNvPr id="73735" name="Object 2"/>
          <p:cNvGraphicFramePr>
            <a:graphicFrameLocks noChangeAspect="1"/>
          </p:cNvGraphicFramePr>
          <p:nvPr/>
        </p:nvGraphicFramePr>
        <p:xfrm>
          <a:off x="214313" y="214313"/>
          <a:ext cx="2773362" cy="1423987"/>
        </p:xfrm>
        <a:graphic>
          <a:graphicData uri="http://schemas.openxmlformats.org/presentationml/2006/ole">
            <p:oleObj spid="_x0000_s3079" name="Формула" r:id="rId9" imgW="71100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22222E-6 L -0.53178 0.07778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" y="39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0.00232 L -0.42969 0.30926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" y="153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 animBg="1"/>
      <p:bldP spid="68" grpId="0"/>
      <p:bldP spid="68" grpId="1"/>
      <p:bldP spid="69" grpId="0"/>
      <p:bldP spid="70" grpId="0"/>
      <p:bldP spid="72" grpId="0"/>
      <p:bldP spid="73" grpId="0"/>
      <p:bldP spid="78" grpId="0"/>
      <p:bldP spid="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625" y="214313"/>
            <a:ext cx="7885113" cy="13843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На рисунке изображена парабола и три прямые.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Укажите систему уравнений, которая не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 имеет решений.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 flipH="1" flipV="1">
            <a:off x="4786313" y="4143375"/>
            <a:ext cx="4002088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857750" y="4500563"/>
            <a:ext cx="4286250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786563" y="1928813"/>
            <a:ext cx="3127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Franklin Gothic Book" pitchFamily="34" charset="0"/>
              </a:rPr>
              <a:t>у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807450" y="4357688"/>
            <a:ext cx="314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Franklin Gothic Book" pitchFamily="34" charset="0"/>
              </a:rPr>
              <a:t>х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500813" y="4143375"/>
            <a:ext cx="365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Franklin Gothic Book" pitchFamily="34" charset="0"/>
              </a:rPr>
              <a:t>0</a:t>
            </a:r>
          </a:p>
        </p:txBody>
      </p:sp>
      <p:graphicFrame>
        <p:nvGraphicFramePr>
          <p:cNvPr id="73735" name="Object 2"/>
          <p:cNvGraphicFramePr>
            <a:graphicFrameLocks noChangeAspect="1"/>
          </p:cNvGraphicFramePr>
          <p:nvPr/>
        </p:nvGraphicFramePr>
        <p:xfrm>
          <a:off x="7572375" y="3286125"/>
          <a:ext cx="1127125" cy="381000"/>
        </p:xfrm>
        <a:graphic>
          <a:graphicData uri="http://schemas.openxmlformats.org/presentationml/2006/ole">
            <p:oleObj spid="_x0000_s4098" name="Формула" r:id="rId3" imgW="609480" imgH="228600" progId="Equation.3">
              <p:embed/>
            </p:oleObj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>
            <a:off x="5000625" y="2786063"/>
            <a:ext cx="3500438" cy="158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5072063" y="2428875"/>
          <a:ext cx="1509712" cy="365125"/>
        </p:xfrm>
        <a:graphic>
          <a:graphicData uri="http://schemas.openxmlformats.org/presentationml/2006/ole">
            <p:oleObj spid="_x0000_s4099" name="Формула" r:id="rId4" imgW="634680" imgH="203040" progId="Equation.3">
              <p:embed/>
            </p:oleObj>
          </a:graphicData>
        </a:graphic>
      </p:graphicFrame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4001294" y="4642644"/>
            <a:ext cx="3000375" cy="158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4143375" y="4786313"/>
          <a:ext cx="1281113" cy="309562"/>
        </p:xfrm>
        <a:graphic>
          <a:graphicData uri="http://schemas.openxmlformats.org/presentationml/2006/ole">
            <p:oleObj spid="_x0000_s4100" name="Формула" r:id="rId5" imgW="558720" imgH="177480" progId="Equation.3">
              <p:embed/>
            </p:oleObj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6143625" y="3643313"/>
            <a:ext cx="2428875" cy="242887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7215188" y="5357813"/>
          <a:ext cx="1357312" cy="365125"/>
        </p:xfrm>
        <a:graphic>
          <a:graphicData uri="http://schemas.openxmlformats.org/presentationml/2006/ole">
            <p:oleObj spid="_x0000_s4101" name="Формула" r:id="rId6" imgW="571320" imgH="203040" progId="Equation.3">
              <p:embed/>
            </p:oleObj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/>
        </p:nvGraphicFramePr>
        <p:xfrm>
          <a:off x="571500" y="3286125"/>
          <a:ext cx="2590800" cy="1143000"/>
        </p:xfrm>
        <a:graphic>
          <a:graphicData uri="http://schemas.openxmlformats.org/presentationml/2006/ole">
            <p:oleObj spid="_x0000_s4102" name="Формула" r:id="rId7" imgW="825480" imgH="482400" progId="Equation.3">
              <p:embed/>
            </p:oleObj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/>
        </p:nvGraphicFramePr>
        <p:xfrm>
          <a:off x="571500" y="4643438"/>
          <a:ext cx="2630488" cy="1143000"/>
        </p:xfrm>
        <a:graphic>
          <a:graphicData uri="http://schemas.openxmlformats.org/presentationml/2006/ole">
            <p:oleObj spid="_x0000_s4103" name="Формула" r:id="rId8" imgW="838080" imgH="482400" progId="Equation.3">
              <p:embed/>
            </p:oleObj>
          </a:graphicData>
        </a:graphic>
      </p:graphicFrame>
      <p:graphicFrame>
        <p:nvGraphicFramePr>
          <p:cNvPr id="26" name="Object 9"/>
          <p:cNvGraphicFramePr>
            <a:graphicFrameLocks noChangeAspect="1"/>
          </p:cNvGraphicFramePr>
          <p:nvPr/>
        </p:nvGraphicFramePr>
        <p:xfrm>
          <a:off x="642938" y="6000750"/>
          <a:ext cx="4581525" cy="571500"/>
        </p:xfrm>
        <a:graphic>
          <a:graphicData uri="http://schemas.openxmlformats.org/presentationml/2006/ole">
            <p:oleObj spid="_x0000_s4104" name="Формула" r:id="rId9" imgW="1384200" imgH="228600" progId="Equation.3">
              <p:embed/>
            </p:oleObj>
          </a:graphicData>
        </a:graphic>
      </p:graphicFrame>
      <p:sp>
        <p:nvSpPr>
          <p:cNvPr id="38" name="Полилиния 37"/>
          <p:cNvSpPr/>
          <p:nvPr/>
        </p:nvSpPr>
        <p:spPr>
          <a:xfrm>
            <a:off x="6072188" y="3359150"/>
            <a:ext cx="1357312" cy="1443038"/>
          </a:xfrm>
          <a:custGeom>
            <a:avLst/>
            <a:gdLst>
              <a:gd name="connsiteX0" fmla="*/ 0 w 1551397"/>
              <a:gd name="connsiteY0" fmla="*/ 0 h 1441807"/>
              <a:gd name="connsiteX1" fmla="*/ 472611 w 1551397"/>
              <a:gd name="connsiteY1" fmla="*/ 1160980 h 1441807"/>
              <a:gd name="connsiteX2" fmla="*/ 801384 w 1551397"/>
              <a:gd name="connsiteY2" fmla="*/ 1438382 h 1441807"/>
              <a:gd name="connsiteX3" fmla="*/ 1140431 w 1551397"/>
              <a:gd name="connsiteY3" fmla="*/ 1140432 h 1441807"/>
              <a:gd name="connsiteX4" fmla="*/ 1551397 w 1551397"/>
              <a:gd name="connsiteY4" fmla="*/ 20549 h 1441807"/>
              <a:gd name="connsiteX5" fmla="*/ 1551397 w 1551397"/>
              <a:gd name="connsiteY5" fmla="*/ 20549 h 1441807"/>
              <a:gd name="connsiteX6" fmla="*/ 1551397 w 1551397"/>
              <a:gd name="connsiteY6" fmla="*/ 20549 h 1441807"/>
              <a:gd name="connsiteX7" fmla="*/ 1551397 w 1551397"/>
              <a:gd name="connsiteY7" fmla="*/ 20549 h 1441807"/>
              <a:gd name="connsiteX8" fmla="*/ 1551397 w 1551397"/>
              <a:gd name="connsiteY8" fmla="*/ 20549 h 1441807"/>
              <a:gd name="connsiteX9" fmla="*/ 1551397 w 1551397"/>
              <a:gd name="connsiteY9" fmla="*/ 20549 h 1441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1397" h="1441807">
                <a:moveTo>
                  <a:pt x="0" y="0"/>
                </a:moveTo>
                <a:cubicBezTo>
                  <a:pt x="169523" y="460625"/>
                  <a:pt x="339047" y="921250"/>
                  <a:pt x="472611" y="1160980"/>
                </a:cubicBezTo>
                <a:cubicBezTo>
                  <a:pt x="606175" y="1400710"/>
                  <a:pt x="690081" y="1441807"/>
                  <a:pt x="801384" y="1438382"/>
                </a:cubicBezTo>
                <a:cubicBezTo>
                  <a:pt x="912687" y="1434957"/>
                  <a:pt x="1015429" y="1376737"/>
                  <a:pt x="1140431" y="1140432"/>
                </a:cubicBezTo>
                <a:cubicBezTo>
                  <a:pt x="1265433" y="904127"/>
                  <a:pt x="1551397" y="20549"/>
                  <a:pt x="1551397" y="20549"/>
                </a:cubicBezTo>
                <a:lnTo>
                  <a:pt x="1551397" y="20549"/>
                </a:lnTo>
                <a:lnTo>
                  <a:pt x="1551397" y="20549"/>
                </a:lnTo>
                <a:lnTo>
                  <a:pt x="1551397" y="20549"/>
                </a:lnTo>
                <a:lnTo>
                  <a:pt x="1551397" y="20549"/>
                </a:lnTo>
                <a:lnTo>
                  <a:pt x="1551397" y="20549"/>
                </a:lnTo>
              </a:path>
            </a:pathLst>
          </a:cu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40" name="Прямая со стрелкой 39"/>
          <p:cNvCxnSpPr>
            <a:stCxn id="38" idx="0"/>
          </p:cNvCxnSpPr>
          <p:nvPr/>
        </p:nvCxnSpPr>
        <p:spPr>
          <a:xfrm flipH="1" flipV="1">
            <a:off x="5429250" y="1357313"/>
            <a:ext cx="642938" cy="2001837"/>
          </a:xfrm>
          <a:prstGeom prst="straightConnector1">
            <a:avLst/>
          </a:prstGeom>
          <a:ln w="28575">
            <a:solidFill>
              <a:srgbClr val="7030A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5400000" flipH="1" flipV="1">
            <a:off x="6679406" y="2035969"/>
            <a:ext cx="2071688" cy="571500"/>
          </a:xfrm>
          <a:prstGeom prst="straightConnector1">
            <a:avLst/>
          </a:prstGeom>
          <a:ln w="28575">
            <a:solidFill>
              <a:srgbClr val="7030A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5400000" flipH="1" flipV="1">
            <a:off x="4608513" y="2249488"/>
            <a:ext cx="1785937" cy="1587"/>
          </a:xfrm>
          <a:prstGeom prst="straightConnector1">
            <a:avLst/>
          </a:prstGeom>
          <a:ln w="28575">
            <a:solidFill>
              <a:srgbClr val="0070C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10800000" flipV="1">
            <a:off x="5357813" y="6072188"/>
            <a:ext cx="785812" cy="785812"/>
          </a:xfrm>
          <a:prstGeom prst="straightConnector1">
            <a:avLst/>
          </a:prstGeom>
          <a:ln w="28575">
            <a:solidFill>
              <a:srgbClr val="0070C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rot="5400000" flipH="1" flipV="1">
            <a:off x="8572500" y="3071813"/>
            <a:ext cx="571500" cy="571500"/>
          </a:xfrm>
          <a:prstGeom prst="straightConnector1">
            <a:avLst/>
          </a:prstGeom>
          <a:ln w="28575">
            <a:solidFill>
              <a:srgbClr val="0070C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rot="5400000">
            <a:off x="5144294" y="6501607"/>
            <a:ext cx="714375" cy="1587"/>
          </a:xfrm>
          <a:prstGeom prst="straightConnector1">
            <a:avLst/>
          </a:prstGeom>
          <a:ln w="28575">
            <a:solidFill>
              <a:srgbClr val="0070C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Стрелка вниз 52"/>
          <p:cNvSpPr/>
          <p:nvPr/>
        </p:nvSpPr>
        <p:spPr>
          <a:xfrm>
            <a:off x="8786813" y="6429375"/>
            <a:ext cx="21431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23" name="TextBox 26"/>
          <p:cNvSpPr txBox="1">
            <a:spLocks noChangeArrowheads="1"/>
          </p:cNvSpPr>
          <p:nvPr/>
        </p:nvSpPr>
        <p:spPr bwMode="auto">
          <a:xfrm>
            <a:off x="142875" y="6143625"/>
            <a:ext cx="184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3200">
              <a:latin typeface="Franklin Gothic Book" pitchFamily="34" charset="0"/>
            </a:endParaRPr>
          </a:p>
        </p:txBody>
      </p:sp>
      <p:sp>
        <p:nvSpPr>
          <p:cNvPr id="4124" name="TextBox 27"/>
          <p:cNvSpPr txBox="1">
            <a:spLocks noChangeArrowheads="1"/>
          </p:cNvSpPr>
          <p:nvPr/>
        </p:nvSpPr>
        <p:spPr bwMode="auto">
          <a:xfrm>
            <a:off x="295275" y="6296025"/>
            <a:ext cx="184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3200">
              <a:latin typeface="Franklin Gothic Book" pitchFamily="34" charset="0"/>
            </a:endParaRPr>
          </a:p>
        </p:txBody>
      </p:sp>
      <p:sp>
        <p:nvSpPr>
          <p:cNvPr id="30" name="Блок-схема: узел 29"/>
          <p:cNvSpPr/>
          <p:nvPr/>
        </p:nvSpPr>
        <p:spPr>
          <a:xfrm>
            <a:off x="500063" y="2286000"/>
            <a:ext cx="571500" cy="571500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3" name="Object 6"/>
          <p:cNvGraphicFramePr>
            <a:graphicFrameLocks noChangeAspect="1"/>
          </p:cNvGraphicFramePr>
          <p:nvPr/>
        </p:nvGraphicFramePr>
        <p:xfrm>
          <a:off x="500063" y="1928813"/>
          <a:ext cx="2752725" cy="1214437"/>
        </p:xfrm>
        <a:graphic>
          <a:graphicData uri="http://schemas.openxmlformats.org/presentationml/2006/ole">
            <p:oleObj spid="_x0000_s4105" name="Формула" r:id="rId10" imgW="82548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13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  <p:bldP spid="9" grpId="0"/>
      <p:bldP spid="38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168650" y="1371600"/>
          <a:ext cx="5975194" cy="5486400"/>
        </p:xfrm>
        <a:graphic>
          <a:graphicData uri="http://schemas.openxmlformats.org/drawingml/2006/table">
            <a:tbl>
              <a:tblPr/>
              <a:tblGrid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</a:tblGrid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 rot="5400000" flipH="1" flipV="1">
            <a:off x="3572669" y="4071144"/>
            <a:ext cx="5572125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214688" y="3929063"/>
            <a:ext cx="5929312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357938" y="1214438"/>
            <a:ext cx="33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у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807450" y="3857625"/>
            <a:ext cx="336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х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000750" y="3857625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500813" y="3786188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1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357938" y="3286125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1</a:t>
            </a:r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142875" y="1357313"/>
          <a:ext cx="2928938" cy="1214437"/>
        </p:xfrm>
        <a:graphic>
          <a:graphicData uri="http://schemas.openxmlformats.org/presentationml/2006/ole">
            <p:oleObj spid="_x0000_s5122" name="Формула" r:id="rId4" imgW="1015920" imgH="457200" progId="Equation.3">
              <p:embed/>
            </p:oleObj>
          </a:graphicData>
        </a:graphic>
      </p:graphicFrame>
      <p:sp>
        <p:nvSpPr>
          <p:cNvPr id="81" name="Стрелка вниз 80"/>
          <p:cNvSpPr/>
          <p:nvPr/>
        </p:nvSpPr>
        <p:spPr>
          <a:xfrm>
            <a:off x="8786813" y="6572250"/>
            <a:ext cx="21431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>
            <a:off x="357188" y="285750"/>
            <a:ext cx="8572500" cy="954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Пользуясь рисунком, укажите систему уравнений,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Решением которой является пара </a:t>
            </a:r>
          </a:p>
        </p:txBody>
      </p:sp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6084888" y="620713"/>
          <a:ext cx="2124075" cy="674687"/>
        </p:xfrm>
        <a:graphic>
          <a:graphicData uri="http://schemas.openxmlformats.org/presentationml/2006/ole">
            <p:oleObj spid="_x0000_s5123" name="Формула" r:id="rId5" imgW="787320" imgH="228600" progId="Equation.3">
              <p:embed/>
            </p:oleObj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/>
        </p:nvGraphicFramePr>
        <p:xfrm>
          <a:off x="142875" y="2500313"/>
          <a:ext cx="2928938" cy="1214437"/>
        </p:xfrm>
        <a:graphic>
          <a:graphicData uri="http://schemas.openxmlformats.org/presentationml/2006/ole">
            <p:oleObj spid="_x0000_s5124" name="Формула" r:id="rId6" imgW="1015920" imgH="457200" progId="Equation.3">
              <p:embed/>
            </p:oleObj>
          </a:graphicData>
        </a:graphic>
      </p:graphicFrame>
      <p:graphicFrame>
        <p:nvGraphicFramePr>
          <p:cNvPr id="23" name="Object 13"/>
          <p:cNvGraphicFramePr>
            <a:graphicFrameLocks noChangeAspect="1"/>
          </p:cNvGraphicFramePr>
          <p:nvPr/>
        </p:nvGraphicFramePr>
        <p:xfrm>
          <a:off x="142875" y="5072063"/>
          <a:ext cx="549275" cy="473075"/>
        </p:xfrm>
        <a:graphic>
          <a:graphicData uri="http://schemas.openxmlformats.org/presentationml/2006/ole">
            <p:oleObj spid="_x0000_s5125" name="Формула" r:id="rId7" imgW="190440" imgH="177480" progId="Equation.3">
              <p:embed/>
            </p:oleObj>
          </a:graphicData>
        </a:graphic>
      </p:graphicFrame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42938" y="5072063"/>
            <a:ext cx="2047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Franklin Gothic Book" pitchFamily="34" charset="0"/>
              </a:rPr>
              <a:t>Такой системы нет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5429250" y="1643063"/>
            <a:ext cx="3214688" cy="292893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 flipH="1" flipV="1">
            <a:off x="3786188" y="2357438"/>
            <a:ext cx="4143375" cy="3286125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3857625" y="3571875"/>
            <a:ext cx="4857750" cy="221456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286500" y="4643438"/>
            <a:ext cx="1428750" cy="36988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7358063" y="2071688"/>
            <a:ext cx="1571625" cy="36988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4143375" y="1785938"/>
            <a:ext cx="1428750" cy="36988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aphicFrame>
        <p:nvGraphicFramePr>
          <p:cNvPr id="26" name="Object 16"/>
          <p:cNvGraphicFramePr>
            <a:graphicFrameLocks noChangeAspect="1"/>
          </p:cNvGraphicFramePr>
          <p:nvPr/>
        </p:nvGraphicFramePr>
        <p:xfrm>
          <a:off x="6286500" y="4643438"/>
          <a:ext cx="1277938" cy="468312"/>
        </p:xfrm>
        <a:graphic>
          <a:graphicData uri="http://schemas.openxmlformats.org/presentationml/2006/ole">
            <p:oleObj spid="_x0000_s5126" name="Формула" r:id="rId8" imgW="660240" imgH="203040" progId="Equation.3">
              <p:embed/>
            </p:oleObj>
          </a:graphicData>
        </a:graphic>
      </p:graphicFrame>
      <p:graphicFrame>
        <p:nvGraphicFramePr>
          <p:cNvPr id="24" name="Object 14"/>
          <p:cNvGraphicFramePr>
            <a:graphicFrameLocks noChangeAspect="1"/>
          </p:cNvGraphicFramePr>
          <p:nvPr/>
        </p:nvGraphicFramePr>
        <p:xfrm>
          <a:off x="7358063" y="2071688"/>
          <a:ext cx="1571625" cy="468312"/>
        </p:xfrm>
        <a:graphic>
          <a:graphicData uri="http://schemas.openxmlformats.org/presentationml/2006/ole">
            <p:oleObj spid="_x0000_s5127" name="Формула" r:id="rId9" imgW="812520" imgH="203040" progId="Equation.3">
              <p:embed/>
            </p:oleObj>
          </a:graphicData>
        </a:graphic>
      </p:graphicFrame>
      <p:graphicFrame>
        <p:nvGraphicFramePr>
          <p:cNvPr id="25" name="Object 15"/>
          <p:cNvGraphicFramePr>
            <a:graphicFrameLocks noChangeAspect="1"/>
          </p:cNvGraphicFramePr>
          <p:nvPr/>
        </p:nvGraphicFramePr>
        <p:xfrm>
          <a:off x="4214813" y="1785938"/>
          <a:ext cx="1277937" cy="468312"/>
        </p:xfrm>
        <a:graphic>
          <a:graphicData uri="http://schemas.openxmlformats.org/presentationml/2006/ole">
            <p:oleObj spid="_x0000_s5128" name="Формула" r:id="rId10" imgW="583920" imgH="203040" progId="Equation.3">
              <p:embed/>
            </p:oleObj>
          </a:graphicData>
        </a:graphic>
      </p:graphicFrame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7643813" y="3857625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4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5929313" y="2571750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3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4572000" y="3857625"/>
            <a:ext cx="484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-4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6357938" y="5214938"/>
            <a:ext cx="484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-4</a:t>
            </a:r>
          </a:p>
        </p:txBody>
      </p:sp>
      <p:sp>
        <p:nvSpPr>
          <p:cNvPr id="61" name="Блок-схема: узел 60"/>
          <p:cNvSpPr/>
          <p:nvPr/>
        </p:nvSpPr>
        <p:spPr>
          <a:xfrm>
            <a:off x="7858125" y="3857625"/>
            <a:ext cx="142875" cy="14287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Блок-схема: узел 61"/>
          <p:cNvSpPr/>
          <p:nvPr/>
        </p:nvSpPr>
        <p:spPr>
          <a:xfrm>
            <a:off x="214313" y="4071938"/>
            <a:ext cx="428625" cy="457200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/>
        </p:nvGraphicFramePr>
        <p:xfrm>
          <a:off x="214313" y="3714750"/>
          <a:ext cx="2489200" cy="1214438"/>
        </p:xfrm>
        <a:graphic>
          <a:graphicData uri="http://schemas.openxmlformats.org/presentationml/2006/ole">
            <p:oleObj spid="_x0000_s5129" name="Формула" r:id="rId11" imgW="8632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2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2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82" grpId="0" animBg="1"/>
      <p:bldP spid="38" grpId="0"/>
      <p:bldP spid="51" grpId="0" animBg="1"/>
      <p:bldP spid="52" grpId="0" animBg="1"/>
      <p:bldP spid="53" grpId="0" animBg="1"/>
      <p:bldP spid="54" grpId="0"/>
      <p:bldP spid="57" grpId="0"/>
      <p:bldP spid="59" grpId="0"/>
      <p:bldP spid="60" grpId="0"/>
      <p:bldP spid="61" grpId="0" animBg="1"/>
      <p:bldP spid="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168650" y="1371600"/>
          <a:ext cx="5975194" cy="5486400"/>
        </p:xfrm>
        <a:graphic>
          <a:graphicData uri="http://schemas.openxmlformats.org/drawingml/2006/table">
            <a:tbl>
              <a:tblPr/>
              <a:tblGrid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  <a:gridCol w="398346"/>
                <a:gridCol w="398346"/>
                <a:gridCol w="398347"/>
                <a:gridCol w="398346"/>
              </a:tblGrid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 rot="5400000" flipH="1" flipV="1">
            <a:off x="3572669" y="4071144"/>
            <a:ext cx="5572125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214688" y="3929063"/>
            <a:ext cx="5929312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357938" y="1214438"/>
            <a:ext cx="33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у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807450" y="3857625"/>
            <a:ext cx="336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х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000750" y="3857625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500813" y="3786188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1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357938" y="3286125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1</a:t>
            </a:r>
          </a:p>
        </p:txBody>
      </p:sp>
      <p:sp>
        <p:nvSpPr>
          <p:cNvPr id="81" name="Стрелка вниз 80"/>
          <p:cNvSpPr/>
          <p:nvPr/>
        </p:nvSpPr>
        <p:spPr>
          <a:xfrm>
            <a:off x="8786813" y="6572250"/>
            <a:ext cx="21431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>
            <a:off x="142875" y="285750"/>
            <a:ext cx="8786813" cy="954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На рисунке изображены графики функций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  </a:t>
            </a:r>
          </a:p>
        </p:txBody>
      </p:sp>
      <p:graphicFrame>
        <p:nvGraphicFramePr>
          <p:cNvPr id="73735" name="Object 10"/>
          <p:cNvGraphicFramePr>
            <a:graphicFrameLocks noChangeAspect="1"/>
          </p:cNvGraphicFramePr>
          <p:nvPr/>
        </p:nvGraphicFramePr>
        <p:xfrm>
          <a:off x="395288" y="714375"/>
          <a:ext cx="4567237" cy="500063"/>
        </p:xfrm>
        <a:graphic>
          <a:graphicData uri="http://schemas.openxmlformats.org/presentationml/2006/ole">
            <p:oleObj spid="_x0000_s6146" name="Формула" r:id="rId4" imgW="1726920" imgH="228600" progId="Equation.3">
              <p:embed/>
            </p:oleObj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42875" y="1500188"/>
            <a:ext cx="2857500" cy="35401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Используя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 графики,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Решите систему уравнений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/>
          </a:p>
        </p:txBody>
      </p:sp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179388" y="3716338"/>
          <a:ext cx="2890837" cy="1282700"/>
        </p:xfrm>
        <a:graphic>
          <a:graphicData uri="http://schemas.openxmlformats.org/presentationml/2006/ole">
            <p:oleObj spid="_x0000_s6147" name="Формула" r:id="rId5" imgW="1002960" imgH="482400" progId="Equation.3">
              <p:embed/>
            </p:oleObj>
          </a:graphicData>
        </a:graphic>
      </p:graphicFrame>
      <p:sp>
        <p:nvSpPr>
          <p:cNvPr id="35" name="Полилиния 34"/>
          <p:cNvSpPr/>
          <p:nvPr/>
        </p:nvSpPr>
        <p:spPr>
          <a:xfrm>
            <a:off x="5462588" y="1651000"/>
            <a:ext cx="2579687" cy="3770313"/>
          </a:xfrm>
          <a:custGeom>
            <a:avLst/>
            <a:gdLst>
              <a:gd name="connsiteX0" fmla="*/ 0 w 2578925"/>
              <a:gd name="connsiteY0" fmla="*/ 11875 h 3770416"/>
              <a:gd name="connsiteX1" fmla="*/ 498764 w 2578925"/>
              <a:gd name="connsiteY1" fmla="*/ 2280062 h 3770416"/>
              <a:gd name="connsiteX2" fmla="*/ 902525 w 2578925"/>
              <a:gd name="connsiteY2" fmla="*/ 3396343 h 3770416"/>
              <a:gd name="connsiteX3" fmla="*/ 1282535 w 2578925"/>
              <a:gd name="connsiteY3" fmla="*/ 3764478 h 3770416"/>
              <a:gd name="connsiteX4" fmla="*/ 1674421 w 2578925"/>
              <a:gd name="connsiteY4" fmla="*/ 3360717 h 3770416"/>
              <a:gd name="connsiteX5" fmla="*/ 2066307 w 2578925"/>
              <a:gd name="connsiteY5" fmla="*/ 2280062 h 3770416"/>
              <a:gd name="connsiteX6" fmla="*/ 2493819 w 2578925"/>
              <a:gd name="connsiteY6" fmla="*/ 451262 h 3770416"/>
              <a:gd name="connsiteX7" fmla="*/ 2576946 w 2578925"/>
              <a:gd name="connsiteY7" fmla="*/ 0 h 3770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78925" h="3770416">
                <a:moveTo>
                  <a:pt x="0" y="11875"/>
                </a:moveTo>
                <a:cubicBezTo>
                  <a:pt x="174171" y="863929"/>
                  <a:pt x="348343" y="1715984"/>
                  <a:pt x="498764" y="2280062"/>
                </a:cubicBezTo>
                <a:cubicBezTo>
                  <a:pt x="649185" y="2844140"/>
                  <a:pt x="771897" y="3148940"/>
                  <a:pt x="902525" y="3396343"/>
                </a:cubicBezTo>
                <a:cubicBezTo>
                  <a:pt x="1033153" y="3643746"/>
                  <a:pt x="1153886" y="3770416"/>
                  <a:pt x="1282535" y="3764478"/>
                </a:cubicBezTo>
                <a:cubicBezTo>
                  <a:pt x="1411184" y="3758540"/>
                  <a:pt x="1543792" y="3608120"/>
                  <a:pt x="1674421" y="3360717"/>
                </a:cubicBezTo>
                <a:cubicBezTo>
                  <a:pt x="1805050" y="3113314"/>
                  <a:pt x="1929741" y="2764971"/>
                  <a:pt x="2066307" y="2280062"/>
                </a:cubicBezTo>
                <a:cubicBezTo>
                  <a:pt x="2202873" y="1795153"/>
                  <a:pt x="2408713" y="831272"/>
                  <a:pt x="2493819" y="451262"/>
                </a:cubicBezTo>
                <a:cubicBezTo>
                  <a:pt x="2578925" y="71252"/>
                  <a:pt x="2577935" y="35626"/>
                  <a:pt x="2576946" y="0"/>
                </a:cubicBezTo>
              </a:path>
            </a:pathLst>
          </a:cu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4286250" y="2571750"/>
            <a:ext cx="4357688" cy="235743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Блок-схема: узел 38"/>
          <p:cNvSpPr/>
          <p:nvPr/>
        </p:nvSpPr>
        <p:spPr>
          <a:xfrm>
            <a:off x="7072313" y="4929188"/>
            <a:ext cx="142875" cy="142875"/>
          </a:xfrm>
          <a:prstGeom prst="flowChartConnector">
            <a:avLst/>
          </a:prstGeom>
          <a:solidFill>
            <a:srgbClr val="008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" name="Блок-схема: узел 60"/>
          <p:cNvSpPr/>
          <p:nvPr/>
        </p:nvSpPr>
        <p:spPr>
          <a:xfrm>
            <a:off x="5500688" y="2071688"/>
            <a:ext cx="142875" cy="142875"/>
          </a:xfrm>
          <a:prstGeom prst="flowChartConnector">
            <a:avLst/>
          </a:prstGeom>
          <a:solidFill>
            <a:srgbClr val="008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45" name="Прямая со стрелкой 44"/>
          <p:cNvCxnSpPr/>
          <p:nvPr/>
        </p:nvCxnSpPr>
        <p:spPr>
          <a:xfrm flipV="1">
            <a:off x="5643563" y="2071688"/>
            <a:ext cx="765175" cy="20637"/>
          </a:xfrm>
          <a:prstGeom prst="straightConnector1">
            <a:avLst/>
          </a:prstGeom>
          <a:ln w="28575">
            <a:solidFill>
              <a:srgbClr val="008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rot="16200000" flipH="1">
            <a:off x="4644231" y="2999582"/>
            <a:ext cx="1857375" cy="1588"/>
          </a:xfrm>
          <a:prstGeom prst="straightConnector1">
            <a:avLst/>
          </a:prstGeom>
          <a:ln w="28575">
            <a:solidFill>
              <a:srgbClr val="008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rot="5400000" flipH="1" flipV="1">
            <a:off x="6680200" y="4394200"/>
            <a:ext cx="928688" cy="1588"/>
          </a:xfrm>
          <a:prstGeom prst="straightConnector1">
            <a:avLst/>
          </a:prstGeom>
          <a:ln w="28575">
            <a:solidFill>
              <a:srgbClr val="008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>
            <a:endCxn id="35" idx="2"/>
          </p:cNvCxnSpPr>
          <p:nvPr/>
        </p:nvCxnSpPr>
        <p:spPr>
          <a:xfrm rot="10800000" flipV="1">
            <a:off x="6365875" y="5000625"/>
            <a:ext cx="635000" cy="46038"/>
          </a:xfrm>
          <a:prstGeom prst="straightConnector1">
            <a:avLst/>
          </a:prstGeom>
          <a:ln w="28575">
            <a:solidFill>
              <a:srgbClr val="008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6429375" y="1857375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5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5357813" y="3857625"/>
            <a:ext cx="484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-2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929438" y="3429000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2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5857875" y="4786313"/>
            <a:ext cx="484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-3</a:t>
            </a: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0" y="5286375"/>
            <a:ext cx="14081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>Ответ:</a:t>
            </a:r>
          </a:p>
        </p:txBody>
      </p:sp>
      <p:graphicFrame>
        <p:nvGraphicFramePr>
          <p:cNvPr id="5" name="Object 11"/>
          <p:cNvGraphicFramePr>
            <a:graphicFrameLocks noChangeAspect="1"/>
          </p:cNvGraphicFramePr>
          <p:nvPr/>
        </p:nvGraphicFramePr>
        <p:xfrm>
          <a:off x="1446213" y="5286375"/>
          <a:ext cx="1352550" cy="573088"/>
        </p:xfrm>
        <a:graphic>
          <a:graphicData uri="http://schemas.openxmlformats.org/presentationml/2006/ole">
            <p:oleObj spid="_x0000_s6148" name="Формула" r:id="rId6" imgW="469800" imgH="215640" progId="Equation.3">
              <p:embed/>
            </p:oleObj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1500188" y="5857875"/>
          <a:ext cx="1243012" cy="573088"/>
        </p:xfrm>
        <a:graphic>
          <a:graphicData uri="http://schemas.openxmlformats.org/presentationml/2006/ole">
            <p:oleObj spid="_x0000_s6149" name="Формула" r:id="rId7" imgW="4316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82" grpId="0" animBg="1"/>
      <p:bldP spid="34" grpId="0" animBg="1"/>
      <p:bldP spid="39" grpId="0" animBg="1"/>
      <p:bldP spid="61" grpId="0" animBg="1"/>
      <p:bldP spid="71" grpId="0"/>
      <p:bldP spid="72" grpId="0"/>
      <p:bldP spid="74" grpId="0"/>
      <p:bldP spid="76" grpId="0"/>
      <p:bldP spid="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 стрелкой 3"/>
          <p:cNvCxnSpPr/>
          <p:nvPr/>
        </p:nvCxnSpPr>
        <p:spPr>
          <a:xfrm rot="5400000" flipH="1" flipV="1">
            <a:off x="3821907" y="4321969"/>
            <a:ext cx="5073650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214688" y="4286250"/>
            <a:ext cx="592931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72188" y="1785938"/>
            <a:ext cx="33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у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807450" y="4143375"/>
            <a:ext cx="336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х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072188" y="3786188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0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6572250" y="2143125"/>
            <a:ext cx="2379663" cy="1919288"/>
          </a:xfrm>
          <a:custGeom>
            <a:avLst/>
            <a:gdLst>
              <a:gd name="connsiteX0" fmla="*/ 0 w 2382252"/>
              <a:gd name="connsiteY0" fmla="*/ 0 h 1997242"/>
              <a:gd name="connsiteX1" fmla="*/ 120315 w 2382252"/>
              <a:gd name="connsiteY1" fmla="*/ 770021 h 1997242"/>
              <a:gd name="connsiteX2" fmla="*/ 493294 w 2382252"/>
              <a:gd name="connsiteY2" fmla="*/ 1503948 h 1997242"/>
              <a:gd name="connsiteX3" fmla="*/ 1311442 w 2382252"/>
              <a:gd name="connsiteY3" fmla="*/ 1864895 h 1997242"/>
              <a:gd name="connsiteX4" fmla="*/ 2382252 w 2382252"/>
              <a:gd name="connsiteY4" fmla="*/ 1997242 h 199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82252" h="1997242">
                <a:moveTo>
                  <a:pt x="0" y="0"/>
                </a:moveTo>
                <a:cubicBezTo>
                  <a:pt x="19049" y="259681"/>
                  <a:pt x="38099" y="519363"/>
                  <a:pt x="120315" y="770021"/>
                </a:cubicBezTo>
                <a:cubicBezTo>
                  <a:pt x="202531" y="1020679"/>
                  <a:pt x="294773" y="1321469"/>
                  <a:pt x="493294" y="1503948"/>
                </a:cubicBezTo>
                <a:cubicBezTo>
                  <a:pt x="691815" y="1686427"/>
                  <a:pt x="996616" y="1782679"/>
                  <a:pt x="1311442" y="1864895"/>
                </a:cubicBezTo>
                <a:cubicBezTo>
                  <a:pt x="1626268" y="1947111"/>
                  <a:pt x="2004260" y="1972176"/>
                  <a:pt x="2382252" y="1997242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4143375" y="4503738"/>
            <a:ext cx="2100263" cy="2354262"/>
          </a:xfrm>
          <a:custGeom>
            <a:avLst/>
            <a:gdLst>
              <a:gd name="connsiteX0" fmla="*/ 0 w 2815389"/>
              <a:gd name="connsiteY0" fmla="*/ 0 h 2382253"/>
              <a:gd name="connsiteX1" fmla="*/ 1395663 w 2815389"/>
              <a:gd name="connsiteY1" fmla="*/ 192505 h 2382253"/>
              <a:gd name="connsiteX2" fmla="*/ 2213810 w 2815389"/>
              <a:gd name="connsiteY2" fmla="*/ 565484 h 2382253"/>
              <a:gd name="connsiteX3" fmla="*/ 2622884 w 2815389"/>
              <a:gd name="connsiteY3" fmla="*/ 1311442 h 2382253"/>
              <a:gd name="connsiteX4" fmla="*/ 2815389 w 2815389"/>
              <a:gd name="connsiteY4" fmla="*/ 2382253 h 2382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5389" h="2382253">
                <a:moveTo>
                  <a:pt x="0" y="0"/>
                </a:moveTo>
                <a:cubicBezTo>
                  <a:pt x="513347" y="49129"/>
                  <a:pt x="1026695" y="98258"/>
                  <a:pt x="1395663" y="192505"/>
                </a:cubicBezTo>
                <a:cubicBezTo>
                  <a:pt x="1764631" y="286752"/>
                  <a:pt x="2009273" y="378995"/>
                  <a:pt x="2213810" y="565484"/>
                </a:cubicBezTo>
                <a:cubicBezTo>
                  <a:pt x="2418347" y="751973"/>
                  <a:pt x="2522621" y="1008647"/>
                  <a:pt x="2622884" y="1311442"/>
                </a:cubicBezTo>
                <a:cubicBezTo>
                  <a:pt x="2723147" y="1614237"/>
                  <a:pt x="2769268" y="1998245"/>
                  <a:pt x="2815389" y="2382253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7608888" y="2928938"/>
          <a:ext cx="1535112" cy="1162050"/>
        </p:xfrm>
        <a:graphic>
          <a:graphicData uri="http://schemas.openxmlformats.org/presentationml/2006/ole">
            <p:oleObj spid="_x0000_s7170" name="Формула" r:id="rId4" imgW="393480" imgH="393480" progId="Equation.3">
              <p:embed/>
            </p:oleObj>
          </a:graphicData>
        </a:graphic>
      </p:graphicFrame>
      <p:sp>
        <p:nvSpPr>
          <p:cNvPr id="20" name="Полилиния 19"/>
          <p:cNvSpPr/>
          <p:nvPr/>
        </p:nvSpPr>
        <p:spPr>
          <a:xfrm>
            <a:off x="5000625" y="2143125"/>
            <a:ext cx="2643188" cy="2111375"/>
          </a:xfrm>
          <a:custGeom>
            <a:avLst/>
            <a:gdLst>
              <a:gd name="connsiteX0" fmla="*/ 0 w 1564105"/>
              <a:gd name="connsiteY0" fmla="*/ 0 h 1467853"/>
              <a:gd name="connsiteX1" fmla="*/ 385011 w 1564105"/>
              <a:gd name="connsiteY1" fmla="*/ 1094874 h 1467853"/>
              <a:gd name="connsiteX2" fmla="*/ 794084 w 1564105"/>
              <a:gd name="connsiteY2" fmla="*/ 1467853 h 1467853"/>
              <a:gd name="connsiteX3" fmla="*/ 1179095 w 1564105"/>
              <a:gd name="connsiteY3" fmla="*/ 1094874 h 1467853"/>
              <a:gd name="connsiteX4" fmla="*/ 1564105 w 1564105"/>
              <a:gd name="connsiteY4" fmla="*/ 24063 h 1467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105" h="1467853">
                <a:moveTo>
                  <a:pt x="0" y="0"/>
                </a:moveTo>
                <a:cubicBezTo>
                  <a:pt x="126332" y="425116"/>
                  <a:pt x="252664" y="850232"/>
                  <a:pt x="385011" y="1094874"/>
                </a:cubicBezTo>
                <a:cubicBezTo>
                  <a:pt x="517358" y="1339516"/>
                  <a:pt x="661737" y="1467853"/>
                  <a:pt x="794084" y="1467853"/>
                </a:cubicBezTo>
                <a:cubicBezTo>
                  <a:pt x="926431" y="1467853"/>
                  <a:pt x="1050758" y="1335506"/>
                  <a:pt x="1179095" y="1094874"/>
                </a:cubicBezTo>
                <a:cubicBezTo>
                  <a:pt x="1307432" y="854242"/>
                  <a:pt x="1435768" y="439152"/>
                  <a:pt x="1564105" y="24063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Блок-схема: узел 20"/>
          <p:cNvSpPr/>
          <p:nvPr/>
        </p:nvSpPr>
        <p:spPr>
          <a:xfrm>
            <a:off x="7000875" y="3500438"/>
            <a:ext cx="142875" cy="142875"/>
          </a:xfrm>
          <a:prstGeom prst="flowChartConnector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7572375" y="1857375"/>
          <a:ext cx="1273175" cy="674688"/>
        </p:xfrm>
        <a:graphic>
          <a:graphicData uri="http://schemas.openxmlformats.org/presentationml/2006/ole">
            <p:oleObj spid="_x0000_s7171" name="Формула" r:id="rId5" imgW="419040" imgH="228600" progId="Equation.3">
              <p:embed/>
            </p:oleObj>
          </a:graphicData>
        </a:graphic>
      </p:graphicFrame>
      <p:sp>
        <p:nvSpPr>
          <p:cNvPr id="81" name="Стрелка вниз 80"/>
          <p:cNvSpPr/>
          <p:nvPr/>
        </p:nvSpPr>
        <p:spPr>
          <a:xfrm>
            <a:off x="8786813" y="6572250"/>
            <a:ext cx="21431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>
            <a:off x="214313" y="214313"/>
            <a:ext cx="8715375" cy="157003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Из данных уравнений подберите второе уравнение так, чтобы система имела два решения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14313" y="1857375"/>
            <a:ext cx="2692400" cy="157003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9600" dirty="0"/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642938" y="1785938"/>
          <a:ext cx="1535112" cy="1162050"/>
        </p:xfrm>
        <a:graphic>
          <a:graphicData uri="http://schemas.openxmlformats.org/presentationml/2006/ole">
            <p:oleObj spid="_x0000_s7172" name="Формула" r:id="rId6" imgW="393480" imgH="393480" progId="Equation.3">
              <p:embed/>
            </p:oleObj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285750" y="1857375"/>
          <a:ext cx="742950" cy="1571625"/>
        </p:xfrm>
        <a:graphic>
          <a:graphicData uri="http://schemas.openxmlformats.org/presentationml/2006/ole">
            <p:oleObj spid="_x0000_s7173" name="Формула" r:id="rId7" imgW="190440" imgH="457200" progId="Equation.3">
              <p:embed/>
            </p:oleObj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714375" y="2928938"/>
          <a:ext cx="841375" cy="225425"/>
        </p:xfrm>
        <a:graphic>
          <a:graphicData uri="http://schemas.openxmlformats.org/presentationml/2006/ole">
            <p:oleObj spid="_x0000_s7174" name="Формула" r:id="rId8" imgW="215640" imgH="75960" progId="Equation.3">
              <p:embed/>
            </p:oleObj>
          </a:graphicData>
        </a:graphic>
      </p:graphicFrame>
      <p:sp>
        <p:nvSpPr>
          <p:cNvPr id="33" name="Полилиния 32"/>
          <p:cNvSpPr/>
          <p:nvPr/>
        </p:nvSpPr>
        <p:spPr>
          <a:xfrm rot="10800000">
            <a:off x="5072063" y="4246563"/>
            <a:ext cx="2643187" cy="2611437"/>
          </a:xfrm>
          <a:custGeom>
            <a:avLst/>
            <a:gdLst>
              <a:gd name="connsiteX0" fmla="*/ 0 w 1564105"/>
              <a:gd name="connsiteY0" fmla="*/ 0 h 1467853"/>
              <a:gd name="connsiteX1" fmla="*/ 385011 w 1564105"/>
              <a:gd name="connsiteY1" fmla="*/ 1094874 h 1467853"/>
              <a:gd name="connsiteX2" fmla="*/ 794084 w 1564105"/>
              <a:gd name="connsiteY2" fmla="*/ 1467853 h 1467853"/>
              <a:gd name="connsiteX3" fmla="*/ 1179095 w 1564105"/>
              <a:gd name="connsiteY3" fmla="*/ 1094874 h 1467853"/>
              <a:gd name="connsiteX4" fmla="*/ 1564105 w 1564105"/>
              <a:gd name="connsiteY4" fmla="*/ 24063 h 1467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105" h="1467853">
                <a:moveTo>
                  <a:pt x="0" y="0"/>
                </a:moveTo>
                <a:cubicBezTo>
                  <a:pt x="126332" y="425116"/>
                  <a:pt x="252664" y="850232"/>
                  <a:pt x="385011" y="1094874"/>
                </a:cubicBezTo>
                <a:cubicBezTo>
                  <a:pt x="517358" y="1339516"/>
                  <a:pt x="661737" y="1467853"/>
                  <a:pt x="794084" y="1467853"/>
                </a:cubicBezTo>
                <a:cubicBezTo>
                  <a:pt x="926431" y="1467853"/>
                  <a:pt x="1050758" y="1335506"/>
                  <a:pt x="1179095" y="1094874"/>
                </a:cubicBezTo>
                <a:cubicBezTo>
                  <a:pt x="1307432" y="854242"/>
                  <a:pt x="1435768" y="439152"/>
                  <a:pt x="1564105" y="24063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4643438" y="2571750"/>
            <a:ext cx="3786187" cy="37147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4214813" y="2786063"/>
            <a:ext cx="3714750" cy="357187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428625" y="5500688"/>
          <a:ext cx="2327275" cy="600075"/>
        </p:xfrm>
        <a:graphic>
          <a:graphicData uri="http://schemas.openxmlformats.org/presentationml/2006/ole">
            <p:oleObj spid="_x0000_s7175" name="Формула" r:id="rId9" imgW="596880" imgH="203040" progId="Equation.3">
              <p:embed/>
            </p:oleObj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500063" y="3786188"/>
          <a:ext cx="2130425" cy="674687"/>
        </p:xfrm>
        <a:graphic>
          <a:graphicData uri="http://schemas.openxmlformats.org/presentationml/2006/ole">
            <p:oleObj spid="_x0000_s7176" name="Формула" r:id="rId10" imgW="545760" imgH="228600" progId="Equation.3">
              <p:embed/>
            </p:oleObj>
          </a:graphicData>
        </a:graphic>
      </p:graphicFrame>
      <p:graphicFrame>
        <p:nvGraphicFramePr>
          <p:cNvPr id="22" name="Object 11"/>
          <p:cNvGraphicFramePr>
            <a:graphicFrameLocks noChangeAspect="1"/>
          </p:cNvGraphicFramePr>
          <p:nvPr/>
        </p:nvGraphicFramePr>
        <p:xfrm>
          <a:off x="501650" y="4357688"/>
          <a:ext cx="2473325" cy="674687"/>
        </p:xfrm>
        <a:graphic>
          <a:graphicData uri="http://schemas.openxmlformats.org/presentationml/2006/ole">
            <p:oleObj spid="_x0000_s7177" name="Формула" r:id="rId11" imgW="634680" imgH="228600" progId="Equation.3">
              <p:embed/>
            </p:oleObj>
          </a:graphicData>
        </a:graphic>
      </p:graphicFrame>
      <p:sp>
        <p:nvSpPr>
          <p:cNvPr id="45" name="Блок-схема: узел 44"/>
          <p:cNvSpPr/>
          <p:nvPr/>
        </p:nvSpPr>
        <p:spPr>
          <a:xfrm>
            <a:off x="5643563" y="4857750"/>
            <a:ext cx="142875" cy="142875"/>
          </a:xfrm>
          <a:prstGeom prst="flowChartConnector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Блок-схема: узел 46"/>
          <p:cNvSpPr/>
          <p:nvPr/>
        </p:nvSpPr>
        <p:spPr>
          <a:xfrm>
            <a:off x="7000875" y="3500438"/>
            <a:ext cx="142875" cy="142875"/>
          </a:xfrm>
          <a:prstGeom prst="flowChartConnector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Блок-схема: узел 47"/>
          <p:cNvSpPr/>
          <p:nvPr/>
        </p:nvSpPr>
        <p:spPr>
          <a:xfrm>
            <a:off x="5643563" y="4857750"/>
            <a:ext cx="142875" cy="142875"/>
          </a:xfrm>
          <a:prstGeom prst="flowChartConnector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4" name="Object 13"/>
          <p:cNvGraphicFramePr>
            <a:graphicFrameLocks noChangeAspect="1"/>
          </p:cNvGraphicFramePr>
          <p:nvPr/>
        </p:nvGraphicFramePr>
        <p:xfrm>
          <a:off x="3579813" y="6183313"/>
          <a:ext cx="1543050" cy="674687"/>
        </p:xfrm>
        <a:graphic>
          <a:graphicData uri="http://schemas.openxmlformats.org/presentationml/2006/ole">
            <p:oleObj spid="_x0000_s7178" name="Формула" r:id="rId12" imgW="507960" imgH="228600" progId="Equation.3">
              <p:embed/>
            </p:oleObj>
          </a:graphicData>
        </a:graphic>
      </p:graphicFrame>
      <p:sp>
        <p:nvSpPr>
          <p:cNvPr id="50" name="Блок-схема: узел 49"/>
          <p:cNvSpPr/>
          <p:nvPr/>
        </p:nvSpPr>
        <p:spPr>
          <a:xfrm>
            <a:off x="500063" y="5072063"/>
            <a:ext cx="457200" cy="457200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3" name="Object 12"/>
          <p:cNvGraphicFramePr>
            <a:graphicFrameLocks noChangeAspect="1"/>
          </p:cNvGraphicFramePr>
          <p:nvPr/>
        </p:nvGraphicFramePr>
        <p:xfrm>
          <a:off x="500063" y="5000625"/>
          <a:ext cx="1931987" cy="600075"/>
        </p:xfrm>
        <a:graphic>
          <a:graphicData uri="http://schemas.openxmlformats.org/presentationml/2006/ole">
            <p:oleObj spid="_x0000_s7179" name="Формула" r:id="rId13" imgW="4950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1" grpId="0" animBg="1"/>
      <p:bldP spid="21" grpId="1" animBg="1"/>
      <p:bldP spid="82" grpId="0" animBg="1"/>
      <p:bldP spid="32" grpId="0" animBg="1"/>
      <p:bldP spid="45" grpId="0" animBg="1"/>
      <p:bldP spid="45" grpId="1" animBg="1"/>
      <p:bldP spid="47" grpId="0" animBg="1"/>
      <p:bldP spid="47" grpId="1" animBg="1"/>
      <p:bldP spid="48" grpId="0" animBg="1"/>
      <p:bldP spid="48" grpId="1" animBg="1"/>
      <p:bldP spid="5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Другая 1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CBA092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1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CBA092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678</TotalTime>
  <Words>254</Words>
  <Application>Microsoft Office PowerPoint</Application>
  <PresentationFormat>Экран (4:3)</PresentationFormat>
  <Paragraphs>104</Paragraphs>
  <Slides>12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Franklin Gothic Medium</vt:lpstr>
      <vt:lpstr>Franklin Gothic Book</vt:lpstr>
      <vt:lpstr>Wingdings 2</vt:lpstr>
      <vt:lpstr>Calibri</vt:lpstr>
      <vt:lpstr>Times New Roman</vt:lpstr>
      <vt:lpstr>Трек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revaz</cp:lastModifiedBy>
  <cp:revision>75</cp:revision>
  <dcterms:created xsi:type="dcterms:W3CDTF">2009-01-08T16:53:10Z</dcterms:created>
  <dcterms:modified xsi:type="dcterms:W3CDTF">2013-02-04T09:05:50Z</dcterms:modified>
</cp:coreProperties>
</file>