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9"/>
  </p:notes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261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66FFFF"/>
    <a:srgbClr val="FF5050"/>
    <a:srgbClr val="4DAA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5D3389-A177-4587-92A5-0946ADC9E3EB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58C651-45FD-4D46-B72A-FED97435A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05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D58B7E-A499-4E2E-A086-92FEC7A3B32E}" type="datetime8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2/3/2013 11:31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61722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" smtClean="0">
                <a:solidFill>
                  <a:srgbClr val="000000"/>
                </a:solidFill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" smtClean="0">
                <a:solidFill>
                  <a:srgbClr val="000000"/>
                </a:solidFill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smtClean="0">
                <a:solidFill>
                  <a:srgbClr val="000000"/>
                </a:solidFill>
              </a:rPr>
            </a:br>
            <a:r>
              <a:rPr lang="en-US" sz="500" smtClean="0">
                <a:solidFill>
                  <a:srgbClr val="000000"/>
                </a:solidFill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smtClean="0">
              <a:solidFill>
                <a:srgbClr val="000000"/>
              </a:solidFill>
            </a:endParaRPr>
          </a:p>
        </p:txBody>
      </p:sp>
      <p:sp>
        <p:nvSpPr>
          <p:cNvPr id="5120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6172200" y="8685213"/>
            <a:ext cx="684213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0CE1CF-F4D3-4C1D-B5DA-9BA9667F8C8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5.xml"/><Relationship Id="rId7" Type="http://schemas.openxmlformats.org/officeDocument/2006/relationships/slide" Target="slide1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slide" Target="slide19.xml"/><Relationship Id="rId10" Type="http://schemas.openxmlformats.org/officeDocument/2006/relationships/slide" Target="slide2.xml"/><Relationship Id="rId4" Type="http://schemas.openxmlformats.org/officeDocument/2006/relationships/image" Target="../media/image27.png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.xml"/><Relationship Id="rId7" Type="http://schemas.openxmlformats.org/officeDocument/2006/relationships/slide" Target="slide3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5.xml"/><Relationship Id="rId11" Type="http://schemas.openxmlformats.org/officeDocument/2006/relationships/image" Target="../media/image7.gif"/><Relationship Id="rId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20.xml"/><Relationship Id="rId9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gif"/><Relationship Id="rId5" Type="http://schemas.openxmlformats.org/officeDocument/2006/relationships/slide" Target="slide22.xml"/><Relationship Id="rId4" Type="http://schemas.openxmlformats.org/officeDocument/2006/relationships/image" Target="../media/image35.gif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1.gif"/><Relationship Id="rId7" Type="http://schemas.openxmlformats.org/officeDocument/2006/relationships/slide" Target="slide30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Relationship Id="rId9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jpeg"/><Relationship Id="rId7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image" Target="../media/image11.gif"/><Relationship Id="rId4" Type="http://schemas.openxmlformats.org/officeDocument/2006/relationships/slide" Target="slide6.xml"/><Relationship Id="rId9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2.xml"/><Relationship Id="rId7" Type="http://schemas.openxmlformats.org/officeDocument/2006/relationships/slide" Target="slide35.xml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8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2.xml"/><Relationship Id="rId7" Type="http://schemas.openxmlformats.org/officeDocument/2006/relationships/slide" Target="slide39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38.xml"/><Relationship Id="rId5" Type="http://schemas.openxmlformats.org/officeDocument/2006/relationships/image" Target="../media/image54.jpe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2.xml"/><Relationship Id="rId7" Type="http://schemas.openxmlformats.org/officeDocument/2006/relationships/slide" Target="slide45.xml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8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image" Target="../media/image60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" TargetMode="External"/><Relationship Id="rId2" Type="http://schemas.openxmlformats.org/officeDocument/2006/relationships/hyperlink" Target="http://www.ebio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ru.wikipedia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8.gif"/><Relationship Id="rId7" Type="http://schemas.openxmlformats.org/officeDocument/2006/relationships/image" Target="../media/image20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Relationship Id="rId6" Type="http://schemas.openxmlformats.org/officeDocument/2006/relationships/slide" Target="slide10.xml"/><Relationship Id="rId11" Type="http://schemas.openxmlformats.org/officeDocument/2006/relationships/slide" Target="slide11.xml"/><Relationship Id="rId5" Type="http://schemas.openxmlformats.org/officeDocument/2006/relationships/image" Target="../media/image19.gif"/><Relationship Id="rId10" Type="http://schemas.openxmlformats.org/officeDocument/2006/relationships/slide" Target="slide13.xml"/><Relationship Id="rId4" Type="http://schemas.openxmlformats.org/officeDocument/2006/relationships/slide" Target="slide2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30962" y="3730521"/>
            <a:ext cx="50033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«Жители моря».</a:t>
            </a:r>
          </a:p>
        </p:txBody>
      </p:sp>
      <p:pic>
        <p:nvPicPr>
          <p:cNvPr id="2051" name="Picture 2" descr="http://www.lenagold.ru/fon/clipart/m/morkon/morkon0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650" y="2117725"/>
            <a:ext cx="99853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www.lenagold.ru/fon/clipart/r/ryb/ribka23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5691" y="404664"/>
            <a:ext cx="4533900" cy="3133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Box 10"/>
          <p:cNvSpPr txBox="1">
            <a:spLocks noChangeArrowheads="1"/>
          </p:cNvSpPr>
          <p:nvPr/>
        </p:nvSpPr>
        <p:spPr bwMode="auto">
          <a:xfrm>
            <a:off x="2901950" y="5008563"/>
            <a:ext cx="3662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FFFF"/>
                </a:solidFill>
              </a:rPr>
              <a:t>Урок - игра для учащихся 7 класса.</a:t>
            </a:r>
          </a:p>
        </p:txBody>
      </p:sp>
      <p:pic>
        <p:nvPicPr>
          <p:cNvPr id="2" name="Picture 8" descr="http://www.lenagold.ru/fon/clipart/r/ryb/ribka2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8500" y="2117725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гнутая влево стрелка 1">
            <a:hlinkClick r:id="rId2" action="ppaction://hlinksldjump"/>
          </p:cNvPr>
          <p:cNvSpPr/>
          <p:nvPr/>
        </p:nvSpPr>
        <p:spPr bwMode="auto">
          <a:xfrm>
            <a:off x="8100392" y="5517232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15875" y="476250"/>
            <a:ext cx="91281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Эта неуклюжая рыба почти никогда не плавает.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Она имеет странную манеру передвигаться по дну: прыжками,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отталкиваясь грудными плавниками, словно лягушка.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огромной её голове растут три длинных,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похожих на щупальца придатка.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Первый из них похож на подвижную леску удочки с приманкой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конце в виде червячка, способного шевелиться.</a:t>
            </a:r>
          </a:p>
        </p:txBody>
      </p:sp>
      <p:sp>
        <p:nvSpPr>
          <p:cNvPr id="4" name="Блок-схема: сохраненные данные 3"/>
          <p:cNvSpPr/>
          <p:nvPr/>
        </p:nvSpPr>
        <p:spPr bwMode="auto">
          <a:xfrm>
            <a:off x="1120549" y="6057222"/>
            <a:ext cx="1490464" cy="396624"/>
          </a:xfrm>
          <a:prstGeom prst="flowChartOnlineStorag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050" name="Picture 2" descr="File:Bau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3576638"/>
            <a:ext cx="383698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238028" y="4293096"/>
            <a:ext cx="3255505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МОРСКОЙ</a:t>
            </a:r>
          </a:p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ЧЁРТ.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82550" y="333375"/>
            <a:ext cx="90614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Самцы вынашивают потомство в специальной сумке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брюшной стороне тела. Там икра не только укрыта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от хищников, но и  получает кисород и питательные вещества,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Которые поступают по густой сети капилляров, выстилающих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сумку изнутри. Эти рыбки способны изменять окраску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в зависимости от фона окружающей среды,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что позволяет им прятаться от хищников.</a:t>
            </a:r>
          </a:p>
        </p:txBody>
      </p:sp>
      <p:sp>
        <p:nvSpPr>
          <p:cNvPr id="3" name="Блок-схема: сохраненные данные 2"/>
          <p:cNvSpPr/>
          <p:nvPr/>
        </p:nvSpPr>
        <p:spPr bwMode="auto">
          <a:xfrm>
            <a:off x="971600" y="6057222"/>
            <a:ext cx="1490464" cy="396624"/>
          </a:xfrm>
          <a:prstGeom prst="flowChartOnlineStorag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38028" y="4293096"/>
            <a:ext cx="3255505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МОРСКОЙ</a:t>
            </a:r>
          </a:p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КОНЁК.</a:t>
            </a:r>
          </a:p>
        </p:txBody>
      </p:sp>
      <p:sp>
        <p:nvSpPr>
          <p:cNvPr id="5" name="Выгнутая влево стрелка 4">
            <a:hlinkClick r:id="rId2" action="ppaction://hlinksldjump"/>
          </p:cNvPr>
          <p:cNvSpPr/>
          <p:nvPr/>
        </p:nvSpPr>
        <p:spPr bwMode="auto">
          <a:xfrm>
            <a:off x="8100392" y="5517232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26" name="Picture 2" descr="File:Hippocampu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3275" y="3178175"/>
            <a:ext cx="2271713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23850" y="404813"/>
            <a:ext cx="84407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Эта рыба может достигать длины более шести метров.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Однажды такой экземпляр нашли выброшенным на берег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районе Ньюпорта, Калифорния в 1921 году.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Её редко видят живьем – она обитает в глубинах океана,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питается планктоном и всплывает только когда умирает.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народном фольклоре упоминается как «морской змей».</a:t>
            </a:r>
          </a:p>
        </p:txBody>
      </p:sp>
      <p:pic>
        <p:nvPicPr>
          <p:cNvPr id="1026" name="Picture 2" descr="http://kolyan.net/uploads/posts/2012-07/1341143469_32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2924175"/>
            <a:ext cx="39354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238026" y="3212976"/>
            <a:ext cx="3255505" cy="16561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Ремень-рыба (сельдяной король).</a:t>
            </a:r>
          </a:p>
        </p:txBody>
      </p:sp>
      <p:sp>
        <p:nvSpPr>
          <p:cNvPr id="5" name="Блок-схема: сохраненные данные 4"/>
          <p:cNvSpPr/>
          <p:nvPr/>
        </p:nvSpPr>
        <p:spPr bwMode="auto">
          <a:xfrm>
            <a:off x="827584" y="5373216"/>
            <a:ext cx="1490464" cy="396624"/>
          </a:xfrm>
          <a:prstGeom prst="flowChartOnlineStorag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 bwMode="auto">
          <a:xfrm>
            <a:off x="8100392" y="5517232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6988" y="333375"/>
            <a:ext cx="91281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Самец этой рыбки наиболее искусный из гнёздостроителей.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Перед началом нереста самец отыскивает подходящее место.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Выкопав ямку, он выстилает её водорослями,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потом воздвигает из стеблей водных растений и корешков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стенки и крышу и скрепляет постройку клейкой слизью.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Готовое гнездо напоминает шар и имеет два отверстия: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одно побольше, другое поменьше. Когда в гнезде будет икра,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самец заделает одно отверстие и останется сторожить у второго.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60001" y="4077072"/>
            <a:ext cx="3255505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КОЛЮШКА</a:t>
            </a:r>
          </a:p>
        </p:txBody>
      </p:sp>
      <p:sp>
        <p:nvSpPr>
          <p:cNvPr id="4" name="Блок-схема: сохраненные данные 3"/>
          <p:cNvSpPr/>
          <p:nvPr/>
        </p:nvSpPr>
        <p:spPr bwMode="auto">
          <a:xfrm>
            <a:off x="827584" y="5660598"/>
            <a:ext cx="1490464" cy="396624"/>
          </a:xfrm>
          <a:prstGeom prst="flowChartOnlineStorag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050" name="Picture 2" descr="Колюшковы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3789363"/>
            <a:ext cx="3671888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 bwMode="auto">
          <a:xfrm>
            <a:off x="8100392" y="5517232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2966" y="404664"/>
            <a:ext cx="34980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Моллюски.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6171" y="1556792"/>
            <a:ext cx="3594868" cy="242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m.foto.radikal.ru/0704/78/26c0ea62f341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750888" y="2276475"/>
            <a:ext cx="1530350" cy="116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.foto.radikal.ru/0704/78/26c0ea62f341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/>
        </p:blipFill>
        <p:spPr bwMode="auto">
          <a:xfrm>
            <a:off x="6875463" y="2276475"/>
            <a:ext cx="1531937" cy="116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.foto.radikal.ru/0704/78/26c0ea62f341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6289675" y="4562475"/>
            <a:ext cx="1530350" cy="116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.foto.radikal.ru/0704/78/26c0ea62f341.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/>
        </p:blipFill>
        <p:spPr bwMode="auto">
          <a:xfrm>
            <a:off x="3757613" y="4581525"/>
            <a:ext cx="1531937" cy="116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.foto.radikal.ru/0704/78/26c0ea62f341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1216025" y="4562475"/>
            <a:ext cx="1530350" cy="116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4986" y="2397653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7322" y="4701909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55742" y="4701909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57075" y="4683883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73831" y="2397653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5" name="Выгнутая вниз стрелка 14">
            <a:hlinkClick r:id="rId10" action="ppaction://hlinksldjump"/>
          </p:cNvPr>
          <p:cNvSpPr/>
          <p:nvPr/>
        </p:nvSpPr>
        <p:spPr bwMode="auto">
          <a:xfrm>
            <a:off x="7819854" y="5949280"/>
            <a:ext cx="1216152" cy="731520"/>
          </a:xfrm>
          <a:prstGeom prst="curvedUp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33350" y="476250"/>
            <a:ext cx="88709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Эти тропические  улитки - хищники едят даже мелких рыбок.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Зубцы радулы у них превратились  в длинные полые шипы,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  которым в тело жертвы вливается сильнейший яд,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опасный и для человека.  Крупная добыча не пролезает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через узкое отверстие раковины, 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моллюск  в таком случае  далеко высовывает голову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натягивает глотку, как чулок на добычу.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48506" y="3537012"/>
            <a:ext cx="3255505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КОНУСЫ</a:t>
            </a:r>
          </a:p>
        </p:txBody>
      </p:sp>
      <p:sp>
        <p:nvSpPr>
          <p:cNvPr id="4" name="Блок-схема: задержка 3"/>
          <p:cNvSpPr/>
          <p:nvPr/>
        </p:nvSpPr>
        <p:spPr bwMode="auto">
          <a:xfrm rot="16200000">
            <a:off x="1241340" y="4887452"/>
            <a:ext cx="1044696" cy="1296144"/>
          </a:xfrm>
          <a:prstGeom prst="flowChartDelay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0313" y="3311525"/>
            <a:ext cx="39147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гнутая влево стрелка 4">
            <a:hlinkClick r:id="rId3" action="ppaction://hlinksldjump"/>
          </p:cNvPr>
          <p:cNvSpPr/>
          <p:nvPr/>
        </p:nvSpPr>
        <p:spPr bwMode="auto">
          <a:xfrm>
            <a:off x="8100392" y="5526001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11188" y="333375"/>
            <a:ext cx="78882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Это самые «умные» и «воспитанные» животные среди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беспозвоночных. Они многое запоминают во время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экспериментов со второй – третьей попытки.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Кроме того, они легко дрессируются, их можно быстро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научить различать геометрические фигуры по форме,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цвету, местоположению и др.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неволе они начинают узнавать человека на второй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– третий день после знакомства</a:t>
            </a:r>
            <a:r>
              <a:rPr lang="ru-RU"/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48506" y="3537012"/>
            <a:ext cx="3255505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ОСЬМИНОГ</a:t>
            </a:r>
          </a:p>
        </p:txBody>
      </p:sp>
      <p:sp>
        <p:nvSpPr>
          <p:cNvPr id="4" name="Блок-схема: задержка 3"/>
          <p:cNvSpPr/>
          <p:nvPr/>
        </p:nvSpPr>
        <p:spPr bwMode="auto">
          <a:xfrm rot="16200000">
            <a:off x="1241340" y="4887452"/>
            <a:ext cx="1044696" cy="1296144"/>
          </a:xfrm>
          <a:prstGeom prst="flowChartDelay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5" name="Выгнутая влево стрелка 4">
            <a:hlinkClick r:id="rId2" action="ppaction://hlinksldjump"/>
          </p:cNvPr>
          <p:cNvSpPr/>
          <p:nvPr/>
        </p:nvSpPr>
        <p:spPr bwMode="auto">
          <a:xfrm>
            <a:off x="8100392" y="5526001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79912" y="3638482"/>
            <a:ext cx="4008492" cy="2749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692275" y="441325"/>
            <a:ext cx="6191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У какого животного самые большие глаза?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187624" y="1124744"/>
            <a:ext cx="6771766" cy="25562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кальмара 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архитеутиса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Самый тяжелый экземпляр этого вида весил 2 тонны, а диаметр глаз у него был 40 см.</a:t>
            </a:r>
          </a:p>
        </p:txBody>
      </p:sp>
      <p:sp>
        <p:nvSpPr>
          <p:cNvPr id="4" name="Блок-схема: задержка 3"/>
          <p:cNvSpPr/>
          <p:nvPr/>
        </p:nvSpPr>
        <p:spPr bwMode="auto">
          <a:xfrm rot="16200000">
            <a:off x="449252" y="5175484"/>
            <a:ext cx="1044696" cy="1296144"/>
          </a:xfrm>
          <a:prstGeom prst="flowChartDelay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5" name="Выгнутая влево стрелка 4">
            <a:hlinkClick r:id="rId2" action="ppaction://hlinksldjump"/>
          </p:cNvPr>
          <p:cNvSpPr/>
          <p:nvPr/>
        </p:nvSpPr>
        <p:spPr bwMode="auto">
          <a:xfrm>
            <a:off x="8100392" y="5526001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28" name="Picture 4" descr="http://www.ka2.ru/under/graphic/half/squid_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5191" y="3972870"/>
            <a:ext cx="3965186" cy="265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539750" y="404813"/>
            <a:ext cx="8008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 называется группа брюхоногих моллюсков,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обходящаяся совсем без раковины, дышашие либо всей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поверхностью спины, либо жабрами?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267744" y="1916832"/>
            <a:ext cx="4755542" cy="9001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ГОЛОЖАБЕРНЫЕ</a:t>
            </a:r>
          </a:p>
        </p:txBody>
      </p:sp>
      <p:sp>
        <p:nvSpPr>
          <p:cNvPr id="5" name="Блок-схема: задержка 4"/>
          <p:cNvSpPr/>
          <p:nvPr/>
        </p:nvSpPr>
        <p:spPr bwMode="auto">
          <a:xfrm rot="16200000">
            <a:off x="1279266" y="5400277"/>
            <a:ext cx="1044696" cy="1296144"/>
          </a:xfrm>
          <a:prstGeom prst="flowChartDelay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6" name="Выгнутая влево стрелка 5">
            <a:hlinkClick r:id="rId2" action="ppaction://hlinksldjump"/>
          </p:cNvPr>
          <p:cNvSpPr/>
          <p:nvPr/>
        </p:nvSpPr>
        <p:spPr bwMode="auto">
          <a:xfrm>
            <a:off x="8100392" y="5526001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050" name="Picture 2" descr="http://upload.wikimedia.org/wikipedia/commons/thumb/1/1e/Phyllidiopsis_papilligera_(Black-spotted_Nudibranch_-_North_Haiti).jpg/265px-Phyllidiopsis_papilligera_(Black-spotted_Nudibranch_-_North_Haiti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255963"/>
            <a:ext cx="25241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funzoo.ru/uploads/posts/2010-02/1265195387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1900" y="3255963"/>
            <a:ext cx="38417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3919" y="836712"/>
            <a:ext cx="56253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БАЛЛ В ПОДАРОК!</a:t>
            </a:r>
          </a:p>
        </p:txBody>
      </p:sp>
      <p:sp>
        <p:nvSpPr>
          <p:cNvPr id="3" name="Выгнутая влево стрелка 2">
            <a:hlinkClick r:id="rId2" action="ppaction://hlinksldjump"/>
          </p:cNvPr>
          <p:cNvSpPr/>
          <p:nvPr/>
        </p:nvSpPr>
        <p:spPr bwMode="auto">
          <a:xfrm>
            <a:off x="8100392" y="5510372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0486" name="Picture 2" descr="http://7lux.ru/wp-content/uploads/2011/08/vibor_podar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2381250"/>
            <a:ext cx="4662487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>
            <a:hlinkClick r:id="rId3" action="ppaction://hlinksldjump"/>
          </p:cNvPr>
          <p:cNvSpPr/>
          <p:nvPr/>
        </p:nvSpPr>
        <p:spPr bwMode="auto">
          <a:xfrm>
            <a:off x="189449" y="620688"/>
            <a:ext cx="2703512" cy="1728192"/>
          </a:xfrm>
          <a:prstGeom prst="star7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Иглокожие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2961" y="1772816"/>
            <a:ext cx="33913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Категории:</a:t>
            </a:r>
          </a:p>
        </p:txBody>
      </p:sp>
      <p:sp>
        <p:nvSpPr>
          <p:cNvPr id="9" name="7-конечная звезда 8">
            <a:hlinkClick r:id="rId4" action="ppaction://hlinksldjump"/>
          </p:cNvPr>
          <p:cNvSpPr/>
          <p:nvPr/>
        </p:nvSpPr>
        <p:spPr bwMode="auto">
          <a:xfrm>
            <a:off x="2907533" y="2852936"/>
            <a:ext cx="2703512" cy="1728192"/>
          </a:xfrm>
          <a:prstGeom prst="star7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Морские</a:t>
            </a:r>
          </a:p>
          <a:p>
            <a:pPr algn="ctr" defTabSz="914099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черви</a:t>
            </a:r>
          </a:p>
        </p:txBody>
      </p:sp>
      <p:sp>
        <p:nvSpPr>
          <p:cNvPr id="10" name="7-конечная звезда 9">
            <a:hlinkClick r:id="rId5" action="ppaction://hlinksldjump"/>
          </p:cNvPr>
          <p:cNvSpPr/>
          <p:nvPr/>
        </p:nvSpPr>
        <p:spPr bwMode="auto">
          <a:xfrm>
            <a:off x="110731" y="2852936"/>
            <a:ext cx="2703512" cy="1728192"/>
          </a:xfrm>
          <a:prstGeom prst="star7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Моллюски</a:t>
            </a:r>
          </a:p>
        </p:txBody>
      </p:sp>
      <p:sp>
        <p:nvSpPr>
          <p:cNvPr id="11" name="7-конечная звезда 10">
            <a:hlinkClick r:id="rId6" action="ppaction://hlinksldjump"/>
          </p:cNvPr>
          <p:cNvSpPr/>
          <p:nvPr/>
        </p:nvSpPr>
        <p:spPr bwMode="auto">
          <a:xfrm>
            <a:off x="6012160" y="2996952"/>
            <a:ext cx="2703512" cy="1728192"/>
          </a:xfrm>
          <a:prstGeom prst="star7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Ракообраз-ные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7-конечная звезда 11">
            <a:hlinkClick r:id="rId7" action="ppaction://hlinksldjump"/>
          </p:cNvPr>
          <p:cNvSpPr/>
          <p:nvPr/>
        </p:nvSpPr>
        <p:spPr bwMode="auto">
          <a:xfrm>
            <a:off x="2892961" y="4797152"/>
            <a:ext cx="2703512" cy="1728192"/>
          </a:xfrm>
          <a:prstGeom prst="star7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Губки</a:t>
            </a:r>
          </a:p>
        </p:txBody>
      </p:sp>
      <p:sp>
        <p:nvSpPr>
          <p:cNvPr id="13" name="7-конечная звезда 12">
            <a:hlinkClick r:id="rId8" action="ppaction://hlinksldjump"/>
          </p:cNvPr>
          <p:cNvSpPr/>
          <p:nvPr/>
        </p:nvSpPr>
        <p:spPr bwMode="auto">
          <a:xfrm>
            <a:off x="6012160" y="4823250"/>
            <a:ext cx="2703512" cy="1728192"/>
          </a:xfrm>
          <a:prstGeom prst="star7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Водные</a:t>
            </a:r>
          </a:p>
          <a:p>
            <a:pPr algn="ctr" defTabSz="914099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четверо-</a:t>
            </a:r>
          </a:p>
          <a:p>
            <a:pPr algn="ctr" defTabSz="914099">
              <a:defRPr/>
            </a:pP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ногие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7-конечная звезда 13">
            <a:hlinkClick r:id="rId9" action="ppaction://hlinksldjump"/>
          </p:cNvPr>
          <p:cNvSpPr/>
          <p:nvPr/>
        </p:nvSpPr>
        <p:spPr bwMode="auto">
          <a:xfrm>
            <a:off x="110731" y="4797152"/>
            <a:ext cx="2703512" cy="1728192"/>
          </a:xfrm>
          <a:prstGeom prst="star7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Кишечно-</a:t>
            </a:r>
          </a:p>
          <a:p>
            <a:pPr algn="ctr" defTabSz="914099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полостные</a:t>
            </a:r>
          </a:p>
        </p:txBody>
      </p:sp>
      <p:sp>
        <p:nvSpPr>
          <p:cNvPr id="15" name="7-конечная звезда 14">
            <a:hlinkClick r:id="rId10" action="ppaction://hlinksldjump"/>
          </p:cNvPr>
          <p:cNvSpPr/>
          <p:nvPr/>
        </p:nvSpPr>
        <p:spPr bwMode="auto">
          <a:xfrm>
            <a:off x="6084168" y="784176"/>
            <a:ext cx="2703512" cy="1728192"/>
          </a:xfrm>
          <a:prstGeom prst="star7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</a:p>
        </p:txBody>
      </p:sp>
      <p:pic>
        <p:nvPicPr>
          <p:cNvPr id="3099" name="Рисунок 15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76688" y="54927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90" y="332656"/>
            <a:ext cx="49119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Морские черви.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8213" y="1466850"/>
            <a:ext cx="4322762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image01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8638" y="4691063"/>
            <a:ext cx="793750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032" name="Picture 8" descr="image015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8038" y="4691063"/>
            <a:ext cx="742950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034" name="Picture 10" descr="image015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9338" y="4691063"/>
            <a:ext cx="742950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036" name="Picture 12" descr="image015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62700" y="4691063"/>
            <a:ext cx="742950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1293589" y="4691496"/>
            <a:ext cx="53572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2140" y="4691495"/>
            <a:ext cx="53572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1" name="Выгнутая вниз стрелка 10">
            <a:hlinkClick r:id="rId9" action="ppaction://hlinksldjump"/>
          </p:cNvPr>
          <p:cNvSpPr/>
          <p:nvPr/>
        </p:nvSpPr>
        <p:spPr bwMode="auto">
          <a:xfrm>
            <a:off x="7819854" y="5949280"/>
            <a:ext cx="1216152" cy="731520"/>
          </a:xfrm>
          <a:prstGeom prst="curvedUp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9452" y="4691496"/>
            <a:ext cx="53572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41682" y="4691496"/>
            <a:ext cx="53572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331913" y="692150"/>
            <a:ext cx="6589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Какое животное самое длинное?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Известно, что были  обнаружены экземпляры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длиной более 55 метров.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788024" y="3039641"/>
            <a:ext cx="3819438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НЕМЕРТИНЫ</a:t>
            </a:r>
          </a:p>
        </p:txBody>
      </p:sp>
      <p:sp>
        <p:nvSpPr>
          <p:cNvPr id="4" name="Двойная волна 3"/>
          <p:cNvSpPr/>
          <p:nvPr/>
        </p:nvSpPr>
        <p:spPr bwMode="auto">
          <a:xfrm>
            <a:off x="1115616" y="5373216"/>
            <a:ext cx="1656184" cy="770384"/>
          </a:xfrm>
          <a:prstGeom prst="doubleWav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5" name="Выгнутая влево стрелка 4">
            <a:hlinkClick r:id="rId2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050" name="Picture 2" descr="15 cамых самых животных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031477" cy="2749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827088" y="260350"/>
            <a:ext cx="7739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тропических районах Тихого океана обитает червь,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которого местные жители называют  палоло.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Когда он всплывает к поверхности воды,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в море выходят сотни лодок.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Палоло вычерпывают корзинами.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 используют этого червя местные жители?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51520" y="3039640"/>
            <a:ext cx="4968552" cy="197353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Жарят на кострах и поедают с песнями и плясками.</a:t>
            </a:r>
          </a:p>
        </p:txBody>
      </p:sp>
      <p:pic>
        <p:nvPicPr>
          <p:cNvPr id="3074" name="Picture 2" descr="http://animalworld.com.ua/images/2009/October_09/Animal/Animal_fakti/Amimal_fakti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39640"/>
            <a:ext cx="2772516" cy="1973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 bwMode="auto">
          <a:xfrm>
            <a:off x="1907704" y="5517232"/>
            <a:ext cx="1656184" cy="770384"/>
          </a:xfrm>
          <a:prstGeom prst="doubleWav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87090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Эхиуриды – представители червеобразных,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обитающих в донных осадках.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Сам червь сидит в грунте,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а наружу выставляет двухлопастной хоботок,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покрытый ресничками.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Некоторые виды длиной всего 10 -12 см имеют хоботок до 1м.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чего нужен хоботок?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51520" y="3039640"/>
            <a:ext cx="4824536" cy="247759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Улавливать  из воды</a:t>
            </a:r>
          </a:p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мельчайшие питательные частицы.</a:t>
            </a:r>
          </a:p>
        </p:txBody>
      </p:sp>
      <p:sp>
        <p:nvSpPr>
          <p:cNvPr id="4" name="Двойная волна 3"/>
          <p:cNvSpPr/>
          <p:nvPr/>
        </p:nvSpPr>
        <p:spPr bwMode="auto">
          <a:xfrm>
            <a:off x="1403648" y="5885521"/>
            <a:ext cx="1656184" cy="770384"/>
          </a:xfrm>
          <a:prstGeom prst="doubleWav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pic>
        <p:nvPicPr>
          <p:cNvPr id="4098" name="Picture 2" descr="http://pics.livejournal.com/olnud/pic/000303z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1905000" cy="2638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46038" y="404813"/>
            <a:ext cx="9063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продуктивных районах  океана их численность колоссальна.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Так, на дне Баренцева моря на 1 кв. м. приходится около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90 тыс. этих червей.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 каких червях идёт речь?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23528" y="2924944"/>
            <a:ext cx="4536504" cy="144015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Многощетинковые черви.</a:t>
            </a:r>
          </a:p>
        </p:txBody>
      </p:sp>
      <p:pic>
        <p:nvPicPr>
          <p:cNvPr id="5122" name="Picture 2" descr="http://www.oceanology.ru/wp-content/uploads/2009/08/acrocirrid-polycheate-worms-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2546382" cy="3323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лево стрелка 4">
            <a:hlinkClick r:id="rId3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Двойная волна 5"/>
          <p:cNvSpPr/>
          <p:nvPr/>
        </p:nvSpPr>
        <p:spPr bwMode="auto">
          <a:xfrm>
            <a:off x="1619672" y="5042318"/>
            <a:ext cx="1656184" cy="770384"/>
          </a:xfrm>
          <a:prstGeom prst="doubleWav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2257" y="404664"/>
            <a:ext cx="46247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Ракообразные.</a:t>
            </a:r>
          </a:p>
        </p:txBody>
      </p:sp>
      <p:pic>
        <p:nvPicPr>
          <p:cNvPr id="1026" name="Picture 2" descr="http://lenagold.ru/fon/clipart/k/krab/krab0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1025" y="1700213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lenagold.ru/fon/clipart/k/krab/krab02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1025" y="378777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lenagold.ru/fon/clipart/k/krab/krab02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1025" y="56610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lenagold.ru/fon/clipart/k/krab/krab02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2413" y="565150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lenagold.ru/fon/clipart/k/krab/krab02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2838" y="56610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://www.theniceups.net/foto/krevetka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6600" y="1701800"/>
            <a:ext cx="5297488" cy="341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4753" y="1577281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01366" y="3664436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1366" y="5537721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26515" y="5537721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6929" y="5524404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4" name="Выгнутая вниз стрелка 13">
            <a:hlinkClick r:id="rId9" action="ppaction://hlinksldjump"/>
          </p:cNvPr>
          <p:cNvSpPr/>
          <p:nvPr/>
        </p:nvSpPr>
        <p:spPr bwMode="auto">
          <a:xfrm>
            <a:off x="7819854" y="5949280"/>
            <a:ext cx="1216152" cy="731520"/>
          </a:xfrm>
          <a:prstGeom prst="curvedUp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-20638" y="404813"/>
            <a:ext cx="91582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Большинство  этих ракообразных после завершения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личиночного развития в возрасте 1,5 года «работают самцами»,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затем (без всякой операции) меняют пол, спариваются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познают «материнское счастье», откладывая икру.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 каких ракообразных идёт речь?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95536" y="2852936"/>
            <a:ext cx="3819438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КРЕВЕТКИ</a:t>
            </a:r>
          </a:p>
        </p:txBody>
      </p:sp>
      <p:sp>
        <p:nvSpPr>
          <p:cNvPr id="6" name="Пятно 1 5"/>
          <p:cNvSpPr/>
          <p:nvPr/>
        </p:nvSpPr>
        <p:spPr bwMode="auto">
          <a:xfrm>
            <a:off x="827584" y="4653136"/>
            <a:ext cx="2459902" cy="1368152"/>
          </a:xfrm>
          <a:prstGeom prst="irregularSeal1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050" name="Picture 2" descr="http://aqua.izmuroma.ru/images/stories/aqua/krevetki/Redfire/Redfi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360" y="2636685"/>
            <a:ext cx="3810000" cy="279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3919" y="836712"/>
            <a:ext cx="56253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БАЛЛ В ПОДАРОК!</a:t>
            </a:r>
          </a:p>
        </p:txBody>
      </p:sp>
      <p:sp>
        <p:nvSpPr>
          <p:cNvPr id="3" name="Выгнутая влево стрелка 2">
            <a:hlinkClick r:id="rId2" action="ppaction://hlinksldjump"/>
          </p:cNvPr>
          <p:cNvSpPr/>
          <p:nvPr/>
        </p:nvSpPr>
        <p:spPr bwMode="auto">
          <a:xfrm>
            <a:off x="8100392" y="5510372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8678" name="Picture 2" descr="http://7lux.ru/wp-content/uploads/2011/08/vibor_podar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2381250"/>
            <a:ext cx="4662487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619250" y="493713"/>
            <a:ext cx="5757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Почему камчатского краба правильнее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называть крабоидом?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51520" y="1844824"/>
            <a:ext cx="4968552" cy="26642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Настоящие крабы имеют 5 пар ходильных ног, а камчатский - 4.</a:t>
            </a:r>
          </a:p>
        </p:txBody>
      </p:sp>
      <p:sp>
        <p:nvSpPr>
          <p:cNvPr id="4" name="Пятно 1 3"/>
          <p:cNvSpPr/>
          <p:nvPr/>
        </p:nvSpPr>
        <p:spPr bwMode="auto">
          <a:xfrm>
            <a:off x="827584" y="4653136"/>
            <a:ext cx="2459902" cy="1368152"/>
          </a:xfrm>
          <a:prstGeom prst="irregularSeal1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5" name="Выгнутая влево стрелка 4">
            <a:hlinkClick r:id="rId2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1844675"/>
            <a:ext cx="3432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116013" y="552450"/>
            <a:ext cx="7088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 в переводе звучит название рачков «криль»?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28328" y="2312876"/>
            <a:ext cx="3819438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«КРОШКА»</a:t>
            </a:r>
          </a:p>
        </p:txBody>
      </p:sp>
      <p:sp>
        <p:nvSpPr>
          <p:cNvPr id="4" name="Пятно 1 3"/>
          <p:cNvSpPr/>
          <p:nvPr/>
        </p:nvSpPr>
        <p:spPr bwMode="auto">
          <a:xfrm>
            <a:off x="827584" y="4365104"/>
            <a:ext cx="2459902" cy="1368152"/>
          </a:xfrm>
          <a:prstGeom prst="irregularSeal1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5" name="Выгнутая влево стрелка 4">
            <a:hlinkClick r:id="rId2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050" name="Picture 2" descr="http://upload.wikimedia.org/wikipedia/commons/archive/c/c7/20100114084412%21Antarctic_krill_%28Euphausia_superba%29.jpg?uselang=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340" y="1841266"/>
            <a:ext cx="3263123" cy="2535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6727" y="458888"/>
            <a:ext cx="36003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Иглокожие.</a:t>
            </a:r>
          </a:p>
        </p:txBody>
      </p:sp>
      <p:pic>
        <p:nvPicPr>
          <p:cNvPr id="3074" name="Picture 2" descr="http://www.junglewalk.com/animal-pictures/503/Starfish-1012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1363" y="2093913"/>
            <a:ext cx="13033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24325" y="2058988"/>
            <a:ext cx="12985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3165475"/>
            <a:ext cx="12985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90988" y="4508500"/>
            <a:ext cx="12985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1363" y="4406900"/>
            <a:ext cx="12985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25265" y="2210545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21177" y="3323310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6274" y="2243633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3312" y="4558732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73206" y="4659257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4109" name="AutoShape 9" descr="http://de.trinixy.ru/pics4/20110927/flora_and_fauna_26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83" name="Picture 11" descr="C:\Users\Надежда\AppData\Local\Temp\Rar$DI06.267\2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2284" y="1250460"/>
            <a:ext cx="1676400" cy="2095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Надежда\AppData\Local\Temp\Rar$DI10.643\4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442" y="3960290"/>
            <a:ext cx="1511066" cy="1196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гнутая вниз стрелка 9">
            <a:hlinkClick r:id="rId11" action="ppaction://hlinksldjump"/>
          </p:cNvPr>
          <p:cNvSpPr/>
          <p:nvPr/>
        </p:nvSpPr>
        <p:spPr bwMode="auto">
          <a:xfrm>
            <a:off x="7062408" y="5805264"/>
            <a:ext cx="1216152" cy="731520"/>
          </a:xfrm>
          <a:prstGeom prst="curvedUp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971550" y="620713"/>
            <a:ext cx="7585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чего рак-щелкун, обитающий в Японском море,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щёлкает клешнями и издаёт ультразвук?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28328" y="2312876"/>
            <a:ext cx="4143672" cy="169218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оглушить хищника или добычу.</a:t>
            </a:r>
          </a:p>
        </p:txBody>
      </p:sp>
      <p:sp>
        <p:nvSpPr>
          <p:cNvPr id="4" name="Пятно 1 3"/>
          <p:cNvSpPr/>
          <p:nvPr/>
        </p:nvSpPr>
        <p:spPr bwMode="auto">
          <a:xfrm>
            <a:off x="827584" y="4365104"/>
            <a:ext cx="2459902" cy="1368152"/>
          </a:xfrm>
          <a:prstGeom prst="irregularSeal1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5" name="Выгнутая влево стрелка 4">
            <a:hlinkClick r:id="rId2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3074" name="Picture 2" descr="http://chegepe33.svet999.ru/content/zhitmora2/rakshelku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792" y="2291037"/>
            <a:ext cx="4230047" cy="2402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840" y="249153"/>
            <a:ext cx="61911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Кишечнополостные.</a:t>
            </a:r>
          </a:p>
        </p:txBody>
      </p:sp>
      <p:pic>
        <p:nvPicPr>
          <p:cNvPr id="1026" name="Picture 2" descr="гиф анимация,гифки - ПРИКОЛЬНЫЕ анимированные gif (гиф анимация, анимашки),медуза,красота,песочница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18" y="1465519"/>
            <a:ext cx="4762500" cy="2809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AutoShape 7" descr="http://lenagold.ru/fon/clipart/m/more/more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33" name="Picture 9" descr="http://lenagold.ru/fon/clipart/m/more/more0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4825" y="472440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http://lenagold.ru/fon/clipart/m/more/more0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472440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http://lenagold.ru/fon/clipart/m/more/more0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5675" y="472440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http://lenagold.ru/fon/clipart/m/more/more04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91263" y="2060575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4478" y="5516314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516314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65289" y="5516314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7469" y="2852018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5" name="Выгнутая вниз стрелка 14">
            <a:hlinkClick r:id="rId8" action="ppaction://hlinksldjump"/>
          </p:cNvPr>
          <p:cNvSpPr/>
          <p:nvPr/>
        </p:nvSpPr>
        <p:spPr bwMode="auto">
          <a:xfrm>
            <a:off x="7320484" y="5649276"/>
            <a:ext cx="1216152" cy="731520"/>
          </a:xfrm>
          <a:prstGeom prst="curvedUp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971550" y="476250"/>
            <a:ext cx="733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 называются особые клетки, которые имеются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 всех кишечнополостных и не встречаются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у других беспозвоночных?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74695" y="4437112"/>
            <a:ext cx="3819438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Стрекательные.</a:t>
            </a:r>
          </a:p>
        </p:txBody>
      </p:sp>
      <p:sp>
        <p:nvSpPr>
          <p:cNvPr id="4" name="Выноска со стрелкой вниз 3"/>
          <p:cNvSpPr/>
          <p:nvPr/>
        </p:nvSpPr>
        <p:spPr bwMode="auto">
          <a:xfrm>
            <a:off x="1422241" y="2708920"/>
            <a:ext cx="1728192" cy="1224136"/>
          </a:xfrm>
          <a:prstGeom prst="downArrowCallou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5" name="Выгнутая влево стрелка 4">
            <a:hlinkClick r:id="rId2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050" name="Picture 2" descr="http://dic.academic.ru/pictures/dic_biology/s_0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6913" y="1989138"/>
            <a:ext cx="432593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82089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Назовите животное по описанию: характерный представитель пресноводных полипов, обитает в озёрах, прудах и реках. Цилиндрическое тело подошвой прикреплено к субстрату; на противоположном конце имеется рот, окружённый щупальцами. Оплодотворение внутреннее.  Животное можно резать на куски, даже вывернуть наизнанку – всё равно она будет жить и расти. </a:t>
            </a:r>
          </a:p>
        </p:txBody>
      </p:sp>
      <p:pic>
        <p:nvPicPr>
          <p:cNvPr id="3074" name="Picture 2" descr="Гидроидные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73720" y="3717032"/>
            <a:ext cx="2068768" cy="2369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Выноска со стрелкой вниз 3"/>
          <p:cNvSpPr/>
          <p:nvPr/>
        </p:nvSpPr>
        <p:spPr bwMode="auto">
          <a:xfrm>
            <a:off x="1619672" y="3717032"/>
            <a:ext cx="1728192" cy="1224136"/>
          </a:xfrm>
          <a:prstGeom prst="downArrowCallou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259632" y="5180971"/>
            <a:ext cx="2297105" cy="93610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Гидра.</a:t>
            </a:r>
          </a:p>
        </p:txBody>
      </p:sp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7627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Почему у коралловых полипов пища, добытая одним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из полипов, становится достоянием всей колонии?</a:t>
            </a:r>
          </a:p>
        </p:txBody>
      </p:sp>
      <p:sp>
        <p:nvSpPr>
          <p:cNvPr id="3" name="Выноска со стрелкой вниз 2"/>
          <p:cNvSpPr/>
          <p:nvPr/>
        </p:nvSpPr>
        <p:spPr bwMode="auto">
          <a:xfrm>
            <a:off x="807295" y="1556792"/>
            <a:ext cx="1728192" cy="1224136"/>
          </a:xfrm>
          <a:prstGeom prst="downArrowCallou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39243" y="2924944"/>
            <a:ext cx="2664296" cy="371871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полипов одной колонии кишечная полость общая.</a:t>
            </a:r>
          </a:p>
        </p:txBody>
      </p:sp>
      <p:pic>
        <p:nvPicPr>
          <p:cNvPr id="4098" name="Picture 2" descr="Коралловые полипы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2162" y="1412776"/>
            <a:ext cx="5619750" cy="345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8566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 каких животных идёт речь?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«Они сосуществуют вместе с раками-отшельниками, живя на их раковинах. Рак питается остатками добычи  животного, а взамен переносит её с места на место – в более удачные для охоты места. Другой вид симбиотирует с рыбой-клоуном. Яркая рыбка, невосприимчивая к яду щупалец, завлекает врагов, а животное хватает их и поедает. Кое-что перепадает и клоуну».</a:t>
            </a:r>
          </a:p>
        </p:txBody>
      </p:sp>
      <p:pic>
        <p:nvPicPr>
          <p:cNvPr id="5122" name="Picture 2" descr="Коралловые полипы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4663" y="3429000"/>
            <a:ext cx="42973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214009" y="4905164"/>
            <a:ext cx="3819438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Актинии.</a:t>
            </a:r>
          </a:p>
        </p:txBody>
      </p:sp>
      <p:sp>
        <p:nvSpPr>
          <p:cNvPr id="5" name="Выноска со стрелкой вниз 4"/>
          <p:cNvSpPr/>
          <p:nvPr/>
        </p:nvSpPr>
        <p:spPr bwMode="auto">
          <a:xfrm>
            <a:off x="1259632" y="3429000"/>
            <a:ext cx="1728192" cy="1224136"/>
          </a:xfrm>
          <a:prstGeom prst="downArrowCallou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60648"/>
            <a:ext cx="19898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Губки.</a:t>
            </a:r>
          </a:p>
        </p:txBody>
      </p:sp>
      <p:pic>
        <p:nvPicPr>
          <p:cNvPr id="1026" name="Picture 2" descr="Обыкновенные губки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619750" cy="345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низ стрелка 3">
            <a:hlinkClick r:id="rId3" action="ppaction://hlinksldjump"/>
          </p:cNvPr>
          <p:cNvSpPr/>
          <p:nvPr/>
        </p:nvSpPr>
        <p:spPr bwMode="auto">
          <a:xfrm>
            <a:off x="7320484" y="5649276"/>
            <a:ext cx="1216152" cy="731520"/>
          </a:xfrm>
          <a:prstGeom prst="curvedUp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28" name="Picture 4" descr="http://900igr.net/datas/morskie-zhiteli/Bespozvonochnye.files/0003-003-Gubk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5192713"/>
            <a:ext cx="1439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900igr.net/datas/morskie-zhiteli/Bespozvonochnye.files/0003-003-Gubka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613" y="5192713"/>
            <a:ext cx="14398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900igr.net/datas/morskie-zhiteli/Bespozvonochnye.files/0003-003-Gubka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375" y="5192713"/>
            <a:ext cx="1441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900igr.net/datas/morskie-zhiteli/Bespozvonochnye.files/0003-003-Gubka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49875" y="5192713"/>
            <a:ext cx="1439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5457466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1598" y="5457466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5463887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49754" y="5457465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23850" y="333375"/>
            <a:ext cx="85788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Когда – то губок вылавливали в огромных количествах,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чтобы использовать для мытья. Не всех, а только с мягким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органическим  скелетом. Они хорошо впитывали влагу и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Оказывали обеззараживающее действие. За счёт чего губки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оказывают такое действие?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14009" y="4905164"/>
            <a:ext cx="3819438" cy="118813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основе тела губок есть йод.</a:t>
            </a:r>
          </a:p>
        </p:txBody>
      </p:sp>
      <p:sp>
        <p:nvSpPr>
          <p:cNvPr id="4" name="Блок-схема: ручное управление 3"/>
          <p:cNvSpPr/>
          <p:nvPr/>
        </p:nvSpPr>
        <p:spPr bwMode="auto">
          <a:xfrm>
            <a:off x="971600" y="3335221"/>
            <a:ext cx="1634480" cy="756664"/>
          </a:xfrm>
          <a:prstGeom prst="flowChartManualOperati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6" name="Выгнутая влево стрелка 5">
            <a:hlinkClick r:id="rId2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052" name="Picture 4" descr="Известковые губки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8828" y="2636912"/>
            <a:ext cx="5619750" cy="1733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827088" y="533400"/>
            <a:ext cx="7834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Из какого вещества состоит скелет стеклянных губок?</a:t>
            </a:r>
          </a:p>
        </p:txBody>
      </p:sp>
      <p:sp>
        <p:nvSpPr>
          <p:cNvPr id="3" name="Блок-схема: ручное управление 2"/>
          <p:cNvSpPr/>
          <p:nvPr/>
        </p:nvSpPr>
        <p:spPr bwMode="auto">
          <a:xfrm>
            <a:off x="683568" y="5427510"/>
            <a:ext cx="1634480" cy="756664"/>
          </a:xfrm>
          <a:prstGeom prst="flowChartManualOperati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699792" y="4077072"/>
            <a:ext cx="3387390" cy="7560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Кремнезёма.</a:t>
            </a:r>
          </a:p>
        </p:txBody>
      </p:sp>
      <p:sp>
        <p:nvSpPr>
          <p:cNvPr id="5" name="Выгнутая влево стрелка 4">
            <a:hlinkClick r:id="rId2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" name="Picture 2" descr="Стеклянные губки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1628775"/>
            <a:ext cx="56197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1403350" y="850900"/>
            <a:ext cx="6491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 расселяются губки по морям и океанам?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188193" y="4526125"/>
            <a:ext cx="3672408" cy="1802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Благодаря подвижным личинкам.</a:t>
            </a:r>
          </a:p>
        </p:txBody>
      </p:sp>
      <p:sp>
        <p:nvSpPr>
          <p:cNvPr id="4" name="Блок-схема: ручное управление 3"/>
          <p:cNvSpPr/>
          <p:nvPr/>
        </p:nvSpPr>
        <p:spPr bwMode="auto">
          <a:xfrm>
            <a:off x="683568" y="5427510"/>
            <a:ext cx="1634480" cy="756664"/>
          </a:xfrm>
          <a:prstGeom prst="flowChartManualOperati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5" name="Выгнутая влево стрелка 4">
            <a:hlinkClick r:id="rId2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4100" name="Picture 4" descr="http://elementy.ru/images/news/sponge-eye-0-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715000" cy="136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19063" y="692150"/>
            <a:ext cx="88598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Благодаря резким змеевидным движениям рук эти иглокожие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способны быстро перемещаться, совершая и прыжки,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 скоростью до 180 см/мин. И, конечно, обгоняют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медлительных морских звезд. Эти животные широко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распространены и местами очень многочисленны,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образуя миллионные скопления в виде сплошной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шевелящейся массы.</a:t>
            </a:r>
          </a:p>
        </p:txBody>
      </p:sp>
      <p:sp>
        <p:nvSpPr>
          <p:cNvPr id="3" name="5-конечная звезда 2"/>
          <p:cNvSpPr/>
          <p:nvPr/>
        </p:nvSpPr>
        <p:spPr bwMode="auto">
          <a:xfrm>
            <a:off x="323528" y="4079473"/>
            <a:ext cx="1932148" cy="1656184"/>
          </a:xfrm>
          <a:prstGeom prst="star5">
            <a:avLst/>
          </a:prstGeom>
          <a:solidFill>
            <a:srgbClr val="FF5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28729" y="5585458"/>
            <a:ext cx="3146648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ОФИУРЫ</a:t>
            </a:r>
          </a:p>
        </p:txBody>
      </p:sp>
      <p:pic>
        <p:nvPicPr>
          <p:cNvPr id="4098" name="Picture 2" descr="Офиуры. Слева направо: серая офиура, офиотрикс, голова Горгоны, офиофоли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8015" y="3645024"/>
            <a:ext cx="5602377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лево стрелка 3">
            <a:hlinkClick r:id="rId3" action="ppaction://hlinksldjump"/>
          </p:cNvPr>
          <p:cNvSpPr/>
          <p:nvPr/>
        </p:nvSpPr>
        <p:spPr bwMode="auto">
          <a:xfrm>
            <a:off x="8100392" y="5510372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49225" y="549275"/>
            <a:ext cx="89947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Последнее время губки вызывают большой интерес,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поскольку выяснено , что из них можно получать антибиотики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и обезболивающие вещества. А  как и для чего сами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губки используют эти вещества?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188193" y="4526125"/>
            <a:ext cx="3672408" cy="1802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яд для защиты от хищников.</a:t>
            </a:r>
          </a:p>
        </p:txBody>
      </p:sp>
      <p:sp>
        <p:nvSpPr>
          <p:cNvPr id="4" name="Блок-схема: ручное управление 3"/>
          <p:cNvSpPr/>
          <p:nvPr/>
        </p:nvSpPr>
        <p:spPr bwMode="auto">
          <a:xfrm>
            <a:off x="683568" y="5427510"/>
            <a:ext cx="1634480" cy="756664"/>
          </a:xfrm>
          <a:prstGeom prst="flowChartManualOperati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pic>
        <p:nvPicPr>
          <p:cNvPr id="5122" name="Picture 2" descr="Обыкновенные губки.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1836738" y="2492375"/>
            <a:ext cx="561975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8375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Водные четвероногие.</a:t>
            </a:r>
          </a:p>
        </p:txBody>
      </p:sp>
      <p:pic>
        <p:nvPicPr>
          <p:cNvPr id="1026" name="Picture 2" descr="http://4put.ru/pictures/max/190/586659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4184" y="1412776"/>
            <a:ext cx="4248472" cy="2980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орж, анимашка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238" y="2636838"/>
            <a:ext cx="1257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морж, анимашка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4859338"/>
            <a:ext cx="1257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морж, анимашка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2913" y="4859338"/>
            <a:ext cx="1257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морж, анимашка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4859338"/>
            <a:ext cx="1257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5259" y="2610676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7351" y="4866300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7098" y="4872721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64741" y="4826839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2" name="Выгнутая вниз стрелка 11">
            <a:hlinkClick r:id="rId8" action="ppaction://hlinksldjump"/>
          </p:cNvPr>
          <p:cNvSpPr/>
          <p:nvPr/>
        </p:nvSpPr>
        <p:spPr bwMode="auto">
          <a:xfrm>
            <a:off x="7320484" y="5649276"/>
            <a:ext cx="1216152" cy="731520"/>
          </a:xfrm>
          <a:prstGeom prst="curvedUp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971550" y="333375"/>
            <a:ext cx="72358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выведения потомства  морские черепахи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возвращаются на пляжи, где родились сами.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Подобный образ жизни требует очень точной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ориентации в пространстве.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Какие способы ориентации используют черепахи?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23528" y="2996952"/>
            <a:ext cx="3672408" cy="1802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Воспринимают магнитное поле Земли.</a:t>
            </a:r>
          </a:p>
        </p:txBody>
      </p:sp>
      <p:sp>
        <p:nvSpPr>
          <p:cNvPr id="4" name="Блок-схема: задержка 3"/>
          <p:cNvSpPr/>
          <p:nvPr/>
        </p:nvSpPr>
        <p:spPr bwMode="auto">
          <a:xfrm rot="16200000">
            <a:off x="1763688" y="4725144"/>
            <a:ext cx="612648" cy="1764776"/>
          </a:xfrm>
          <a:prstGeom prst="flowChartDelay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44041" name="AutoShape 2" descr="http://img-fotki.yandex.ru/get/6406/63651920.2/0_18e3cb_ebaec5b1_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4" name="Picture 6" descr="http://pscreate.ru/_ld/0/263663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82711"/>
            <a:ext cx="4286250" cy="284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гнутая влево стрелка 7">
            <a:hlinkClick r:id="rId3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892175" y="188913"/>
            <a:ext cx="73469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Назовите животное по описанию. Это самый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крупный и могучий представитель зубатых китов,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очень массивное млекопитающее, достигающее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длины 20м. При весе свыше 50 т. Огромная голова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Занимает до трети длины тела,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 рту торчат 15-30 пар конических зубов.</a:t>
            </a: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275856" y="5599021"/>
            <a:ext cx="3168352" cy="90138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Кашалот.</a:t>
            </a:r>
          </a:p>
        </p:txBody>
      </p:sp>
      <p:sp>
        <p:nvSpPr>
          <p:cNvPr id="5" name="Блок-схема: задержка 4"/>
          <p:cNvSpPr/>
          <p:nvPr/>
        </p:nvSpPr>
        <p:spPr bwMode="auto">
          <a:xfrm rot="16200000">
            <a:off x="1601380" y="5311694"/>
            <a:ext cx="612648" cy="1764776"/>
          </a:xfrm>
          <a:prstGeom prst="flowChartDelay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6" name="Выгнутая влево стрелка 5">
            <a:hlinkClick r:id="rId2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3078" name="Picture 6" descr="http://4.bp.blogspot.com/-PWBkCEEgvfo/Tr_D66K9qnI/AAAAAAAAErU/x17E2FsfBC4/s1600/sperm_wha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2617788"/>
            <a:ext cx="56213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611188" y="333375"/>
            <a:ext cx="82740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Ластоногие, как известно, дышат атмосферным воздухом,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но могут нырять на длительное время.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Почему вода не попадает в это время в дыхательные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пути животных?</a:t>
            </a:r>
          </a:p>
        </p:txBody>
      </p:sp>
      <p:sp>
        <p:nvSpPr>
          <p:cNvPr id="4" name="Блок-схема: задержка 3"/>
          <p:cNvSpPr/>
          <p:nvPr/>
        </p:nvSpPr>
        <p:spPr bwMode="auto">
          <a:xfrm rot="16200000">
            <a:off x="6132611" y="5153198"/>
            <a:ext cx="612648" cy="1764776"/>
          </a:xfrm>
          <a:prstGeom prst="flowChartDelay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23528" y="4135625"/>
            <a:ext cx="4752528" cy="25361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ластоногие находятся в воде, их ноздри плотно закрыты.</a:t>
            </a:r>
          </a:p>
        </p:txBody>
      </p:sp>
      <p:pic>
        <p:nvPicPr>
          <p:cNvPr id="4098" name="Picture 2" descr="Слева направо: ушастые тюлени (морской котик, сивуч, морской лев), морж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01800" y="2060575"/>
            <a:ext cx="5619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144463" y="333375"/>
            <a:ext cx="89852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Назовите самых мелких и многочисленных среди дельфинов.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открытом океане встречаются их скопления  в десятки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тысяч голов. Когда такое стадо пересекает курс идущего судна,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Море вокруг кипит от выпрыгивающих из воды животных.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51520" y="3501008"/>
            <a:ext cx="3168352" cy="90138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Стенеллы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Блок-схема: задержка 3"/>
          <p:cNvSpPr/>
          <p:nvPr/>
        </p:nvSpPr>
        <p:spPr bwMode="auto">
          <a:xfrm rot="16200000">
            <a:off x="1529372" y="4941168"/>
            <a:ext cx="612648" cy="1764776"/>
          </a:xfrm>
          <a:prstGeom prst="flowChartDelay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lIns="91436" tIns="45718" rIns="91436" bIns="45718" anchor="ctr"/>
          <a:lstStyle/>
          <a:p>
            <a:pPr algn="ctr" defTabSz="914099">
              <a:defRPr/>
            </a:pP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ответ</a:t>
            </a:r>
          </a:p>
        </p:txBody>
      </p:sp>
      <p:sp>
        <p:nvSpPr>
          <p:cNvPr id="5" name="Выгнутая влево стрелка 4">
            <a:hlinkClick r:id="rId2" action="ppaction://hlinksldjump"/>
          </p:cNvPr>
          <p:cNvSpPr/>
          <p:nvPr/>
        </p:nvSpPr>
        <p:spPr bwMode="auto">
          <a:xfrm>
            <a:off x="8100392" y="5427510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5124" name="Picture 4" descr="http://900igr.net/datai/biologija/Delfiny/0003-002-Kto-oni-taki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59058"/>
            <a:ext cx="2953238" cy="3286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84784"/>
            <a:ext cx="591662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за работу на уроке!</a:t>
            </a:r>
          </a:p>
        </p:txBody>
      </p:sp>
      <p:pic>
        <p:nvPicPr>
          <p:cNvPr id="48131" name="Picture 2" descr="http://lenagold.ru/fon/clipart/s/smil/smail1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5050" y="3860800"/>
            <a:ext cx="20066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1535113"/>
            <a:ext cx="9029700" cy="2586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+mn-cs"/>
                <a:hlinkClick r:id="rId2"/>
              </a:rPr>
              <a:t>http://www.ebio.ru/</a:t>
            </a: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  <a:hlinkClick r:id="rId3"/>
              </a:rPr>
              <a:t>http://www.lenagold.ru/</a:t>
            </a: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+mn-cs"/>
                <a:hlinkClick r:id="rId4"/>
              </a:rPr>
              <a:t>http://ru.wikipedia.org/</a:t>
            </a: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Жители моря. – М.: </a:t>
            </a:r>
            <a:r>
              <a:rPr lang="ru-RU" dirty="0" err="1">
                <a:latin typeface="+mn-lt"/>
                <a:cs typeface="+mn-cs"/>
              </a:rPr>
              <a:t>Аванта</a:t>
            </a:r>
            <a:r>
              <a:rPr lang="ru-RU" dirty="0">
                <a:latin typeface="+mn-lt"/>
                <a:cs typeface="+mn-cs"/>
              </a:rPr>
              <a:t>+, 2002. – 184 с. (Самые красивые и знаменитые).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Занимательные материалы и факты по общей биологии в вопросах и ответах.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5-11 </a:t>
            </a:r>
            <a:r>
              <a:rPr lang="ru-RU" dirty="0" err="1">
                <a:latin typeface="+mn-lt"/>
                <a:cs typeface="+mn-cs"/>
              </a:rPr>
              <a:t>кл</a:t>
            </a:r>
            <a:r>
              <a:rPr lang="ru-RU" dirty="0">
                <a:latin typeface="+mn-lt"/>
                <a:cs typeface="+mn-cs"/>
              </a:rPr>
              <a:t>. /Авт. – сост. М.М. </a:t>
            </a:r>
            <a:r>
              <a:rPr lang="ru-RU" dirty="0" err="1">
                <a:latin typeface="+mn-lt"/>
                <a:cs typeface="+mn-cs"/>
              </a:rPr>
              <a:t>Боднарук</a:t>
            </a:r>
            <a:r>
              <a:rPr lang="ru-RU" dirty="0">
                <a:latin typeface="+mn-lt"/>
                <a:cs typeface="+mn-cs"/>
              </a:rPr>
              <a:t>, Н.В. </a:t>
            </a:r>
            <a:r>
              <a:rPr lang="ru-RU" dirty="0" err="1">
                <a:latin typeface="+mn-lt"/>
                <a:cs typeface="+mn-cs"/>
              </a:rPr>
              <a:t>Ковылина</a:t>
            </a:r>
            <a:r>
              <a:rPr lang="ru-RU" dirty="0">
                <a:latin typeface="+mn-lt"/>
                <a:cs typeface="+mn-cs"/>
              </a:rPr>
              <a:t>. – Волгоград: Учитель,2007 .- 174 с.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dirty="0">
                <a:latin typeface="+mn-lt"/>
                <a:cs typeface="+mn-cs"/>
              </a:rPr>
              <a:t>Я познаю мир. Энциклопедия для детей.  Удивительные животные.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- М: ООО «</a:t>
            </a:r>
            <a:r>
              <a:rPr lang="ru-RU" dirty="0" err="1">
                <a:latin typeface="+mn-lt"/>
                <a:cs typeface="+mn-cs"/>
              </a:rPr>
              <a:t>Астрель</a:t>
            </a:r>
            <a:r>
              <a:rPr lang="ru-RU" dirty="0">
                <a:latin typeface="+mn-lt"/>
                <a:cs typeface="+mn-cs"/>
              </a:rPr>
              <a:t>, 1999 г. – 504 с.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718" y="404664"/>
            <a:ext cx="85862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Использованные источники: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50825" y="620713"/>
            <a:ext cx="85042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Эти иглокожие представляют собой живые ковчеги.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их поверхности собирают пищу креветки-чистильщики,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а между внутренностями прячутся узкие рыбки карапусы.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Они попадают внутрь иглокожих через анальное отверстие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хвостом вперед.</a:t>
            </a:r>
          </a:p>
        </p:txBody>
      </p:sp>
      <p:sp>
        <p:nvSpPr>
          <p:cNvPr id="3" name="5-конечная звезда 2"/>
          <p:cNvSpPr/>
          <p:nvPr/>
        </p:nvSpPr>
        <p:spPr bwMode="auto">
          <a:xfrm>
            <a:off x="239214" y="3922179"/>
            <a:ext cx="1932148" cy="1656184"/>
          </a:xfrm>
          <a:prstGeom prst="star5">
            <a:avLst/>
          </a:prstGeom>
          <a:solidFill>
            <a:srgbClr val="FF5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1026" name="Picture 2" descr="Голотурии. Слева направо: северо-атлантический морской огурец, калифорнийский парастихопус, ананасовый морской огурец, дальневосточный трепан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3068638"/>
            <a:ext cx="5619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3521874" y="5301208"/>
            <a:ext cx="3255505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ГОЛОТУРИИ</a:t>
            </a:r>
          </a:p>
        </p:txBody>
      </p:sp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 bwMode="auto">
          <a:xfrm>
            <a:off x="8100392" y="5510372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425450"/>
            <a:ext cx="90043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Животные довольно прожорливы и набрасываются на добычу,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которая внешне кажется  слишком большой для них.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Если добыча чересчур велика, эти иглокожие не отчаиваются,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 быстро выворачивают свой желудок через рот наружу,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Обволакивают им жертву и переваривают пищу вне тела. </a:t>
            </a:r>
          </a:p>
        </p:txBody>
      </p:sp>
      <p:sp>
        <p:nvSpPr>
          <p:cNvPr id="3" name="5-конечная звезда 2"/>
          <p:cNvSpPr/>
          <p:nvPr/>
        </p:nvSpPr>
        <p:spPr bwMode="auto">
          <a:xfrm>
            <a:off x="239214" y="3922179"/>
            <a:ext cx="1932148" cy="1656184"/>
          </a:xfrm>
          <a:prstGeom prst="star5">
            <a:avLst/>
          </a:prstGeom>
          <a:solidFill>
            <a:srgbClr val="FF5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419872" y="5510372"/>
            <a:ext cx="3255505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МОРСКИЕ ЗВЕЗДЫ.</a:t>
            </a:r>
          </a:p>
        </p:txBody>
      </p:sp>
      <p:sp>
        <p:nvSpPr>
          <p:cNvPr id="5" name="Выгнутая влево стрелка 4">
            <a:hlinkClick r:id="rId2" action="ppaction://hlinksldjump"/>
          </p:cNvPr>
          <p:cNvSpPr/>
          <p:nvPr/>
        </p:nvSpPr>
        <p:spPr bwMode="auto">
          <a:xfrm>
            <a:off x="8100392" y="5510372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050" name="Picture 2" descr="Морские звёзды. Верхний ряд, слева направо: солнечная морская звезда, эхинастер, кровавая морская звезда, радужная морская звезда. Нижний ряд, слева направо: охряная морская звезда, мозаичная морская звезда, морская звезда тосия, терновый венец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2593975"/>
            <a:ext cx="49688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3919" y="836712"/>
            <a:ext cx="56253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БАЛЛ В ПОДАРОК!</a:t>
            </a:r>
          </a:p>
        </p:txBody>
      </p:sp>
      <p:sp>
        <p:nvSpPr>
          <p:cNvPr id="3" name="Выгнутая влево стрелка 2">
            <a:hlinkClick r:id="rId2" action="ppaction://hlinksldjump"/>
          </p:cNvPr>
          <p:cNvSpPr/>
          <p:nvPr/>
        </p:nvSpPr>
        <p:spPr bwMode="auto">
          <a:xfrm>
            <a:off x="8100392" y="5510372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8198" name="Picture 2" descr="http://7lux.ru/wp-content/uploads/2011/08/vibor_podar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2381250"/>
            <a:ext cx="4662487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83883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 этих иглокожих имеется рот со специальным жевательным аппаратом, состоящим из пяти подвижных зубов  – Аристотелевым фонарём, напоминающим сверло. С его помощью некоторые из них не только питаются, но и могут сверлить отверстия в скалах. </a:t>
            </a:r>
          </a:p>
        </p:txBody>
      </p:sp>
      <p:sp>
        <p:nvSpPr>
          <p:cNvPr id="3" name="Выгнутая влево стрелка 2">
            <a:hlinkClick r:id="rId2" action="ppaction://hlinksldjump"/>
          </p:cNvPr>
          <p:cNvSpPr/>
          <p:nvPr/>
        </p:nvSpPr>
        <p:spPr bwMode="auto">
          <a:xfrm>
            <a:off x="8100392" y="5510372"/>
            <a:ext cx="731520" cy="1216152"/>
          </a:xfrm>
          <a:prstGeom prst="curvedRight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5-конечная звезда 3"/>
          <p:cNvSpPr/>
          <p:nvPr/>
        </p:nvSpPr>
        <p:spPr bwMode="auto">
          <a:xfrm>
            <a:off x="239214" y="3922179"/>
            <a:ext cx="1932148" cy="1656184"/>
          </a:xfrm>
          <a:prstGeom prst="star5">
            <a:avLst/>
          </a:prstGeom>
          <a:solidFill>
            <a:srgbClr val="FF5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3074" name="Picture 2" descr="Морские ежи. Слева направо: восхитительная астропига, морской ёж-диадема, чешуйчатая арбация, красный морской ёж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1263" y="2924175"/>
            <a:ext cx="5619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3563888" y="5301208"/>
            <a:ext cx="3255505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МОРСКИЕ ЕЖИ.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0217" y="517613"/>
            <a:ext cx="20088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Рыбы.</a:t>
            </a:r>
          </a:p>
        </p:txBody>
      </p:sp>
      <p:pic>
        <p:nvPicPr>
          <p:cNvPr id="10243" name="Picture 2" descr="C:\Users\Надежда\AppData\Local\Temp\Rar$DI00.982\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549275"/>
            <a:ext cx="17573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Users\Надежда\AppData\Local\Temp\Rar$DI02.454\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8125" y="1916113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гнутая вниз стрелка 2">
            <a:hlinkClick r:id="rId4" action="ppaction://hlinksldjump"/>
          </p:cNvPr>
          <p:cNvSpPr/>
          <p:nvPr/>
        </p:nvSpPr>
        <p:spPr bwMode="auto">
          <a:xfrm>
            <a:off x="7452320" y="5799544"/>
            <a:ext cx="1216152" cy="731520"/>
          </a:xfrm>
          <a:prstGeom prst="curvedUpArrow">
            <a:avLst/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248" name="Picture 8" descr="C:\Users\Надежда\AppData\Local\Temp\Rar$DI13.917\1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05538" y="588963"/>
            <a:ext cx="8191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mainhg.demotywatory.pl/uploads/201008/1283094619_by_stonka90_50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750" y="2894013"/>
            <a:ext cx="198596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mainhg.demotywatory.pl/uploads/201008/1283094619_by_stonka90_50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95513" y="4484688"/>
            <a:ext cx="198755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mainhg.demotywatory.pl/uploads/201008/1283094619_by_stonka90_50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64038" y="4484688"/>
            <a:ext cx="1985962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mainhg.demotywatory.pl/uploads/201008/1283094619_by_stonka90_50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59538" y="2878138"/>
            <a:ext cx="19859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81842" y="2877222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55603" y="27695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39428" y="4348924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02430" y="4348924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ы офис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813</TotalTime>
  <Words>1633</Words>
  <Application>Microsoft Office PowerPoint</Application>
  <PresentationFormat>Экран (4:3)</PresentationFormat>
  <Paragraphs>276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Calibri</vt:lpstr>
      <vt:lpstr>Arial</vt:lpstr>
      <vt:lpstr>Times New Roman</vt:lpstr>
      <vt:lpstr>Segoe</vt:lpstr>
      <vt:lpstr>шаблоны офис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revaz</cp:lastModifiedBy>
  <cp:revision>77</cp:revision>
  <dcterms:created xsi:type="dcterms:W3CDTF">2012-10-20T04:48:58Z</dcterms:created>
  <dcterms:modified xsi:type="dcterms:W3CDTF">2013-02-03T19:32:39Z</dcterms:modified>
</cp:coreProperties>
</file>