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77" r:id="rId20"/>
    <p:sldId id="266" r:id="rId21"/>
    <p:sldId id="267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2B0456-8F35-465E-86C7-2F0B220162E4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BBF1DC8-8F42-434E-8C9E-FCF5BE38F3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AE431-CABF-44FD-A7D1-C3ADAA3F3C52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F1BA0-DAEB-4811-9869-7FAF8660F1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70DCB-FD0E-4365-927B-F87E095BBDAB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B0EF3-CEE9-400C-98DD-830151BD89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339B7-2ABD-486C-8AFA-23344238F4AD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4F66-A37E-4135-8744-9D30586E01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99E47-CA33-426A-9ED3-59752057A6B1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BAFC0-35E5-47EB-AFEB-0D29C858D0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A75FD-9DAD-4636-9CB4-D44D98C8FFCE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D14F5-C60A-400D-8F74-BE73DD0F63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705DA-2839-49C9-8C64-DBB2267ADEDA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111B2-4A30-487B-9567-BE3F439E8C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CCC0E-BF77-4BC2-80D4-891C4BACED9A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2AFBD-F17B-46A1-BC63-C30AA34B8B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B1828-5C6F-466D-92C5-326E97591566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8802A-D43D-466B-8FF6-E998126B34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A967C-7E08-478F-8CA4-DA16C0C9266C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B51B4-F17C-4ABE-95ED-473416ECA2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0D3F3-3310-4E78-9487-56A88D00BB6D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32B86-3154-4D20-9709-800CE21BE2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5CC211-7823-453F-A4FB-93A7DEFE88A8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16D02C-FC2D-42D1-9686-F4A44FF6EB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250825" y="260350"/>
            <a:ext cx="5545138" cy="5953125"/>
          </a:xfrm>
        </p:spPr>
        <p:txBody>
          <a:bodyPr/>
          <a:lstStyle/>
          <a:p>
            <a:r>
              <a:rPr lang="ru-RU" b="1" smtClean="0">
                <a:latin typeface="Constantia" pitchFamily="18" charset="0"/>
              </a:rPr>
              <a:t>КОГДА МНОГО ПОВАРОВ, ПЛОХ И БУЛЬОН. </a:t>
            </a:r>
            <a:br>
              <a:rPr lang="ru-RU" b="1" smtClean="0">
                <a:latin typeface="Constantia" pitchFamily="18" charset="0"/>
              </a:rPr>
            </a:br>
            <a:r>
              <a:rPr lang="ru-RU" b="1" smtClean="0">
                <a:latin typeface="Constantia" pitchFamily="18" charset="0"/>
              </a:rPr>
              <a:t>ИЛИ НЕСКОЛЬКО СЛОВ ОБ АВТОРИТЕТЕ ВОСПИТАТЕЛЯ</a:t>
            </a:r>
            <a:endParaRPr lang="ru-RU" smtClean="0">
              <a:latin typeface="Constantia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Пользователь\Рабочий стол\320 школа\Фото00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5050" y="357188"/>
            <a:ext cx="4570413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smtClean="0"/>
              <a:t>Ход собрания.</a:t>
            </a: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457200" y="1412875"/>
            <a:ext cx="8362950" cy="5040313"/>
          </a:xfrm>
        </p:spPr>
        <p:txBody>
          <a:bodyPr/>
          <a:lstStyle/>
          <a:p>
            <a:r>
              <a:rPr lang="ru-RU" sz="4000" b="1" smtClean="0"/>
              <a:t>Цели:</a:t>
            </a:r>
          </a:p>
          <a:p>
            <a:r>
              <a:rPr lang="ru-RU" sz="4000" b="1" smtClean="0"/>
              <a:t>1. Помочь родителям осознать необходимость авторитета взрослого в процессе воспитания.</a:t>
            </a:r>
          </a:p>
          <a:p>
            <a:r>
              <a:rPr lang="ru-RU" sz="4000" b="1" smtClean="0"/>
              <a:t>2. Напомнить о важности единых требований воспитания семьи и школы.</a:t>
            </a:r>
          </a:p>
        </p:txBody>
      </p:sp>
    </p:spTree>
  </p:cSld>
  <p:clrMapOvr>
    <a:masterClrMapping/>
  </p:clrMapOvr>
  <p:transition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Анализ анкет для родителей.</a:t>
            </a:r>
          </a:p>
        </p:txBody>
      </p:sp>
    </p:spTree>
  </p:cSld>
  <p:clrMapOvr>
    <a:masterClrMapping/>
  </p:clrMapOvr>
  <p:transition>
    <p:wipe dir="u"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Откуда берётся родительский авторитет, как он организуется?</a:t>
            </a: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5400" smtClean="0"/>
              <a:t>Особый талант – ошибка</a:t>
            </a:r>
          </a:p>
          <a:p>
            <a:r>
              <a:rPr lang="ru-RU" sz="5400" smtClean="0"/>
              <a:t>Послушание для самого послушания (родителям живётся спокойно)- скоро разрушается</a:t>
            </a:r>
          </a:p>
        </p:txBody>
      </p:sp>
    </p:spTree>
  </p:cSld>
  <p:clrMapOvr>
    <a:masterClrMapping/>
  </p:clrMapOvr>
  <p:transition>
    <p:wheel spokes="1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Сорта ложного авторитета: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196975"/>
            <a:ext cx="8713787" cy="5400675"/>
          </a:xfrm>
        </p:spPr>
        <p:txBody>
          <a:bodyPr/>
          <a:lstStyle/>
          <a:p>
            <a:r>
              <a:rPr lang="ru-RU" sz="2800" smtClean="0"/>
              <a:t>Авторитет подавления</a:t>
            </a:r>
          </a:p>
          <a:p>
            <a:r>
              <a:rPr lang="ru-RU" sz="2800" smtClean="0"/>
              <a:t>Авторитет расстояния</a:t>
            </a:r>
          </a:p>
          <a:p>
            <a:r>
              <a:rPr lang="ru-RU" sz="2800" smtClean="0"/>
              <a:t>Авторитет чванства</a:t>
            </a:r>
          </a:p>
          <a:p>
            <a:r>
              <a:rPr lang="ru-RU" sz="2800" smtClean="0"/>
              <a:t>Авторитет педантизма</a:t>
            </a:r>
          </a:p>
          <a:p>
            <a:r>
              <a:rPr lang="ru-RU" sz="2800" smtClean="0"/>
              <a:t>Авторитет резонёрства</a:t>
            </a:r>
          </a:p>
          <a:p>
            <a:r>
              <a:rPr lang="ru-RU" sz="2800" smtClean="0"/>
              <a:t>Авторитет любви</a:t>
            </a:r>
          </a:p>
          <a:p>
            <a:r>
              <a:rPr lang="ru-RU" sz="2800" smtClean="0"/>
              <a:t>Авторитет доброты</a:t>
            </a:r>
          </a:p>
          <a:p>
            <a:r>
              <a:rPr lang="ru-RU" sz="2800" smtClean="0"/>
              <a:t>Авторитет дружбы</a:t>
            </a:r>
          </a:p>
          <a:p>
            <a:r>
              <a:rPr lang="ru-RU" sz="2800" smtClean="0"/>
              <a:t>Авторитет подкупа</a:t>
            </a:r>
          </a:p>
        </p:txBody>
      </p:sp>
      <p:pic>
        <p:nvPicPr>
          <p:cNvPr id="12290" name="Picture 2" descr="C:\Documents and Settings\Пользователь\Рабочий стол\320 школа\3 б\_DSC019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713" y="1700213"/>
            <a:ext cx="54006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187"/>
          </a:xfrm>
        </p:spPr>
        <p:txBody>
          <a:bodyPr/>
          <a:lstStyle/>
          <a:p>
            <a:r>
              <a:rPr lang="ru-RU" sz="5400" smtClean="0">
                <a:solidFill>
                  <a:srgbClr val="7030A0"/>
                </a:solidFill>
              </a:rPr>
              <a:t>Какие же главные требования должен соблюдать родитель, чтобы пользоваться наилучшим подлинным авторитетом у своего ребёнка?</a:t>
            </a: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8101013" y="2636838"/>
            <a:ext cx="585787" cy="3816350"/>
          </a:xfrm>
        </p:spPr>
        <p:txBody>
          <a:bodyPr/>
          <a:lstStyle/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  <p:transition>
    <p:strips dir="rd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750" y="404813"/>
            <a:ext cx="8229600" cy="6192837"/>
          </a:xfrm>
        </p:spPr>
        <p:txBody>
          <a:bodyPr/>
          <a:lstStyle/>
          <a:p>
            <a:r>
              <a:rPr lang="ru-RU" sz="4800" smtClean="0"/>
              <a:t>1. Жизнь и работа родителей, их поведение.</a:t>
            </a:r>
          </a:p>
          <a:p>
            <a:r>
              <a:rPr lang="ru-RU" sz="4800" smtClean="0"/>
              <a:t>2. Родительское дело нужно помнить ответственно.</a:t>
            </a:r>
          </a:p>
          <a:p>
            <a:r>
              <a:rPr lang="ru-RU" sz="4800" smtClean="0"/>
              <a:t>3. Будьте помощником в начинаниях ребёнка, в его жизни.</a:t>
            </a:r>
          </a:p>
        </p:txBody>
      </p:sp>
    </p:spTree>
  </p:cSld>
  <p:clrMapOvr>
    <a:masterClrMapping/>
  </p:clrMapOvr>
  <p:transition>
    <p:cover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3008312" cy="1162050"/>
          </a:xfrm>
        </p:spPr>
        <p:txBody>
          <a:bodyPr/>
          <a:lstStyle/>
          <a:p>
            <a:r>
              <a:rPr lang="ru-RU" sz="4800" smtClean="0"/>
              <a:t>Советы:</a:t>
            </a:r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618013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1</a:t>
            </a:r>
            <a:r>
              <a:rPr lang="ru-RU" sz="4000" smtClean="0"/>
              <a:t>.  Уважайте мнение каждого участника воспитательного процесса, признавайте право на это мнение. Помните, что у каждой картины – свой художник.</a:t>
            </a:r>
            <a:endParaRPr lang="en-US" sz="4000" smtClean="0"/>
          </a:p>
          <a:p>
            <a:r>
              <a:rPr lang="en-US" sz="4000" smtClean="0"/>
              <a:t>(</a:t>
            </a:r>
            <a:r>
              <a:rPr lang="ru-RU" sz="4000" smtClean="0"/>
              <a:t>см.Приложение 2)</a:t>
            </a:r>
          </a:p>
          <a:p>
            <a:endParaRPr lang="en-US" sz="4000" smtClean="0"/>
          </a:p>
        </p:txBody>
      </p:sp>
      <p:sp>
        <p:nvSpPr>
          <p:cNvPr id="29699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9218" name="Picture 2" descr="C:\Documents and Settings\Пользователь\Рабочий стол\320 школа\Фото005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412875"/>
            <a:ext cx="3773487" cy="503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l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Содержимое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r>
              <a:rPr lang="ru-RU" sz="4800" smtClean="0"/>
              <a:t>2. Не пренебрегайте опытом других людей, например бабушек и дедушек. Кто-то в вашей семье не разделяет этого мнения? Расскажите ему историю о трех спасительных сосудах с водой. </a:t>
            </a:r>
            <a:r>
              <a:rPr lang="en-US" sz="4800" smtClean="0"/>
              <a:t>(</a:t>
            </a:r>
            <a:r>
              <a:rPr lang="ru-RU" sz="4800" smtClean="0"/>
              <a:t>см.Приложение 3)</a:t>
            </a:r>
          </a:p>
        </p:txBody>
      </p:sp>
    </p:spTree>
  </p:cSld>
  <p:clrMapOvr>
    <a:masterClrMapping/>
  </p:clrMapOvr>
  <p:transition>
    <p:checke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Содержимое 2"/>
          <p:cNvSpPr>
            <a:spLocks noGrp="1"/>
          </p:cNvSpPr>
          <p:nvPr>
            <p:ph idx="1"/>
          </p:nvPr>
        </p:nvSpPr>
        <p:spPr>
          <a:xfrm>
            <a:off x="395288" y="549275"/>
            <a:ext cx="8229600" cy="5792788"/>
          </a:xfrm>
        </p:spPr>
        <p:txBody>
          <a:bodyPr/>
          <a:lstStyle/>
          <a:p>
            <a:r>
              <a:rPr lang="ru-RU" smtClean="0"/>
              <a:t>3. Прислушивайтесь к мнению учителей. Не отвергайте их рекомендации. Многие не признают педагогику как науку. Напрасно. Формула «Мы все учились понемногу, чему-нибудь и как-нибудь» для воспитания неприемлема. Вспомните древних спартанцев – они прислушались к совету оракула и поставили во главе своего войска школьного учителя</a:t>
            </a:r>
            <a:r>
              <a:rPr lang="en-US" smtClean="0"/>
              <a:t>.</a:t>
            </a:r>
            <a:endParaRPr lang="ru-RU" smtClean="0"/>
          </a:p>
          <a:p>
            <a:r>
              <a:rPr lang="en-US" smtClean="0"/>
              <a:t>(</a:t>
            </a:r>
            <a:r>
              <a:rPr lang="ru-RU" smtClean="0"/>
              <a:t>см.Приложение 4).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404813"/>
            <a:ext cx="8229600" cy="6192837"/>
          </a:xfrm>
        </p:spPr>
        <p:txBody>
          <a:bodyPr/>
          <a:lstStyle/>
          <a:p>
            <a:pPr algn="ctr"/>
            <a:r>
              <a:rPr lang="ru-RU" sz="12000" smtClean="0">
                <a:solidFill>
                  <a:srgbClr val="FF0000"/>
                </a:solidFill>
                <a:latin typeface="Monotype Corsiva" pitchFamily="66" charset="0"/>
              </a:rPr>
              <a:t>Внимание: фотосессия!</a:t>
            </a:r>
          </a:p>
          <a:p>
            <a:pPr algn="ctr"/>
            <a:r>
              <a:rPr lang="ru-RU" sz="7200" smtClean="0">
                <a:solidFill>
                  <a:srgbClr val="7030A0"/>
                </a:solidFill>
                <a:latin typeface="Monotype Corsiva" pitchFamily="66" charset="0"/>
              </a:rPr>
              <a:t>Вести с урока технологии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/>
          <a:p>
            <a:r>
              <a:rPr lang="ru-RU" sz="2800" smtClean="0"/>
              <a:t>4. Храните огонь родного очага, и не забывайте главного: дом не может считаться жилищем человека, пока в нем нет пищи и огня не только для тела, но и для разума.</a:t>
            </a:r>
          </a:p>
          <a:p>
            <a:r>
              <a:rPr lang="ru-RU" sz="2800" smtClean="0"/>
              <a:t>Пусть в вашем доме будет все необходимое и для того, и для другого. И тогда обязательно будет авторитет – такой необходимый инструмент воспитания.</a:t>
            </a:r>
          </a:p>
        </p:txBody>
      </p:sp>
      <p:pic>
        <p:nvPicPr>
          <p:cNvPr id="10242" name="Picture 2" descr="C:\Documents and Settings\Пользователь\Рабочий стол\320 школа\Фото006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908050"/>
            <a:ext cx="3530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/>
          <a:p>
            <a:r>
              <a:rPr lang="ru-RU" sz="2800" smtClean="0"/>
              <a:t>Вот и подошел к концу наш разговор. Незаметно стемнело за окном. Дома вас заждались. Вам пора. Поспешите к своему взрослеющему малышу, погладьте его по шелковистым волосам и обязательно шепните: «Спи мой хороший. Спи, а я покараулю твой сон». Не бойтесь. Это не повредит вашему авторитету… Удачи</a:t>
            </a:r>
            <a:r>
              <a:rPr lang="ru-RU" smtClean="0"/>
              <a:t>.</a:t>
            </a:r>
          </a:p>
        </p:txBody>
      </p:sp>
      <p:pic>
        <p:nvPicPr>
          <p:cNvPr id="11266" name="Picture 2" descr="C:\Documents and Settings\Пользователь\Рабочий стол\320 школа\Фото006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692150"/>
            <a:ext cx="3529012" cy="532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320 школа\Фото007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333375"/>
            <a:ext cx="4610100" cy="614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Пользователь\Рабочий стол\320 школа\Фото007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333375"/>
            <a:ext cx="4545012" cy="606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Пользователь\Рабочий стол\320 школа\Фото00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260350"/>
            <a:ext cx="4679950" cy="624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Пользователь\Рабочий стол\320 школа\Фото00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260350"/>
            <a:ext cx="4679950" cy="624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Пользователь\Рабочий стол\320 школа\Фото00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188913"/>
            <a:ext cx="4905375" cy="654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Пользователь\Рабочий стол\320 школа\Фото00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260350"/>
            <a:ext cx="4679950" cy="624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Пользователь\Рабочий стол\320 школа\Фото00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260350"/>
            <a:ext cx="4700588" cy="626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184</TotalTime>
  <Words>316</Words>
  <Application>Microsoft Office PowerPoint</Application>
  <PresentationFormat>Экран (4:3)</PresentationFormat>
  <Paragraphs>37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Calibri</vt:lpstr>
      <vt:lpstr>Arial</vt:lpstr>
      <vt:lpstr>Constantia</vt:lpstr>
      <vt:lpstr>Monotype Corsiva</vt:lpstr>
      <vt:lpstr>Тема1</vt:lpstr>
      <vt:lpstr>Тема1</vt:lpstr>
      <vt:lpstr>КОГДА МНОГО ПОВАРОВ, ПЛОХ И БУЛЬОН.  ИЛИ НЕСКОЛЬКО СЛОВ ОБ АВТОРИТЕТЕ ВОСПИТАТЕЛЯ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Ход собрания.</vt:lpstr>
      <vt:lpstr>Анализ анкет для родителей.</vt:lpstr>
      <vt:lpstr>Откуда берётся родительский авторитет, как он организуется?</vt:lpstr>
      <vt:lpstr>Сорта ложного авторитета:</vt:lpstr>
      <vt:lpstr>Какие же главные требования должен соблюдать родитель, чтобы пользоваться наилучшим подлинным авторитетом у своего ребёнка?</vt:lpstr>
      <vt:lpstr>Слайд 16</vt:lpstr>
      <vt:lpstr>Советы:</vt:lpstr>
      <vt:lpstr>Слайд 18</vt:lpstr>
      <vt:lpstr>Слайд 19</vt:lpstr>
      <vt:lpstr>Слайд 20</vt:lpstr>
      <vt:lpstr>Слайд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КОГДА МНОГО ПОВАРОВ, ПЛОХ И БУЛЬОН.  ИЛИ НЕСКОЛЬКО СЛОВ ОБ АВТОРИТЕТЕ ВОСПИТАТЕЛЯ</dc:title>
  <dc:creator>User</dc:creator>
  <cp:lastModifiedBy>User</cp:lastModifiedBy>
  <cp:revision>22</cp:revision>
  <dcterms:created xsi:type="dcterms:W3CDTF">2012-02-13T17:56:59Z</dcterms:created>
  <dcterms:modified xsi:type="dcterms:W3CDTF">2012-12-15T14:48:49Z</dcterms:modified>
</cp:coreProperties>
</file>