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309" r:id="rId2"/>
    <p:sldId id="310" r:id="rId3"/>
    <p:sldId id="291" r:id="rId4"/>
    <p:sldId id="292" r:id="rId5"/>
    <p:sldId id="293" r:id="rId6"/>
    <p:sldId id="294" r:id="rId7"/>
    <p:sldId id="296" r:id="rId8"/>
    <p:sldId id="312" r:id="rId9"/>
    <p:sldId id="313" r:id="rId10"/>
    <p:sldId id="314" r:id="rId11"/>
    <p:sldId id="316" r:id="rId12"/>
    <p:sldId id="319" r:id="rId13"/>
    <p:sldId id="320" r:id="rId14"/>
    <p:sldId id="321" r:id="rId15"/>
    <p:sldId id="322" r:id="rId16"/>
    <p:sldId id="325" r:id="rId17"/>
    <p:sldId id="326" r:id="rId18"/>
    <p:sldId id="327" r:id="rId19"/>
    <p:sldId id="299" r:id="rId20"/>
    <p:sldId id="303" r:id="rId21"/>
    <p:sldId id="307" r:id="rId22"/>
    <p:sldId id="328" r:id="rId23"/>
    <p:sldId id="329" r:id="rId24"/>
    <p:sldId id="330" r:id="rId25"/>
    <p:sldId id="331" r:id="rId26"/>
    <p:sldId id="332" r:id="rId27"/>
    <p:sldId id="333" r:id="rId28"/>
    <p:sldId id="338" r:id="rId29"/>
    <p:sldId id="288" r:id="rId30"/>
    <p:sldId id="335" r:id="rId31"/>
    <p:sldId id="337" r:id="rId32"/>
    <p:sldId id="339" r:id="rId3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19874" autoAdjust="0"/>
    <p:restoredTop sz="94660"/>
  </p:normalViewPr>
  <p:slideViewPr>
    <p:cSldViewPr>
      <p:cViewPr varScale="1">
        <p:scale>
          <a:sx n="69" d="100"/>
          <a:sy n="69" d="100"/>
        </p:scale>
        <p:origin x="-96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EA99D0-AE5F-4CEC-92AB-9FA8BBD84670}" type="datetimeFigureOut">
              <a:rPr lang="ru-RU" smtClean="0"/>
              <a:pPr/>
              <a:t>17.01.2013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699779-BD2D-40A9-AD96-B5C3872EAF0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560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8A0ED7-0DB1-4B60-959E-0F4766653B5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8676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522FE54-5F89-4EDB-9069-2E4A18C0C4A7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1748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230684F-F855-4DE0-A990-C21F20B20F29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13</a:t>
            </a:fld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4820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8C83C0F-337A-4A0B-9033-1E6C1DBF8787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14</a:t>
            </a:fld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35844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0C4CB73-9C8A-4190-91F6-9A4A74F3ED35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15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EE586F-CE8A-4ED7-8452-E154D3C277B5}" type="datetimeFigureOut">
              <a:rPr lang="ru-RU"/>
              <a:pPr>
                <a:defRPr/>
              </a:pPr>
              <a:t>17.01.2013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14D17F-BBC7-44F6-9992-5ABEE0E4B8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461B5A-076F-4B82-9FB6-969833C2AF1A}" type="datetimeFigureOut">
              <a:rPr lang="ru-RU"/>
              <a:pPr>
                <a:defRPr/>
              </a:pPr>
              <a:t>17.01.2013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6744A-8BC3-4DDD-8F06-4FC950AE8E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ED3E2E-BFE8-4F62-BDEE-D0AF7021C73E}" type="datetimeFigureOut">
              <a:rPr lang="ru-RU"/>
              <a:pPr>
                <a:defRPr/>
              </a:pPr>
              <a:t>17.01.2013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F0DDF1-74DF-44DE-87EB-D91AC2BA1B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3BA5A5-8A9F-412E-9F99-AF41775078DD}" type="datetimeFigureOut">
              <a:rPr lang="ru-RU"/>
              <a:pPr>
                <a:defRPr/>
              </a:pPr>
              <a:t>17.01.2013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CD1D5E-26CB-493E-983C-C1222493AB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19C30-EB62-45B4-A32B-068062FA03CD}" type="datetimeFigureOut">
              <a:rPr lang="ru-RU"/>
              <a:pPr>
                <a:defRPr/>
              </a:pPr>
              <a:t>17.01.2013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AA19C4-A940-41CA-B453-C1683C15E9D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E682E-2D64-4065-90A9-6BA57335C715}" type="datetimeFigureOut">
              <a:rPr lang="ru-RU"/>
              <a:pPr>
                <a:defRPr/>
              </a:pPr>
              <a:t>17.01.2013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80C62B-9C5F-4E0D-B850-46BB62EA02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04443-D716-4F08-9D6D-99C1B3350088}" type="datetimeFigureOut">
              <a:rPr lang="ru-RU"/>
              <a:pPr>
                <a:defRPr/>
              </a:pPr>
              <a:t>17.01.2013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3F4858-837A-45CD-8BD3-5058D33E56C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64724B-D052-46FE-9452-84E6057C7CED}" type="datetimeFigureOut">
              <a:rPr lang="ru-RU"/>
              <a:pPr>
                <a:defRPr/>
              </a:pPr>
              <a:t>17.01.2013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0922A4-FB57-470F-A408-8555607F06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106581-F5B4-487C-AC25-5D99C2031D0C}" type="datetimeFigureOut">
              <a:rPr lang="ru-RU"/>
              <a:pPr>
                <a:defRPr/>
              </a:pPr>
              <a:t>17.01.2013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05B783-1481-4F73-8F33-A96AD43617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A5CE3A-B993-4D2D-8716-D44FFF4F169C}" type="datetimeFigureOut">
              <a:rPr lang="ru-RU"/>
              <a:pPr>
                <a:defRPr/>
              </a:pPr>
              <a:t>17.01.2013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72A61E-6DE7-4F87-B265-DE7B215A4E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75CD34-926F-4AA8-894F-B219A7BEE072}" type="datetimeFigureOut">
              <a:rPr lang="ru-RU"/>
              <a:pPr>
                <a:defRPr/>
              </a:pPr>
              <a:t>17.01.2013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356F7-9CE8-4D2E-A040-35D6F8D0BB3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43617B9-3AB4-439E-9160-F0A48A4843C8}" type="datetimeFigureOut">
              <a:rPr lang="ru-RU"/>
              <a:pPr>
                <a:defRPr/>
              </a:pPr>
              <a:t>17.01.2013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DF3E5B9-9C42-43A3-B1C5-440C3DB470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javascript:void(0)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3286116" y="3000372"/>
            <a:ext cx="5200632" cy="1755777"/>
          </a:xfrm>
        </p:spPr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Игольное кружево </a:t>
            </a:r>
            <a:b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b="1" dirty="0" smtClean="0"/>
              <a:t> 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«мелкая тверская строчка»</a:t>
            </a:r>
            <a:r>
              <a:rPr lang="ru-RU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b="1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000100" y="5286388"/>
            <a:ext cx="7286676" cy="857256"/>
          </a:xfrm>
        </p:spPr>
        <p:txBody>
          <a:bodyPr/>
          <a:lstStyle/>
          <a:p>
            <a:r>
              <a:rPr lang="ru-RU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Смирнова Татьяна Александровна, </a:t>
            </a:r>
          </a:p>
          <a:p>
            <a:r>
              <a:rPr lang="ru-RU" sz="1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учитель технологии муниципального бюджетного общеобразовательного учреждения гимназия №2 г. Нелидово Тверской области</a:t>
            </a: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00100" y="357166"/>
            <a:ext cx="728667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Край родной – земля Тверская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Рисунок 11" descr="В Тверь Foto (13)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785" y="2500306"/>
            <a:ext cx="2531999" cy="2500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Содержимое 2"/>
          <p:cNvSpPr>
            <a:spLocks noGrp="1"/>
          </p:cNvSpPr>
          <p:nvPr>
            <p:ph idx="1"/>
          </p:nvPr>
        </p:nvSpPr>
        <p:spPr>
          <a:xfrm>
            <a:off x="3500438" y="785813"/>
            <a:ext cx="5186362" cy="5572125"/>
          </a:xfrm>
        </p:spPr>
        <p:txBody>
          <a:bodyPr/>
          <a:lstStyle/>
          <a:p>
            <a:pPr eaLnBrk="1" hangingPunct="1"/>
            <a:r>
              <a:rPr lang="ru-RU" sz="2400" b="1" dirty="0" smtClean="0">
                <a:solidFill>
                  <a:srgbClr val="002060"/>
                </a:solidFill>
              </a:rPr>
              <a:t>Большими художественными достоинствами, к сожалению, не получившими развития в наше время, обладало кружево Тверской губернии. Его производили в Калязине и  Торжке, Весьегонске. В начале XIX века Калязин называли городом крахмала и кружев. Десятки крахмальных заводов и сотни кружевниц создавали его особенность.  </a:t>
            </a:r>
          </a:p>
        </p:txBody>
      </p:sp>
      <p:pic>
        <p:nvPicPr>
          <p:cNvPr id="9219" name="Picture 2" descr="F:\кружево\img_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black">
          <a:xfrm>
            <a:off x="357188" y="785813"/>
            <a:ext cx="3149600" cy="5084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8662" y="357166"/>
            <a:ext cx="7662862" cy="11430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Когда же возникло это удивительное чудо на земле Тверской?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1267" name="Содержимое 2"/>
          <p:cNvSpPr>
            <a:spLocks noGrp="1"/>
          </p:cNvSpPr>
          <p:nvPr>
            <p:ph idx="1"/>
          </p:nvPr>
        </p:nvSpPr>
        <p:spPr>
          <a:xfrm>
            <a:off x="3851275" y="1341438"/>
            <a:ext cx="4762500" cy="4525962"/>
          </a:xfrm>
        </p:spPr>
        <p:txBody>
          <a:bodyPr/>
          <a:lstStyle/>
          <a:p>
            <a:pPr eaLnBrk="1" hangingPunct="1"/>
            <a:r>
              <a:rPr lang="ru-RU" sz="1600" b="1" dirty="0" smtClean="0">
                <a:solidFill>
                  <a:srgbClr val="000066"/>
                </a:solidFill>
                <a:latin typeface="Times New Roman" pitchFamily="18" charset="0"/>
              </a:rPr>
              <a:t>Если верить преданию, то именно к </a:t>
            </a:r>
            <a:r>
              <a:rPr lang="ru-RU" sz="1600" b="1" dirty="0" smtClean="0">
                <a:solidFill>
                  <a:srgbClr val="FF0066"/>
                </a:solidFill>
                <a:latin typeface="Times New Roman" pitchFamily="18" charset="0"/>
              </a:rPr>
              <a:t>1654 году</a:t>
            </a:r>
            <a:r>
              <a:rPr lang="ru-RU" sz="1600" b="1" dirty="0" smtClean="0">
                <a:solidFill>
                  <a:srgbClr val="000066"/>
                </a:solidFill>
                <a:latin typeface="Times New Roman" pitchFamily="18" charset="0"/>
              </a:rPr>
              <a:t> относится пребывание царицы Марии Милославской, в г. Калязине Тверской губернии. Государыня приехала в этот старинный русский город со слугами и мастерицами, умевшими плести кружева из золотой и серебряной нити. В то время были распространены металлические кружева, которые нашивались на ткань в виде каймы, круга и т. д. Это кружево было очень дорогим и приобрести его могли только состоятельные, богатые барышни, а вот в XVIII веке появляются кружева из шелковой, льняной и хлопчатобумажной нити. Впервые эти кружева появились в Орловской губернии. В Калязине, который прежде называли «городом крахмала и кружев», этим промыслом занимались очень многие женщины.</a:t>
            </a:r>
            <a:r>
              <a:rPr lang="ru-RU" sz="1600" dirty="0" smtClean="0">
                <a:solidFill>
                  <a:srgbClr val="000066"/>
                </a:solidFill>
                <a:latin typeface="Times New Roman" pitchFamily="18" charset="0"/>
              </a:rPr>
              <a:t> </a:t>
            </a:r>
          </a:p>
        </p:txBody>
      </p:sp>
      <p:pic>
        <p:nvPicPr>
          <p:cNvPr id="11268" name="Picture 5" descr="2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1285860"/>
            <a:ext cx="3068637" cy="509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97280" y="36576"/>
            <a:ext cx="7662672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Калязинское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кружево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3714750" y="1143000"/>
            <a:ext cx="4972050" cy="4983163"/>
          </a:xfrm>
        </p:spPr>
        <p:txBody>
          <a:bodyPr rtlCol="0">
            <a:normAutofit fontScale="85000" lnSpcReduction="2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Считается, что уже в конце XVIII столетия в Калязине стали плести кружево на продажу. Во всяком случае, именно здесь сложился самый ранний кружевной промысел в России. В связи с этой ранней специализацией и среди мастериц возникли разные группы, в которых исполнялись только определенные типы кружева. 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0" name="Picture 7" descr="foto_1106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00100" y="1071546"/>
            <a:ext cx="2786062" cy="235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Прямоугольник 4"/>
          <p:cNvSpPr>
            <a:spLocks noChangeArrowheads="1"/>
          </p:cNvSpPr>
          <p:nvPr/>
        </p:nvSpPr>
        <p:spPr bwMode="auto">
          <a:xfrm>
            <a:off x="1071538" y="3429000"/>
            <a:ext cx="25717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Концы полотенец</a:t>
            </a:r>
          </a:p>
          <a:p>
            <a:pPr algn="ctr"/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(середина XIX в.) </a:t>
            </a:r>
          </a:p>
        </p:txBody>
      </p:sp>
      <p:pic>
        <p:nvPicPr>
          <p:cNvPr id="14342" name="Picture 4" descr="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8" y="4071942"/>
            <a:ext cx="2827338" cy="248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1" name="Содержимое 6" descr="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black">
          <a:xfrm>
            <a:off x="714348" y="285728"/>
            <a:ext cx="3571875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8" descr="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3786190"/>
            <a:ext cx="3571875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Прямоугольник 6"/>
          <p:cNvSpPr>
            <a:spLocks noChangeArrowheads="1"/>
          </p:cNvSpPr>
          <p:nvPr/>
        </p:nvSpPr>
        <p:spPr bwMode="auto">
          <a:xfrm>
            <a:off x="1071538" y="3071810"/>
            <a:ext cx="3214688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Край, узор «</a:t>
            </a:r>
            <a:r>
              <a:rPr lang="ru-RU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сыпчатое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 </a:t>
            </a:r>
          </a:p>
          <a:p>
            <a:pPr algn="ctr"/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(конец XIX в.)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ahoma" pitchFamily="34" charset="0"/>
            </a:endParaRPr>
          </a:p>
        </p:txBody>
      </p:sp>
      <p:pic>
        <p:nvPicPr>
          <p:cNvPr id="6" name="Содержимое 7" descr="images (3)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8" y="285728"/>
            <a:ext cx="316230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Содержимое 6" descr="images (2).jpg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black">
          <a:xfrm>
            <a:off x="4643438" y="3786190"/>
            <a:ext cx="3725863" cy="250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97280" y="36576"/>
            <a:ext cx="7662672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Торжокское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кружево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435" name="Содержимое 5"/>
          <p:cNvSpPr>
            <a:spLocks noGrp="1"/>
          </p:cNvSpPr>
          <p:nvPr>
            <p:ph idx="1"/>
          </p:nvPr>
        </p:nvSpPr>
        <p:spPr>
          <a:xfrm>
            <a:off x="3500438" y="1143000"/>
            <a:ext cx="5186362" cy="4983163"/>
          </a:xfrm>
        </p:spPr>
        <p:txBody>
          <a:bodyPr/>
          <a:lstStyle/>
          <a:p>
            <a:pPr eaLnBrk="1" hangingPunct="1"/>
            <a:r>
              <a:rPr lang="ru-RU" sz="1800" b="1" dirty="0" smtClean="0">
                <a:solidFill>
                  <a:srgbClr val="002060"/>
                </a:solidFill>
              </a:rPr>
              <a:t>В другом городе Тверской губернии — Торжке — кружевоплетение тоже появилось довольно рано, и с самого начала, то есть </a:t>
            </a:r>
            <a:r>
              <a:rPr lang="ru-RU" sz="1800" b="1" dirty="0" err="1" smtClean="0">
                <a:solidFill>
                  <a:srgbClr val="002060"/>
                </a:solidFill>
              </a:rPr>
              <a:t>c</a:t>
            </a:r>
            <a:r>
              <a:rPr lang="ru-RU" sz="1800" b="1" dirty="0" smtClean="0">
                <a:solidFill>
                  <a:srgbClr val="002060"/>
                </a:solidFill>
              </a:rPr>
              <a:t> XVIII века, уже преобладала сцепная техника. Сохранилось изображение широкой прошвы, окаймленной </a:t>
            </a:r>
            <a:r>
              <a:rPr lang="ru-RU" sz="1800" b="1" dirty="0" err="1" smtClean="0">
                <a:solidFill>
                  <a:srgbClr val="002060"/>
                </a:solidFill>
              </a:rPr>
              <a:t>пятилистниками</a:t>
            </a:r>
            <a:r>
              <a:rPr lang="ru-RU" sz="1800" b="1" dirty="0" smtClean="0">
                <a:solidFill>
                  <a:srgbClr val="002060"/>
                </a:solidFill>
              </a:rPr>
              <a:t> на волнистом стебле. Узор ее состоит из двух перемежающихся мотивов в виде крупных цветочных кустов. Это кружево поразительно по богатству и множеству разработок </a:t>
            </a:r>
            <a:r>
              <a:rPr lang="ru-RU" sz="1800" b="1" dirty="0" err="1" smtClean="0">
                <a:solidFill>
                  <a:srgbClr val="002060"/>
                </a:solidFill>
              </a:rPr>
              <a:t>полотнянки</a:t>
            </a:r>
            <a:r>
              <a:rPr lang="ru-RU" sz="1800" b="1" dirty="0" smtClean="0">
                <a:solidFill>
                  <a:srgbClr val="002060"/>
                </a:solidFill>
              </a:rPr>
              <a:t>, оказывающейся в нем почти единственным приемом плетения, что вообще типично для XVIII века. Ее варианты красивых рисунков выявляют форму листьев или в виде решеток заполняют внутренние части цветов, ею же образованы и связки фона. </a:t>
            </a:r>
          </a:p>
        </p:txBody>
      </p:sp>
      <p:pic>
        <p:nvPicPr>
          <p:cNvPr id="18436" name="Содержимое 12" descr="http://www.kruzhevo.ru/img/history/tver/torzhok/2.jpg">
            <a:hlinkClick r:id="rId3"/>
          </p:cNvPr>
          <p:cNvPicPr>
            <a:picLocks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85786" y="1571612"/>
            <a:ext cx="3071813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2071670" y="3429000"/>
            <a:ext cx="514353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/>
            <a:r>
              <a:rPr lang="ru-RU" sz="1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Подзоры . Деталь </a:t>
            </a:r>
            <a:r>
              <a:rPr lang="ru-RU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(конец XVIII - начало XIX в.) </a:t>
            </a:r>
          </a:p>
        </p:txBody>
      </p:sp>
      <p:pic>
        <p:nvPicPr>
          <p:cNvPr id="7" name="Picture 6" descr="Kru_text_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57422" y="3786190"/>
            <a:ext cx="4359275" cy="259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142976" y="214290"/>
            <a:ext cx="2571768" cy="3168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572000" y="214290"/>
            <a:ext cx="2500330" cy="3190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/>
          </p:cNvSpPr>
          <p:nvPr>
            <p:ph type="title"/>
          </p:nvPr>
        </p:nvSpPr>
        <p:spPr>
          <a:xfrm>
            <a:off x="428596" y="142852"/>
            <a:ext cx="8229600" cy="11430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Весьегонское кружево</a:t>
            </a:r>
            <a:endParaRPr lang="ru-RU" dirty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555" name="Rectangle 3"/>
          <p:cNvSpPr>
            <a:spLocks noGrp="1"/>
          </p:cNvSpPr>
          <p:nvPr>
            <p:ph type="body" idx="4294967295"/>
          </p:nvPr>
        </p:nvSpPr>
        <p:spPr>
          <a:xfrm>
            <a:off x="4143372" y="1214422"/>
            <a:ext cx="4406928" cy="50736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1800" b="1" dirty="0" smtClean="0">
                <a:solidFill>
                  <a:srgbClr val="000066"/>
                </a:solidFill>
                <a:latin typeface="Times New Roman" pitchFamily="18" charset="0"/>
              </a:rPr>
              <a:t>Оригинальным характером отличаются весьегонские мерные кружева. Они выполнялись простым численным способом по памяти, без сколков, по счету нитей. По льняной </a:t>
            </a:r>
            <a:r>
              <a:rPr lang="ru-RU" sz="1800" b="1" dirty="0" err="1" smtClean="0">
                <a:solidFill>
                  <a:srgbClr val="000066"/>
                </a:solidFill>
                <a:latin typeface="Times New Roman" pitchFamily="18" charset="0"/>
              </a:rPr>
              <a:t>плетешковой</a:t>
            </a:r>
            <a:r>
              <a:rPr lang="ru-RU" sz="1800" b="1" dirty="0" smtClean="0">
                <a:solidFill>
                  <a:srgbClr val="000066"/>
                </a:solidFill>
                <a:latin typeface="Times New Roman" pitchFamily="18" charset="0"/>
              </a:rPr>
              <a:t> решетке стелется линейный многоцветный узор из красных льняных и излюбленных ярких зеленых, желтых, лиловых, оранжевых, малиновых, синих шерстяных ниток, с типичными и для тверской вышивки и ткачества простыми геометрическими мотивами, которые ритмично повернуты то вверх, то вниз. Такое дробное </a:t>
            </a:r>
            <a:r>
              <a:rPr lang="ru-RU" sz="1800" b="1" dirty="0" err="1" smtClean="0">
                <a:solidFill>
                  <a:srgbClr val="000066"/>
                </a:solidFill>
                <a:latin typeface="Times New Roman" pitchFamily="18" charset="0"/>
              </a:rPr>
              <a:t>многоцветье</a:t>
            </a:r>
            <a:r>
              <a:rPr lang="ru-RU" sz="1800" b="1" dirty="0" smtClean="0">
                <a:solidFill>
                  <a:srgbClr val="000066"/>
                </a:solidFill>
                <a:latin typeface="Times New Roman" pitchFamily="18" charset="0"/>
              </a:rPr>
              <a:t> является сугубо локальной особенностью, свойственной не только кружеву, но и местной вышивке и ткачеству.</a:t>
            </a:r>
          </a:p>
        </p:txBody>
      </p:sp>
      <p:sp>
        <p:nvSpPr>
          <p:cNvPr id="23557" name="Rectangle 5"/>
          <p:cNvSpPr>
            <a:spLocks noChangeArrowheads="1"/>
          </p:cNvSpPr>
          <p:nvPr/>
        </p:nvSpPr>
        <p:spPr bwMode="auto">
          <a:xfrm>
            <a:off x="642910" y="5786454"/>
            <a:ext cx="381635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Плетеное  цветное кружево. Края.</a:t>
            </a:r>
          </a:p>
          <a:p>
            <a:pPr algn="ctr"/>
            <a:r>
              <a:rPr lang="ru-RU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Вторая половина </a:t>
            </a:r>
            <a:r>
              <a:rPr lang="en-US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XIX</a:t>
            </a:r>
            <a:r>
              <a:rPr lang="ru-RU" sz="1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века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00099" y="1214422"/>
            <a:ext cx="3083589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Rectangle 7"/>
          <p:cNvSpPr>
            <a:spLocks noChangeArrowheads="1"/>
          </p:cNvSpPr>
          <p:nvPr/>
        </p:nvSpPr>
        <p:spPr bwMode="auto">
          <a:xfrm>
            <a:off x="2285984" y="5572140"/>
            <a:ext cx="4572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Плетеное  цветное кружево. Края.</a:t>
            </a:r>
          </a:p>
          <a:p>
            <a:pPr algn="ctr"/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Вторая половина </a:t>
            </a:r>
            <a:r>
              <a:rPr lang="en-US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XIX</a:t>
            </a:r>
            <a:r>
              <a:rPr lang="ru-RU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века</a:t>
            </a:r>
          </a:p>
        </p:txBody>
      </p:sp>
      <p:pic>
        <p:nvPicPr>
          <p:cNvPr id="9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7224" y="571480"/>
            <a:ext cx="3367796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57686" y="571480"/>
            <a:ext cx="3714776" cy="4609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86182" y="500042"/>
            <a:ext cx="4657700" cy="4525963"/>
          </a:xfrm>
        </p:spPr>
        <p:txBody>
          <a:bodyPr/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Кружевные изделия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Тверской области в основном создавали вышивкой по сетке, которую получали выдергивая нити (уток и основу) из полотняной ткани. </a:t>
            </a:r>
          </a:p>
          <a:p>
            <a:endParaRPr lang="ru-RU" sz="2400" b="1" dirty="0" smtClean="0">
              <a:solidFill>
                <a:srgbClr val="FF0000"/>
              </a:solidFill>
            </a:endParaRPr>
          </a:p>
          <a:p>
            <a:endParaRPr lang="ru-RU" sz="2400" b="1" dirty="0" smtClean="0">
              <a:solidFill>
                <a:srgbClr val="FF0000"/>
              </a:solidFill>
            </a:endParaRPr>
          </a:p>
          <a:p>
            <a:endParaRPr lang="ru-RU" sz="2400" b="1" dirty="0" smtClean="0">
              <a:solidFill>
                <a:srgbClr val="FF0000"/>
              </a:solidFill>
            </a:endParaRPr>
          </a:p>
          <a:p>
            <a:endParaRPr lang="ru-RU" sz="2400" dirty="0" smtClean="0">
              <a:solidFill>
                <a:srgbClr val="FF0000"/>
              </a:solidFill>
            </a:endParaRPr>
          </a:p>
          <a:p>
            <a:endParaRPr lang="ru-RU" sz="2400" dirty="0" smtClean="0">
              <a:solidFill>
                <a:srgbClr val="FF0000"/>
              </a:solidFill>
            </a:endParaRPr>
          </a:p>
          <a:p>
            <a:endParaRPr lang="ru-RU" sz="2400" dirty="0" smtClean="0">
              <a:solidFill>
                <a:srgbClr val="FF0000"/>
              </a:solidFill>
            </a:endParaRPr>
          </a:p>
          <a:p>
            <a:endParaRPr lang="ru-RU" sz="2400" dirty="0" smtClean="0">
              <a:solidFill>
                <a:srgbClr val="FF0000"/>
              </a:solidFill>
            </a:endParaRPr>
          </a:p>
          <a:p>
            <a:endParaRPr lang="ru-RU" sz="1600" dirty="0"/>
          </a:p>
        </p:txBody>
      </p:sp>
      <p:pic>
        <p:nvPicPr>
          <p:cNvPr id="5122" name="Picture 2" descr="C:\Documents and Settings\профи\Рабочий стол\урок по вышивке\ikrug_f.1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85852" y="142852"/>
            <a:ext cx="2000264" cy="387862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86248" y="3571876"/>
            <a:ext cx="4000528" cy="57150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FF0000"/>
                </a:solidFill>
              </a:rPr>
              <a:t>шитье по </a:t>
            </a:r>
            <a:r>
              <a:rPr lang="ru-RU" sz="2400" b="1" dirty="0" err="1" smtClean="0">
                <a:solidFill>
                  <a:srgbClr val="FF0000"/>
                </a:solidFill>
              </a:rPr>
              <a:t>выдергу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4286248" y="4643446"/>
            <a:ext cx="4000528" cy="57150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«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</a:rPr>
              <a:t>строчевая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 вышивка» 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286248" y="5715016"/>
            <a:ext cx="4000528" cy="57150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</a:rPr>
              <a:t>«строчка» </a:t>
            </a:r>
            <a:endParaRPr lang="ru-RU" sz="24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5123" name="Picture 3" descr="C:\Documents and Settings\профи\Рабочий стол\урок по вышивке\ikrug_f.0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71538" y="4143380"/>
            <a:ext cx="2571768" cy="24260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 descr="92AD67E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14876" y="1357298"/>
            <a:ext cx="2819400" cy="211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7" name="WordArt 9"/>
          <p:cNvSpPr>
            <a:spLocks noChangeArrowheads="1" noChangeShapeType="1" noTextEdit="1"/>
          </p:cNvSpPr>
          <p:nvPr/>
        </p:nvSpPr>
        <p:spPr bwMode="auto">
          <a:xfrm>
            <a:off x="5410200" y="6248400"/>
            <a:ext cx="1817688" cy="22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"стлань"</a:t>
            </a:r>
          </a:p>
        </p:txBody>
      </p:sp>
      <p:sp>
        <p:nvSpPr>
          <p:cNvPr id="22538" name="WordArt 10"/>
          <p:cNvSpPr>
            <a:spLocks noChangeArrowheads="1" noChangeShapeType="1" noTextEdit="1"/>
          </p:cNvSpPr>
          <p:nvPr/>
        </p:nvSpPr>
        <p:spPr bwMode="auto">
          <a:xfrm>
            <a:off x="1500166" y="5214950"/>
            <a:ext cx="2381240" cy="24766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"косая штопка"</a:t>
            </a:r>
          </a:p>
        </p:txBody>
      </p:sp>
      <p:sp>
        <p:nvSpPr>
          <p:cNvPr id="22539" name="WordArt 11"/>
          <p:cNvSpPr>
            <a:spLocks noChangeArrowheads="1" noChangeShapeType="1" noTextEdit="1"/>
          </p:cNvSpPr>
          <p:nvPr/>
        </p:nvSpPr>
        <p:spPr bwMode="auto">
          <a:xfrm>
            <a:off x="4786314" y="3571876"/>
            <a:ext cx="2571768" cy="3000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"плотный настил"</a:t>
            </a:r>
            <a:endParaRPr lang="ru-RU" b="1" kern="10" dirty="0">
              <a:ln w="9525">
                <a:solidFill>
                  <a:srgbClr val="000080"/>
                </a:solidFill>
                <a:round/>
                <a:headEnd/>
                <a:tailEnd/>
              </a:ln>
              <a:solidFill>
                <a:schemeClr val="folHlink"/>
              </a:solidFill>
              <a:latin typeface="Arial"/>
              <a:cs typeface="Arial"/>
            </a:endParaRPr>
          </a:p>
        </p:txBody>
      </p:sp>
      <p:sp>
        <p:nvSpPr>
          <p:cNvPr id="22540" name="Rectangle 1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Сквозная белая строчка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2541" name="Picture 1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29124" y="4000504"/>
            <a:ext cx="3733800" cy="206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2" name="Picture 1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357290" y="1428736"/>
            <a:ext cx="2714625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Народное  декоративно- прикладное творчество</a:t>
            </a:r>
            <a:endParaRPr lang="ru-RU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348" y="1500174"/>
            <a:ext cx="8086724" cy="4311649"/>
          </a:xfrm>
        </p:spPr>
        <p:txBody>
          <a:bodyPr/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раздел декоративного искусства, которое охватывает ряд отраслей творчества, которые посвящены созданию художественных изделий, предназначенных главным образом для быта. </a:t>
            </a:r>
          </a:p>
          <a:p>
            <a:pPr algn="ctr">
              <a:buNone/>
            </a:pP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Произведениями могут быть: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различная утварь,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мебель,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ткани,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орудия труда,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средства передвижения,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 также одежда и всякого рода украшения.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7224" y="1714488"/>
            <a:ext cx="2359227" cy="4053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846474" y="1714488"/>
            <a:ext cx="2629976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86116" y="1714488"/>
            <a:ext cx="2500330" cy="4023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Прямоугольник 7"/>
          <p:cNvSpPr/>
          <p:nvPr/>
        </p:nvSpPr>
        <p:spPr>
          <a:xfrm>
            <a:off x="1357290" y="500042"/>
            <a:ext cx="63579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Иллюстрации  из книги  Л.Калмыковой «Народное искусство Тверской земли» </a:t>
            </a:r>
            <a:endParaRPr lang="ru-RU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2" name="Picture 4" descr="83965F3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786" y="928670"/>
            <a:ext cx="3657600" cy="288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5" descr="6760EAA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48200" y="1066800"/>
            <a:ext cx="36576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4" name="Picture 6" descr="7D3797C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819400" y="3886200"/>
            <a:ext cx="3543300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5" name="WordArt 7"/>
          <p:cNvSpPr>
            <a:spLocks noChangeArrowheads="1" noChangeShapeType="1" noTextEdit="1"/>
          </p:cNvSpPr>
          <p:nvPr/>
        </p:nvSpPr>
        <p:spPr bwMode="auto">
          <a:xfrm>
            <a:off x="914400" y="6172200"/>
            <a:ext cx="1512888" cy="260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Вариант 3</a:t>
            </a:r>
          </a:p>
        </p:txBody>
      </p:sp>
      <p:sp>
        <p:nvSpPr>
          <p:cNvPr id="32776" name="WordArt 8"/>
          <p:cNvSpPr>
            <a:spLocks noChangeArrowheads="1" noChangeShapeType="1" noTextEdit="1"/>
          </p:cNvSpPr>
          <p:nvPr/>
        </p:nvSpPr>
        <p:spPr bwMode="auto">
          <a:xfrm>
            <a:off x="6786578" y="3857628"/>
            <a:ext cx="1512888" cy="260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Вариант 2</a:t>
            </a:r>
          </a:p>
        </p:txBody>
      </p:sp>
      <p:sp>
        <p:nvSpPr>
          <p:cNvPr id="32777" name="WordArt 9"/>
          <p:cNvSpPr>
            <a:spLocks noChangeArrowheads="1" noChangeShapeType="1" noTextEdit="1"/>
          </p:cNvSpPr>
          <p:nvPr/>
        </p:nvSpPr>
        <p:spPr bwMode="auto">
          <a:xfrm>
            <a:off x="1000100" y="4000504"/>
            <a:ext cx="1512888" cy="260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kern="10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  <a:cs typeface="Arial"/>
              </a:rPr>
              <a:t>Вариант 1</a:t>
            </a:r>
          </a:p>
        </p:txBody>
      </p:sp>
      <p:sp>
        <p:nvSpPr>
          <p:cNvPr id="32778" name="Rectangle 10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746125"/>
          </a:xfrm>
        </p:spPr>
        <p:txBody>
          <a:bodyPr/>
          <a:lstStyle/>
          <a:p>
            <a:pPr algn="ctr"/>
            <a:r>
              <a:rPr lang="ru-RU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Эскизы белой сквозной строчки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74638"/>
            <a:ext cx="7829576" cy="1011222"/>
          </a:xfrm>
        </p:spPr>
        <p:txBody>
          <a:bodyPr/>
          <a:lstStyle/>
          <a:p>
            <a:r>
              <a:rPr lang="ru-RU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Технология изготовления «белой строчки»</a:t>
            </a:r>
            <a:endParaRPr lang="ru-RU" sz="3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28662" y="1500174"/>
            <a:ext cx="678661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spcAft>
                <a:spcPts val="0"/>
              </a:spcAft>
              <a:buAutoNum type="arabicPeriod"/>
            </a:pPr>
            <a:r>
              <a:rPr lang="ru-RU" sz="2400" b="1" dirty="0" smtClean="0">
                <a:latin typeface="Times New Roman"/>
                <a:ea typeface="Times New Roman"/>
              </a:rPr>
              <a:t>Нанести разметку на ткань. Закрепить ткань в деревянную рамку.</a:t>
            </a:r>
          </a:p>
          <a:p>
            <a:pPr marL="514350" indent="-514350" algn="just">
              <a:spcAft>
                <a:spcPts val="0"/>
              </a:spcAft>
              <a:buAutoNum type="arabicPeriod"/>
            </a:pPr>
            <a:endParaRPr lang="ru-RU" sz="3200" dirty="0">
              <a:latin typeface="Times New Roman"/>
              <a:ea typeface="Times New Roman"/>
            </a:endParaRPr>
          </a:p>
        </p:txBody>
      </p:sp>
      <p:pic>
        <p:nvPicPr>
          <p:cNvPr id="18" name="Рисунок 17" descr="C:\Documents and Settings\профи\Рабочий стол\урок по вышивке\P1010115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2976" y="3429000"/>
            <a:ext cx="3143272" cy="229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 descr="C:\Documents and Settings\профи\Рабочий стол\урок по вышивке\P1010114.JP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4876" y="3429000"/>
            <a:ext cx="300039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000100" y="214290"/>
            <a:ext cx="707236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2. Растаскать ткань с размерами ячеек 4х4мм (заранее рассчитать, сколько нитей надо выдернуть в 1мм),</a:t>
            </a:r>
            <a:r>
              <a:rPr lang="ru-RU" sz="2400" dirty="0" smtClean="0"/>
              <a:t>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учитывая сколько клеток в вашем рисунке.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3490" name="Picture 2" descr="C:\Documents and Settings\профи\Рабочий стол\урок по вышивке\P101011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57290" y="1857364"/>
            <a:ext cx="2786082" cy="2089562"/>
          </a:xfrm>
          <a:prstGeom prst="rect">
            <a:avLst/>
          </a:prstGeom>
          <a:noFill/>
        </p:spPr>
      </p:pic>
      <p:pic>
        <p:nvPicPr>
          <p:cNvPr id="63491" name="Picture 3" descr="C:\Documents and Settings\профи\Рабочий стол\урок по вышивке\P101011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1857364"/>
            <a:ext cx="2809895" cy="2107421"/>
          </a:xfrm>
          <a:prstGeom prst="rect">
            <a:avLst/>
          </a:prstGeom>
          <a:noFill/>
        </p:spPr>
      </p:pic>
      <p:pic>
        <p:nvPicPr>
          <p:cNvPr id="6" name="Picture 2" descr="C:\Documents and Settings\профи\Рабочий стол\урок по вышивке\P101011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357290" y="4214817"/>
            <a:ext cx="2857520" cy="2143141"/>
          </a:xfrm>
          <a:prstGeom prst="rect">
            <a:avLst/>
          </a:prstGeom>
          <a:noFill/>
        </p:spPr>
      </p:pic>
      <p:pic>
        <p:nvPicPr>
          <p:cNvPr id="7" name="Picture 3" descr="C:\Documents and Settings\профи\Рабочий стол\урок по вышивке\P1010119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16200000">
            <a:off x="4985834" y="3800984"/>
            <a:ext cx="2143140" cy="29708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одержимое 5"/>
          <p:cNvSpPr>
            <a:spLocks noGrp="1"/>
          </p:cNvSpPr>
          <p:nvPr>
            <p:ph idx="1"/>
          </p:nvPr>
        </p:nvSpPr>
        <p:spPr>
          <a:xfrm>
            <a:off x="714348" y="428604"/>
            <a:ext cx="8229600" cy="685792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3. Обвитие сетки по диагонали.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4516" name="Picture 4" descr="128B7C7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428736"/>
            <a:ext cx="3134954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4517" name="Picture 5" descr="C:\Documents and Settings\профи\Рабочий стол\урок по вышивке\P101012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143372" y="1285860"/>
            <a:ext cx="4376734" cy="32825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4. Края сетки обработать петельным швом, закрывая  приметанные нити.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5538" name="Picture 2" descr="A2E37B6B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0800000">
            <a:off x="857224" y="2214554"/>
            <a:ext cx="3217523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В Тверь Foto (13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1500174"/>
            <a:ext cx="2500330" cy="45839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/>
              <a:t>5. Отделать сетку вышивкой «настил» </a:t>
            </a:r>
            <a:br>
              <a:rPr lang="ru-RU" sz="2400" b="1" dirty="0" smtClean="0"/>
            </a:br>
            <a:r>
              <a:rPr lang="ru-RU" sz="2400" b="1" dirty="0" smtClean="0"/>
              <a:t>выбранным эскизом.</a:t>
            </a:r>
            <a:endParaRPr lang="ru-RU" sz="2400" b="1" dirty="0"/>
          </a:p>
        </p:txBody>
      </p:sp>
      <p:pic>
        <p:nvPicPr>
          <p:cNvPr id="66562" name="Picture 2" descr="8102D17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85786" y="1571612"/>
            <a:ext cx="3721300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В Тверь Foto (13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2066" y="1500174"/>
            <a:ext cx="1928826" cy="47343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85728"/>
            <a:ext cx="7686700" cy="1143000"/>
          </a:xfrm>
        </p:spPr>
        <p:txBody>
          <a:bodyPr/>
          <a:lstStyle/>
          <a:p>
            <a:r>
              <a:rPr lang="ru-RU" sz="3200" b="1" dirty="0" smtClean="0"/>
              <a:t>6. Снять ткань с рамки. Закрепить ткань в пяльцах.</a:t>
            </a:r>
            <a:endParaRPr lang="ru-RU" sz="3200" b="1" dirty="0"/>
          </a:p>
        </p:txBody>
      </p:sp>
      <p:pic>
        <p:nvPicPr>
          <p:cNvPr id="4" name="Picture 4" descr="В Тверь Foto (13)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357422" y="1500174"/>
            <a:ext cx="4643470" cy="50656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Оборудование:</a:t>
            </a: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600200"/>
            <a:ext cx="5572164" cy="4525963"/>
          </a:xfrm>
        </p:spPr>
        <p:txBody>
          <a:bodyPr/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ткань; </a:t>
            </a:r>
          </a:p>
          <a:p>
            <a:pPr lvl="0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швейная игла;</a:t>
            </a:r>
          </a:p>
          <a:p>
            <a:pPr lvl="0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нитки мулине белого цвета; </a:t>
            </a:r>
          </a:p>
          <a:p>
            <a:pPr lvl="0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карандаш;</a:t>
            </a:r>
          </a:p>
          <a:p>
            <a:pPr lvl="0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мебельный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степлер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lvl="0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деревянная рамка;</a:t>
            </a:r>
          </a:p>
          <a:p>
            <a:pPr lvl="0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ножницы;</a:t>
            </a:r>
          </a:p>
          <a:p>
            <a:pPr lvl="0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канцелярский нож.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Итоги занятий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4" descr="В Тверь Foto (13)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57356" y="1000108"/>
            <a:ext cx="5286412" cy="52065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Основные виды тверского народного творчества</a:t>
            </a:r>
          </a:p>
        </p:txBody>
      </p:sp>
      <p:sp>
        <p:nvSpPr>
          <p:cNvPr id="15366" name="WordArt 6"/>
          <p:cNvSpPr>
            <a:spLocks noChangeArrowheads="1" noChangeShapeType="1" noTextEdit="1"/>
          </p:cNvSpPr>
          <p:nvPr/>
        </p:nvSpPr>
        <p:spPr bwMode="auto">
          <a:xfrm>
            <a:off x="1142976" y="4500570"/>
            <a:ext cx="3009900" cy="257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b="1" kern="10" dirty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latin typeface="Arial"/>
                <a:cs typeface="Arial"/>
              </a:rPr>
              <a:t>Резьба и роспись по дереву</a:t>
            </a:r>
          </a:p>
        </p:txBody>
      </p:sp>
      <p:sp>
        <p:nvSpPr>
          <p:cNvPr id="15368" name="WordArt 8"/>
          <p:cNvSpPr>
            <a:spLocks noChangeArrowheads="1" noChangeShapeType="1" noTextEdit="1"/>
          </p:cNvSpPr>
          <p:nvPr/>
        </p:nvSpPr>
        <p:spPr bwMode="auto">
          <a:xfrm>
            <a:off x="4495800" y="5334000"/>
            <a:ext cx="3009900" cy="257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latin typeface="Arial"/>
                <a:cs typeface="Arial"/>
              </a:rPr>
              <a:t>Кованый металл</a:t>
            </a:r>
          </a:p>
        </p:txBody>
      </p:sp>
      <p:pic>
        <p:nvPicPr>
          <p:cNvPr id="15369" name="Picture 9" descr="1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24400" y="1981200"/>
            <a:ext cx="2667000" cy="3114675"/>
          </a:xfrm>
          <a:prstGeom prst="rect">
            <a:avLst/>
          </a:prstGeom>
          <a:noFill/>
        </p:spPr>
      </p:pic>
      <p:pic>
        <p:nvPicPr>
          <p:cNvPr id="15370" name="Picture 10" descr="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2000240"/>
            <a:ext cx="3352800" cy="2198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4" name="Picture 4" descr="В Тверь Foto (11)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7224" y="428605"/>
            <a:ext cx="5357850" cy="3535538"/>
          </a:xfrm>
          <a:prstGeom prst="rect">
            <a:avLst/>
          </a:prstGeom>
          <a:noFill/>
        </p:spPr>
      </p:pic>
      <p:pic>
        <p:nvPicPr>
          <p:cNvPr id="3" name="Picture 4" descr="В Тверь Foto (12)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71934" y="3357562"/>
            <a:ext cx="4261413" cy="30003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5120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5120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1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3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3" name="Picture 5" descr="В Тверь Foto (14)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7224" y="428604"/>
            <a:ext cx="7715272" cy="57596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Литература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Доскиева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Е.Н.Узоры Тверского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края.Тверь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2001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Калмыкова Л.Э.  «Народная вышивка Тверской земли», Тверь,1980.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Калмыкова Л.Э. Народное искусство Тверской земли. Тверь. АНТЭК. 1995.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Майстровский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Земля мастеров. М., Московский рабочий. 1986.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Я.Яковлева. Калининская вышивка. М., КОИЗ, 1955.</a:t>
            </a:r>
          </a:p>
          <a:p>
            <a:pPr lvl="0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Сеть Интернет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A7ECC7AB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57224" y="571480"/>
            <a:ext cx="4186230" cy="2635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WordArt 5"/>
          <p:cNvSpPr>
            <a:spLocks noChangeArrowheads="1" noChangeShapeType="1" noTextEdit="1"/>
          </p:cNvSpPr>
          <p:nvPr/>
        </p:nvSpPr>
        <p:spPr bwMode="auto">
          <a:xfrm>
            <a:off x="1219200" y="3733800"/>
            <a:ext cx="3009900" cy="257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latin typeface="Arial"/>
                <a:cs typeface="Arial"/>
              </a:rPr>
              <a:t>плетение</a:t>
            </a:r>
          </a:p>
        </p:txBody>
      </p:sp>
      <p:sp>
        <p:nvSpPr>
          <p:cNvPr id="17415" name="WordArt 7"/>
          <p:cNvSpPr>
            <a:spLocks noChangeArrowheads="1" noChangeShapeType="1" noTextEdit="1"/>
          </p:cNvSpPr>
          <p:nvPr/>
        </p:nvSpPr>
        <p:spPr bwMode="auto">
          <a:xfrm>
            <a:off x="5257800" y="6019800"/>
            <a:ext cx="30099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latin typeface="Arial"/>
                <a:cs typeface="Arial"/>
              </a:rPr>
              <a:t>керамика</a:t>
            </a:r>
          </a:p>
        </p:txBody>
      </p:sp>
      <p:pic>
        <p:nvPicPr>
          <p:cNvPr id="17416" name="Picture 8" descr="pc23009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334000" y="3048000"/>
            <a:ext cx="2895600" cy="27828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89EE85CD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85852" y="285728"/>
            <a:ext cx="2514600" cy="241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9" name="WordArt 7"/>
          <p:cNvSpPr>
            <a:spLocks noChangeArrowheads="1" noChangeShapeType="1" noTextEdit="1"/>
          </p:cNvSpPr>
          <p:nvPr/>
        </p:nvSpPr>
        <p:spPr bwMode="auto">
          <a:xfrm>
            <a:off x="1714480" y="2928934"/>
            <a:ext cx="1905000" cy="22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kern="10" dirty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latin typeface="Arial"/>
                <a:cs typeface="Arial"/>
              </a:rPr>
              <a:t>набойка</a:t>
            </a:r>
          </a:p>
        </p:txBody>
      </p:sp>
      <p:sp>
        <p:nvSpPr>
          <p:cNvPr id="18440" name="WordArt 8"/>
          <p:cNvSpPr>
            <a:spLocks noChangeArrowheads="1" noChangeShapeType="1" noTextEdit="1"/>
          </p:cNvSpPr>
          <p:nvPr/>
        </p:nvSpPr>
        <p:spPr bwMode="auto">
          <a:xfrm>
            <a:off x="1142976" y="6000768"/>
            <a:ext cx="3009900" cy="257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kern="10" dirty="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latin typeface="Arial"/>
                <a:cs typeface="Arial"/>
              </a:rPr>
              <a:t>ткачество</a:t>
            </a:r>
          </a:p>
        </p:txBody>
      </p:sp>
      <p:sp>
        <p:nvSpPr>
          <p:cNvPr id="18441" name="WordArt 9"/>
          <p:cNvSpPr>
            <a:spLocks noChangeArrowheads="1" noChangeShapeType="1" noTextEdit="1"/>
          </p:cNvSpPr>
          <p:nvPr/>
        </p:nvSpPr>
        <p:spPr bwMode="auto">
          <a:xfrm>
            <a:off x="5486400" y="4724400"/>
            <a:ext cx="2209800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latin typeface="Arial"/>
                <a:cs typeface="Arial"/>
              </a:rPr>
              <a:t>одежда</a:t>
            </a:r>
          </a:p>
        </p:txBody>
      </p:sp>
      <p:pic>
        <p:nvPicPr>
          <p:cNvPr id="18442" name="Picture 10" descr="521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00100" y="3357562"/>
            <a:ext cx="3200400" cy="2400300"/>
          </a:xfrm>
          <a:prstGeom prst="rect">
            <a:avLst/>
          </a:prstGeom>
          <a:noFill/>
        </p:spPr>
      </p:pic>
      <p:pic>
        <p:nvPicPr>
          <p:cNvPr id="18444" name="Picture 12" descr="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648200" y="1219200"/>
            <a:ext cx="1062038" cy="2286000"/>
          </a:xfrm>
          <a:prstGeom prst="rect">
            <a:avLst/>
          </a:prstGeom>
          <a:noFill/>
        </p:spPr>
      </p:pic>
      <p:pic>
        <p:nvPicPr>
          <p:cNvPr id="18445" name="Picture 13" descr="2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54875" y="685800"/>
            <a:ext cx="1249363" cy="2819400"/>
          </a:xfrm>
          <a:prstGeom prst="rect">
            <a:avLst/>
          </a:prstGeom>
          <a:noFill/>
        </p:spPr>
      </p:pic>
      <p:pic>
        <p:nvPicPr>
          <p:cNvPr id="18446" name="Picture 14" descr="2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867400" y="1828800"/>
            <a:ext cx="1274763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2" name="WordArt 6"/>
          <p:cNvSpPr>
            <a:spLocks noChangeArrowheads="1" noChangeShapeType="1" noTextEdit="1"/>
          </p:cNvSpPr>
          <p:nvPr/>
        </p:nvSpPr>
        <p:spPr bwMode="auto">
          <a:xfrm>
            <a:off x="914400" y="5410200"/>
            <a:ext cx="3009900" cy="257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latin typeface="Arial"/>
                <a:cs typeface="Arial"/>
              </a:rPr>
              <a:t>кружево</a:t>
            </a:r>
          </a:p>
        </p:txBody>
      </p:sp>
      <p:sp>
        <p:nvSpPr>
          <p:cNvPr id="19463" name="WordArt 7"/>
          <p:cNvSpPr>
            <a:spLocks noChangeArrowheads="1" noChangeShapeType="1" noTextEdit="1"/>
          </p:cNvSpPr>
          <p:nvPr/>
        </p:nvSpPr>
        <p:spPr bwMode="auto">
          <a:xfrm>
            <a:off x="5410200" y="5791200"/>
            <a:ext cx="3009900" cy="257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kern="10">
                <a:ln w="9525">
                  <a:solidFill>
                    <a:srgbClr val="000080"/>
                  </a:solidFill>
                  <a:round/>
                  <a:headEnd/>
                  <a:tailEnd/>
                </a:ln>
                <a:solidFill>
                  <a:schemeClr val="folHlink"/>
                </a:solidFill>
                <a:latin typeface="Arial"/>
                <a:cs typeface="Arial"/>
              </a:rPr>
              <a:t>вышивка</a:t>
            </a:r>
          </a:p>
        </p:txBody>
      </p:sp>
      <p:pic>
        <p:nvPicPr>
          <p:cNvPr id="19464" name="Picture 8" descr="%D0%92%D0%BE%D0%BB%D0%BE%D0%B3%D0%BE%D0%B4%D1%81%D0%BA%D0%B0%D1%8F_%D0%B2%D1%8B%D1%88%D0%B8%D0%B2%D0%BA%D0%B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53000" y="304800"/>
            <a:ext cx="3810000" cy="5308600"/>
          </a:xfrm>
          <a:prstGeom prst="rect">
            <a:avLst/>
          </a:prstGeom>
          <a:noFill/>
        </p:spPr>
      </p:pic>
      <p:pic>
        <p:nvPicPr>
          <p:cNvPr id="19466" name="Picture 10" descr="Kru_text_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09600" y="1524000"/>
            <a:ext cx="4000500" cy="2381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u="sng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u="sng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u="sng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u="sng" dirty="0" smtClean="0">
                <a:solidFill>
                  <a:schemeClr val="hlink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изучить особенности и  виды кружева тверского края;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сделать эскизы для «белой строчки».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357422" y="428604"/>
            <a:ext cx="35719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Цель занятия:</a:t>
            </a:r>
            <a:endParaRPr lang="ru-RU" sz="4000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6463" y="195263"/>
            <a:ext cx="7662862" cy="11430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sz="3600" dirty="0" smtClean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ru-RU" sz="36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Л. Яхнин «Окружают меня кружева»</a:t>
            </a:r>
            <a: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171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 i="1" dirty="0" smtClean="0">
                <a:solidFill>
                  <a:srgbClr val="000066"/>
                </a:solidFill>
              </a:rPr>
              <a:t>Окружают меня кружева.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 i="1" dirty="0" smtClean="0">
                <a:solidFill>
                  <a:srgbClr val="000066"/>
                </a:solidFill>
              </a:rPr>
              <a:t>Одуванчик дрожащий едва.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 i="1" dirty="0" smtClean="0">
                <a:solidFill>
                  <a:srgbClr val="000066"/>
                </a:solidFill>
              </a:rPr>
              <a:t>Пенный гребень на гладкой волне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 i="1" dirty="0" smtClean="0">
                <a:solidFill>
                  <a:srgbClr val="000066"/>
                </a:solidFill>
              </a:rPr>
              <a:t>И узор на морозном окне.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 i="1" dirty="0" smtClean="0">
                <a:solidFill>
                  <a:srgbClr val="000066"/>
                </a:solidFill>
              </a:rPr>
              <a:t>Кружева в стрекозиных крылах,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 i="1" dirty="0" smtClean="0">
                <a:solidFill>
                  <a:srgbClr val="000066"/>
                </a:solidFill>
              </a:rPr>
              <a:t>И в летящих, сквозных облаках,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 i="1" dirty="0" smtClean="0">
                <a:solidFill>
                  <a:srgbClr val="000066"/>
                </a:solidFill>
              </a:rPr>
              <a:t>В паутинке воздушной, лесной,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 i="1" dirty="0" smtClean="0">
                <a:solidFill>
                  <a:srgbClr val="000066"/>
                </a:solidFill>
              </a:rPr>
              <a:t>В невесомой тени кружевной.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 i="1" dirty="0" smtClean="0">
                <a:solidFill>
                  <a:srgbClr val="000066"/>
                </a:solidFill>
              </a:rPr>
              <a:t>Кружит лист кружевной надо мной,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 i="1" dirty="0" smtClean="0">
                <a:solidFill>
                  <a:srgbClr val="000066"/>
                </a:solidFill>
              </a:rPr>
              <a:t>Заплелась кружевами трава,</a:t>
            </a:r>
          </a:p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sz="2400" b="1" i="1" dirty="0" smtClean="0">
                <a:solidFill>
                  <a:srgbClr val="000066"/>
                </a:solidFill>
              </a:rPr>
              <a:t>Кружева, кружева, кружева...</a:t>
            </a:r>
          </a:p>
          <a:p>
            <a:pPr eaLnBrk="1" hangingPunct="1"/>
            <a:endParaRPr lang="ru-RU" sz="2400" dirty="0" smtClean="0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hangingPunct="1">
              <a:defRPr/>
            </a:pPr>
            <a:r>
              <a:rPr lang="ru-RU" sz="320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Василий </a:t>
            </a:r>
            <a:r>
              <a:rPr lang="ru-RU" sz="3200" dirty="0" err="1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Тропинин</a:t>
            </a:r>
            <a:r>
              <a:rPr lang="ru-RU" sz="3200" dirty="0" smtClean="0">
                <a:ln>
                  <a:noFill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«Кружевница»</a:t>
            </a:r>
          </a:p>
        </p:txBody>
      </p:sp>
      <p:pic>
        <p:nvPicPr>
          <p:cNvPr id="8195" name="Picture 5" descr="attach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8313" y="1196975"/>
            <a:ext cx="3771900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6" name="Picture 6" descr="170ropinin_ZolotoshveykaGT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1196975"/>
            <a:ext cx="3543300" cy="458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презентации цветы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презентации цветы1</Template>
  <TotalTime>157</TotalTime>
  <Words>709</Words>
  <Application>Microsoft Office PowerPoint</Application>
  <PresentationFormat>Экран (4:3)</PresentationFormat>
  <Paragraphs>106</Paragraphs>
  <Slides>32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шаблон презентации цветы1</vt:lpstr>
      <vt:lpstr>Игольное кружево   «мелкая тверская строчка» </vt:lpstr>
      <vt:lpstr>Народное  декоративно- прикладное творчество</vt:lpstr>
      <vt:lpstr>Основные виды тверского народного творчества</vt:lpstr>
      <vt:lpstr>Слайд 4</vt:lpstr>
      <vt:lpstr>Слайд 5</vt:lpstr>
      <vt:lpstr>Слайд 6</vt:lpstr>
      <vt:lpstr>   </vt:lpstr>
      <vt:lpstr> Л. Яхнин «Окружают меня кружева» </vt:lpstr>
      <vt:lpstr>Василий Тропинин «Кружевница»</vt:lpstr>
      <vt:lpstr>Слайд 10</vt:lpstr>
      <vt:lpstr>Когда же возникло это удивительное чудо на земле Тверской? </vt:lpstr>
      <vt:lpstr>Калязинское кружево</vt:lpstr>
      <vt:lpstr>Слайд 13</vt:lpstr>
      <vt:lpstr>Торжокское кружево</vt:lpstr>
      <vt:lpstr>Слайд 15</vt:lpstr>
      <vt:lpstr>Весьегонское кружево</vt:lpstr>
      <vt:lpstr>Слайд 17</vt:lpstr>
      <vt:lpstr>Слайд 18</vt:lpstr>
      <vt:lpstr>Сквозная белая строчка</vt:lpstr>
      <vt:lpstr>Слайд 20</vt:lpstr>
      <vt:lpstr>Эскизы белой сквозной строчки</vt:lpstr>
      <vt:lpstr>Технология изготовления «белой строчки»</vt:lpstr>
      <vt:lpstr>Слайд 23</vt:lpstr>
      <vt:lpstr>Слайд 24</vt:lpstr>
      <vt:lpstr>4. Края сетки обработать петельным швом, закрывая  приметанные нити.</vt:lpstr>
      <vt:lpstr>5. Отделать сетку вышивкой «настил»  выбранным эскизом.</vt:lpstr>
      <vt:lpstr>6. Снять ткань с рамки. Закрепить ткань в пяльцах.</vt:lpstr>
      <vt:lpstr>Оборудование:</vt:lpstr>
      <vt:lpstr>Итоги занятий </vt:lpstr>
      <vt:lpstr>Слайд 30</vt:lpstr>
      <vt:lpstr>Слайд 31</vt:lpstr>
      <vt:lpstr>Литература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Рома</dc:creator>
  <cp:lastModifiedBy>Tata</cp:lastModifiedBy>
  <cp:revision>22</cp:revision>
  <dcterms:created xsi:type="dcterms:W3CDTF">2012-01-09T22:41:13Z</dcterms:created>
  <dcterms:modified xsi:type="dcterms:W3CDTF">2013-01-16T23:01:46Z</dcterms:modified>
</cp:coreProperties>
</file>