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0000"/>
    <a:srgbClr val="F6E8DA"/>
    <a:srgbClr val="9624BA"/>
    <a:srgbClr val="6FB12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C8DCC-98D7-4458-99B5-2630D7712EE4}" type="datetimeFigureOut">
              <a:rPr lang="ru-RU"/>
              <a:pPr>
                <a:defRPr/>
              </a:pPr>
              <a:t>30.12.2012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4A01DB8-8D12-4E3E-82BD-CF06D9BEF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E43A2-3D7B-4427-B999-AA4051B56EE4}" type="datetimeFigureOut">
              <a:rPr lang="ru-RU"/>
              <a:pPr>
                <a:defRPr/>
              </a:pPr>
              <a:t>30.12.2012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0A22A-830F-4E7E-8835-1B91D8EA12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7BC26-FFC8-44D7-B9F2-8836CD4CAB06}" type="datetimeFigureOut">
              <a:rPr lang="ru-RU"/>
              <a:pPr>
                <a:defRPr/>
              </a:pPr>
              <a:t>30.12.2012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F6762-51C3-4DCA-9CF4-4F877FFC31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E4308-83D2-4F90-9189-14DD18315E92}" type="datetimeFigureOut">
              <a:rPr lang="ru-RU"/>
              <a:pPr>
                <a:defRPr/>
              </a:pPr>
              <a:t>30.12.2012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E9869-038A-4F26-AC0A-6CAA834A61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7A7C6-C7DE-43E3-9285-29FF7C30FE4B}" type="datetimeFigureOut">
              <a:rPr lang="ru-RU"/>
              <a:pPr>
                <a:defRPr/>
              </a:pPr>
              <a:t>30.12.2012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0760D-078B-4191-901C-F746043105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0E2B0-56D1-4F4E-BB55-31BA1641B6BB}" type="datetimeFigureOut">
              <a:rPr lang="ru-RU"/>
              <a:pPr>
                <a:defRPr/>
              </a:pPr>
              <a:t>30.12.2012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AFCF4-6658-4E9A-A009-8D11A73323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EE38028-F0B9-41F8-B6AD-00796EED1ECF}" type="datetimeFigureOut">
              <a:rPr lang="ru-RU"/>
              <a:pPr>
                <a:defRPr/>
              </a:pPr>
              <a:t>30.12.2012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84EBEA9-2B1B-47C9-8C28-2072BE3423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84626-B209-49E9-9CE9-E3C983205E67}" type="datetimeFigureOut">
              <a:rPr lang="ru-RU"/>
              <a:pPr>
                <a:defRPr/>
              </a:pPr>
              <a:t>30.12.2012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1574C-9CD8-4861-BE13-9AC56E9FA4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9A9A4-F2B2-4AC3-B732-34753D9D5A33}" type="datetimeFigureOut">
              <a:rPr lang="ru-RU"/>
              <a:pPr>
                <a:defRPr/>
              </a:pPr>
              <a:t>30.12.2012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B80AB-643C-4D68-96F5-19F95DEEF2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33A9A-129E-478B-8854-D361F217A6CA}" type="datetimeFigureOut">
              <a:rPr lang="ru-RU"/>
              <a:pPr>
                <a:defRPr/>
              </a:pPr>
              <a:t>30.12.2012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03F3A-986D-44FB-94F5-2C31E19906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C6972-B03F-4A04-976D-995590F5DC7E}" type="datetimeFigureOut">
              <a:rPr lang="ru-RU"/>
              <a:pPr>
                <a:defRPr/>
              </a:pPr>
              <a:t>30.12.2012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E4960-5C61-43E2-9F40-BFB0B6C4D2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39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640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smtClean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5F3F5AAD-D7FC-4ABA-816E-9F49E1C6A6D4}" type="datetimeFigureOut">
              <a:rPr lang="ru-RU"/>
              <a:pPr>
                <a:defRPr/>
              </a:pPr>
              <a:t>30.12.2012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9D0AA4DA-3F7D-48D7-9DC0-C1891DA961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73" r:id="rId5"/>
    <p:sldLayoutId id="2147483674" r:id="rId6"/>
    <p:sldLayoutId id="2147483668" r:id="rId7"/>
    <p:sldLayoutId id="2147483667" r:id="rId8"/>
    <p:sldLayoutId id="2147483666" r:id="rId9"/>
    <p:sldLayoutId id="2147483665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4" Type="http://schemas.openxmlformats.org/officeDocument/2006/relationships/slide" Target="slide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slide" Target="slide3.xml"/><Relationship Id="rId18" Type="http://schemas.openxmlformats.org/officeDocument/2006/relationships/slide" Target="slide7.xml"/><Relationship Id="rId3" Type="http://schemas.openxmlformats.org/officeDocument/2006/relationships/slide" Target="slide9.xml"/><Relationship Id="rId21" Type="http://schemas.openxmlformats.org/officeDocument/2006/relationships/slide" Target="slide19.xml"/><Relationship Id="rId7" Type="http://schemas.openxmlformats.org/officeDocument/2006/relationships/slide" Target="slide13.xml"/><Relationship Id="rId12" Type="http://schemas.openxmlformats.org/officeDocument/2006/relationships/slide" Target="slide16.xml"/><Relationship Id="rId17" Type="http://schemas.openxmlformats.org/officeDocument/2006/relationships/slide" Target="slide6.xml"/><Relationship Id="rId2" Type="http://schemas.openxmlformats.org/officeDocument/2006/relationships/slide" Target="slide8.xml"/><Relationship Id="rId16" Type="http://schemas.openxmlformats.org/officeDocument/2006/relationships/slide" Target="slide5.xml"/><Relationship Id="rId20" Type="http://schemas.openxmlformats.org/officeDocument/2006/relationships/slide" Target="slide18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1.xml"/><Relationship Id="rId11" Type="http://schemas.openxmlformats.org/officeDocument/2006/relationships/slide" Target="slide15.xml"/><Relationship Id="rId5" Type="http://schemas.openxmlformats.org/officeDocument/2006/relationships/image" Target="../media/image4.png"/><Relationship Id="rId15" Type="http://schemas.openxmlformats.org/officeDocument/2006/relationships/slide" Target="slide4.xml"/><Relationship Id="rId23" Type="http://schemas.openxmlformats.org/officeDocument/2006/relationships/slide" Target="slide21.xml"/><Relationship Id="rId10" Type="http://schemas.openxmlformats.org/officeDocument/2006/relationships/slide" Target="slide14.xml"/><Relationship Id="rId19" Type="http://schemas.openxmlformats.org/officeDocument/2006/relationships/slide" Target="slide17.xml"/><Relationship Id="rId4" Type="http://schemas.openxmlformats.org/officeDocument/2006/relationships/slide" Target="slide10.xml"/><Relationship Id="rId9" Type="http://schemas.openxmlformats.org/officeDocument/2006/relationships/slide" Target="slide12.xml"/><Relationship Id="rId14" Type="http://schemas.openxmlformats.org/officeDocument/2006/relationships/image" Target="../media/image6.png"/><Relationship Id="rId22" Type="http://schemas.openxmlformats.org/officeDocument/2006/relationships/slide" Target="slide2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slide" Target="slide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slide" Target="slide2.xml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9063" y="4714875"/>
            <a:ext cx="5000625" cy="1614488"/>
          </a:xfrm>
        </p:spPr>
        <p:txBody>
          <a:bodyPr>
            <a:normAutofit fontScale="85000" lnSpcReduction="20000"/>
          </a:bodyPr>
          <a:lstStyle/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>
                <a:solidFill>
                  <a:srgbClr val="6000A2"/>
                </a:solidFill>
                <a:latin typeface="Times New Roman" pitchFamily="18" charset="0"/>
                <a:cs typeface="Times New Roman" pitchFamily="18" charset="0"/>
              </a:rPr>
              <a:t>Подготовила: Наседкина О.А.,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>
                <a:solidFill>
                  <a:srgbClr val="6000A2"/>
                </a:solidFill>
                <a:latin typeface="Times New Roman" pitchFamily="18" charset="0"/>
                <a:cs typeface="Times New Roman" pitchFamily="18" charset="0"/>
              </a:rPr>
              <a:t>учитель математики 1 кв. категории 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>
                <a:solidFill>
                  <a:srgbClr val="6000A2"/>
                </a:solidFill>
                <a:latin typeface="Times New Roman" pitchFamily="18" charset="0"/>
                <a:cs typeface="Times New Roman" pitchFamily="18" charset="0"/>
              </a:rPr>
              <a:t>МКОУ  Квитокская СОШ№1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>
                <a:solidFill>
                  <a:srgbClr val="6000A2"/>
                </a:solidFill>
                <a:latin typeface="Times New Roman" pitchFamily="18" charset="0"/>
                <a:cs typeface="Times New Roman" pitchFamily="18" charset="0"/>
              </a:rPr>
              <a:t>п.Квиток, Тайшетского района,</a:t>
            </a:r>
          </a:p>
          <a:p>
            <a:pPr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ru-RU" dirty="0" smtClean="0">
                <a:solidFill>
                  <a:srgbClr val="6000A2"/>
                </a:solidFill>
                <a:latin typeface="Times New Roman" pitchFamily="18" charset="0"/>
                <a:cs typeface="Times New Roman" pitchFamily="18" charset="0"/>
              </a:rPr>
              <a:t>Иркутской области</a:t>
            </a:r>
            <a:endParaRPr lang="ru-RU" dirty="0">
              <a:solidFill>
                <a:srgbClr val="6000A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Прямоугольник 3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22388" y="-225425"/>
            <a:ext cx="7516812" cy="4864100"/>
          </a:xfrm>
          <a:prstGeom prst="rect">
            <a:avLst/>
          </a:prstGeom>
          <a:noFill/>
        </p:spPr>
      </p:pic>
      <p:pic>
        <p:nvPicPr>
          <p:cNvPr id="13315" name="Picture 2" descr="D:\Мои документы\Мои рисунки\mate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593057">
            <a:off x="485775" y="4200525"/>
            <a:ext cx="2944813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38" y="428625"/>
            <a:ext cx="8229600" cy="5715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dirty="0"/>
          </a:p>
        </p:txBody>
      </p:sp>
      <p:sp>
        <p:nvSpPr>
          <p:cNvPr id="3" name="Ромб 2"/>
          <p:cNvSpPr/>
          <p:nvPr/>
        </p:nvSpPr>
        <p:spPr>
          <a:xfrm>
            <a:off x="1214438" y="1500188"/>
            <a:ext cx="2428875" cy="3000375"/>
          </a:xfrm>
          <a:prstGeom prst="diamond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3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3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" name="Прямая соединительная линия 4"/>
          <p:cNvCxnSpPr>
            <a:stCxn id="3" idx="0"/>
            <a:endCxn id="3" idx="2"/>
          </p:cNvCxnSpPr>
          <p:nvPr/>
        </p:nvCxnSpPr>
        <p:spPr>
          <a:xfrm rot="16200000" flipH="1">
            <a:off x="927101" y="3000375"/>
            <a:ext cx="3001962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3" idx="1"/>
            <a:endCxn id="3" idx="3"/>
          </p:cNvCxnSpPr>
          <p:nvPr/>
        </p:nvCxnSpPr>
        <p:spPr>
          <a:xfrm rot="10800000" flipH="1">
            <a:off x="1214438" y="3000375"/>
            <a:ext cx="2428875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Дуга 7"/>
          <p:cNvSpPr/>
          <p:nvPr/>
        </p:nvSpPr>
        <p:spPr>
          <a:xfrm rot="8519638">
            <a:off x="1909763" y="1558925"/>
            <a:ext cx="635000" cy="620713"/>
          </a:xfrm>
          <a:prstGeom prst="arc">
            <a:avLst>
              <a:gd name="adj1" fmla="val 16200000"/>
              <a:gd name="adj2" fmla="val 341450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Дуга 8"/>
          <p:cNvSpPr/>
          <p:nvPr/>
        </p:nvSpPr>
        <p:spPr>
          <a:xfrm rot="8034305">
            <a:off x="2037557" y="1516856"/>
            <a:ext cx="458788" cy="498475"/>
          </a:xfrm>
          <a:prstGeom prst="arc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Дуга 9"/>
          <p:cNvSpPr/>
          <p:nvPr/>
        </p:nvSpPr>
        <p:spPr>
          <a:xfrm rot="2756732">
            <a:off x="1110457" y="2486819"/>
            <a:ext cx="596900" cy="560387"/>
          </a:xfrm>
          <a:prstGeom prst="arc">
            <a:avLst>
              <a:gd name="adj1" fmla="val 15653068"/>
              <a:gd name="adj2" fmla="val 0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632" name="TextBox 12"/>
          <p:cNvSpPr txBox="1">
            <a:spLocks noChangeArrowheads="1"/>
          </p:cNvSpPr>
          <p:nvPr/>
        </p:nvSpPr>
        <p:spPr bwMode="auto">
          <a:xfrm>
            <a:off x="4857750" y="1857375"/>
            <a:ext cx="3929063" cy="273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Дано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– ромб</a:t>
            </a: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Диагонали составляют с его сторонами углы, один из которых на 30° меньше другого</a:t>
            </a:r>
          </a:p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33" name="TextBox 13"/>
          <p:cNvSpPr txBox="1">
            <a:spLocks noChangeArrowheads="1"/>
          </p:cNvSpPr>
          <p:nvPr/>
        </p:nvSpPr>
        <p:spPr bwMode="auto">
          <a:xfrm>
            <a:off x="4857750" y="4643438"/>
            <a:ext cx="3489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Найти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углы ромба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34" name="TextBox 14"/>
          <p:cNvSpPr txBox="1">
            <a:spLocks noChangeArrowheads="1"/>
          </p:cNvSpPr>
          <p:nvPr/>
        </p:nvSpPr>
        <p:spPr bwMode="auto">
          <a:xfrm>
            <a:off x="3571875" y="2500313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C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6635" name="TextBox 15"/>
          <p:cNvSpPr txBox="1">
            <a:spLocks noChangeArrowheads="1"/>
          </p:cNvSpPr>
          <p:nvPr/>
        </p:nvSpPr>
        <p:spPr bwMode="auto">
          <a:xfrm>
            <a:off x="642938" y="2643188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A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6636" name="TextBox 16"/>
          <p:cNvSpPr txBox="1">
            <a:spLocks noChangeArrowheads="1"/>
          </p:cNvSpPr>
          <p:nvPr/>
        </p:nvSpPr>
        <p:spPr bwMode="auto">
          <a:xfrm>
            <a:off x="2357438" y="1000125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B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6637" name="TextBox 17"/>
          <p:cNvSpPr txBox="1">
            <a:spLocks noChangeArrowheads="1"/>
          </p:cNvSpPr>
          <p:nvPr/>
        </p:nvSpPr>
        <p:spPr bwMode="auto">
          <a:xfrm>
            <a:off x="2428875" y="4286250"/>
            <a:ext cx="500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D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6638" name="TextBox 18"/>
          <p:cNvSpPr txBox="1">
            <a:spLocks noChangeArrowheads="1"/>
          </p:cNvSpPr>
          <p:nvPr/>
        </p:nvSpPr>
        <p:spPr bwMode="auto">
          <a:xfrm>
            <a:off x="2357438" y="2428875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O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0" name="Управляющая кнопка: домой 19">
            <a:hlinkClick r:id="rId2" action="ppaction://hlinksldjump" highlightClick="1"/>
          </p:cNvPr>
          <p:cNvSpPr/>
          <p:nvPr/>
        </p:nvSpPr>
        <p:spPr>
          <a:xfrm>
            <a:off x="7286625" y="5572125"/>
            <a:ext cx="1042988" cy="1042988"/>
          </a:xfrm>
          <a:prstGeom prst="actionButtonHo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6429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dirty="0"/>
          </a:p>
        </p:txBody>
      </p:sp>
      <p:sp>
        <p:nvSpPr>
          <p:cNvPr id="3" name="Ромб 2"/>
          <p:cNvSpPr/>
          <p:nvPr/>
        </p:nvSpPr>
        <p:spPr>
          <a:xfrm>
            <a:off x="571500" y="1428750"/>
            <a:ext cx="2857500" cy="3786188"/>
          </a:xfrm>
          <a:prstGeom prst="diamond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3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3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" name="Прямая соединительная линия 4"/>
          <p:cNvCxnSpPr>
            <a:stCxn id="3" idx="0"/>
            <a:endCxn id="3" idx="2"/>
          </p:cNvCxnSpPr>
          <p:nvPr/>
        </p:nvCxnSpPr>
        <p:spPr>
          <a:xfrm rot="16200000" flipH="1">
            <a:off x="105569" y="3321844"/>
            <a:ext cx="3787775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3" idx="1"/>
            <a:endCxn id="3" idx="3"/>
          </p:cNvCxnSpPr>
          <p:nvPr/>
        </p:nvCxnSpPr>
        <p:spPr>
          <a:xfrm rot="10800000" flipH="1">
            <a:off x="571500" y="3321050"/>
            <a:ext cx="28575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stCxn id="3" idx="1"/>
          </p:cNvCxnSpPr>
          <p:nvPr/>
        </p:nvCxnSpPr>
        <p:spPr>
          <a:xfrm rot="10800000" flipH="1">
            <a:off x="571500" y="2286000"/>
            <a:ext cx="2071688" cy="103663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Дуга 9"/>
          <p:cNvSpPr/>
          <p:nvPr/>
        </p:nvSpPr>
        <p:spPr>
          <a:xfrm rot="8173756">
            <a:off x="2200275" y="1938338"/>
            <a:ext cx="704850" cy="655637"/>
          </a:xfrm>
          <a:prstGeom prst="arc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Дуга 10"/>
          <p:cNvSpPr/>
          <p:nvPr/>
        </p:nvSpPr>
        <p:spPr>
          <a:xfrm rot="7957228">
            <a:off x="2310606" y="1980407"/>
            <a:ext cx="560387" cy="508000"/>
          </a:xfrm>
          <a:prstGeom prst="arc">
            <a:avLst>
              <a:gd name="adj1" fmla="val 16929253"/>
              <a:gd name="adj2" fmla="val 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Дуга 11"/>
          <p:cNvSpPr/>
          <p:nvPr/>
        </p:nvSpPr>
        <p:spPr>
          <a:xfrm rot="2875683">
            <a:off x="774700" y="2776538"/>
            <a:ext cx="642937" cy="642938"/>
          </a:xfrm>
          <a:prstGeom prst="arc">
            <a:avLst>
              <a:gd name="adj1" fmla="val 17147471"/>
              <a:gd name="adj2" fmla="val 21031164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Дуга 12"/>
          <p:cNvSpPr/>
          <p:nvPr/>
        </p:nvSpPr>
        <p:spPr>
          <a:xfrm>
            <a:off x="857250" y="2643188"/>
            <a:ext cx="500063" cy="571500"/>
          </a:xfrm>
          <a:prstGeom prst="arc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2214563" y="2571750"/>
          <a:ext cx="652462" cy="434975"/>
        </p:xfrm>
        <a:graphic>
          <a:graphicData uri="http://schemas.openxmlformats.org/presentationml/2006/ole">
            <p:oleObj spid="_x0000_s19458" name="Формула" r:id="rId3" imgW="304560" imgH="203040" progId="Equation.3">
              <p:embed/>
            </p:oleObj>
          </a:graphicData>
        </a:graphic>
      </p:graphicFrame>
      <p:cxnSp>
        <p:nvCxnSpPr>
          <p:cNvPr id="16" name="Прямая соединительная линия 15"/>
          <p:cNvCxnSpPr/>
          <p:nvPr/>
        </p:nvCxnSpPr>
        <p:spPr>
          <a:xfrm rot="5400000">
            <a:off x="1677988" y="3178175"/>
            <a:ext cx="214312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785938" y="3071813"/>
            <a:ext cx="214312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0" name="TextBox 18"/>
          <p:cNvSpPr txBox="1">
            <a:spLocks noChangeArrowheads="1"/>
          </p:cNvSpPr>
          <p:nvPr/>
        </p:nvSpPr>
        <p:spPr bwMode="auto">
          <a:xfrm>
            <a:off x="214313" y="3143250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A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19471" name="TextBox 19"/>
          <p:cNvSpPr txBox="1">
            <a:spLocks noChangeArrowheads="1"/>
          </p:cNvSpPr>
          <p:nvPr/>
        </p:nvSpPr>
        <p:spPr bwMode="auto">
          <a:xfrm>
            <a:off x="1500188" y="2071688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N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19472" name="TextBox 20"/>
          <p:cNvSpPr txBox="1">
            <a:spLocks noChangeArrowheads="1"/>
          </p:cNvSpPr>
          <p:nvPr/>
        </p:nvSpPr>
        <p:spPr bwMode="auto">
          <a:xfrm>
            <a:off x="2500313" y="1785938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M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19473" name="TextBox 21"/>
          <p:cNvSpPr txBox="1">
            <a:spLocks noChangeArrowheads="1"/>
          </p:cNvSpPr>
          <p:nvPr/>
        </p:nvSpPr>
        <p:spPr bwMode="auto">
          <a:xfrm>
            <a:off x="2000250" y="3214688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O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19474" name="TextBox 22"/>
          <p:cNvSpPr txBox="1">
            <a:spLocks noChangeArrowheads="1"/>
          </p:cNvSpPr>
          <p:nvPr/>
        </p:nvSpPr>
        <p:spPr bwMode="auto">
          <a:xfrm>
            <a:off x="2000250" y="4929188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D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19475" name="TextBox 23"/>
          <p:cNvSpPr txBox="1">
            <a:spLocks noChangeArrowheads="1"/>
          </p:cNvSpPr>
          <p:nvPr/>
        </p:nvSpPr>
        <p:spPr bwMode="auto">
          <a:xfrm>
            <a:off x="2000250" y="1000125"/>
            <a:ext cx="500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B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19476" name="TextBox 24"/>
          <p:cNvSpPr txBox="1">
            <a:spLocks noChangeArrowheads="1"/>
          </p:cNvSpPr>
          <p:nvPr/>
        </p:nvSpPr>
        <p:spPr bwMode="auto">
          <a:xfrm>
            <a:off x="3357563" y="3000375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C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19477" name="TextBox 25"/>
          <p:cNvSpPr txBox="1">
            <a:spLocks noChangeArrowheads="1"/>
          </p:cNvSpPr>
          <p:nvPr/>
        </p:nvSpPr>
        <p:spPr bwMode="auto">
          <a:xfrm>
            <a:off x="4857750" y="1857375"/>
            <a:ext cx="3929063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Дано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– ромб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AM –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биссектриса </a:t>
            </a:r>
            <a:r>
              <a:rPr lang="ru-RU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∠</a:t>
            </a:r>
            <a:r>
              <a:rPr lang="en-US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BAC</a:t>
            </a:r>
            <a:r>
              <a:rPr lang="ru-RU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пересекает сторону ВС в точке М и диагональ </a:t>
            </a:r>
            <a:r>
              <a:rPr lang="en-US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BD</a:t>
            </a:r>
            <a:r>
              <a:rPr lang="ru-RU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в точке </a:t>
            </a:r>
            <a:r>
              <a:rPr lang="en-US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N</a:t>
            </a:r>
            <a:r>
              <a:rPr lang="ru-RU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, ∠ </a:t>
            </a:r>
            <a:r>
              <a:rPr lang="en-US" sz="28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AMC = 120°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8" name="TextBox 26"/>
          <p:cNvSpPr txBox="1">
            <a:spLocks noChangeArrowheads="1"/>
          </p:cNvSpPr>
          <p:nvPr/>
        </p:nvSpPr>
        <p:spPr bwMode="auto">
          <a:xfrm>
            <a:off x="4857750" y="4643438"/>
            <a:ext cx="26463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Найти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2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∠ </a:t>
            </a:r>
            <a:r>
              <a:rPr lang="en-US" sz="32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ANB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Управляющая кнопка: домой 27">
            <a:hlinkClick r:id="rId4" action="ppaction://hlinksldjump" highlightClick="1"/>
          </p:cNvPr>
          <p:cNvSpPr/>
          <p:nvPr/>
        </p:nvSpPr>
        <p:spPr>
          <a:xfrm>
            <a:off x="7286625" y="5572125"/>
            <a:ext cx="1042988" cy="1042988"/>
          </a:xfrm>
          <a:prstGeom prst="actionButtonHo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5715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dirty="0"/>
          </a:p>
        </p:txBody>
      </p:sp>
      <p:grpSp>
        <p:nvGrpSpPr>
          <p:cNvPr id="3" name="Ромб 2"/>
          <p:cNvGrpSpPr>
            <a:grpSpLocks/>
          </p:cNvGrpSpPr>
          <p:nvPr/>
        </p:nvGrpSpPr>
        <p:grpSpPr bwMode="auto">
          <a:xfrm>
            <a:off x="1042988" y="1420813"/>
            <a:ext cx="2236787" cy="2528887"/>
            <a:chOff x="657" y="895"/>
            <a:chExt cx="1409" cy="1593"/>
          </a:xfrm>
        </p:grpSpPr>
        <p:pic>
          <p:nvPicPr>
            <p:cNvPr id="28674" name="Ромб 2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57" y="895"/>
              <a:ext cx="1409" cy="1593"/>
            </a:xfrm>
            <a:prstGeom prst="rect">
              <a:avLst/>
            </a:prstGeom>
            <a:noFill/>
          </p:spPr>
        </p:pic>
        <p:sp>
          <p:nvSpPr>
            <p:cNvPr id="28675" name="Text Box 3"/>
            <p:cNvSpPr txBox="1">
              <a:spLocks noChangeArrowheads="1"/>
            </p:cNvSpPr>
            <p:nvPr/>
          </p:nvSpPr>
          <p:spPr bwMode="auto">
            <a:xfrm rot="19113984">
              <a:off x="915" y="1167"/>
              <a:ext cx="894" cy="10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ru-RU">
                <a:solidFill>
                  <a:srgbClr val="FFFFFF"/>
                </a:solidFill>
                <a:latin typeface="Georgia" pitchFamily="18" charset="0"/>
              </a:endParaRPr>
            </a:p>
          </p:txBody>
        </p:sp>
      </p:grpSp>
      <p:cxnSp>
        <p:nvCxnSpPr>
          <p:cNvPr id="5" name="Прямая соединительная линия 4"/>
          <p:cNvCxnSpPr>
            <a:stCxn id="0" idx="0"/>
          </p:cNvCxnSpPr>
          <p:nvPr/>
        </p:nvCxnSpPr>
        <p:spPr>
          <a:xfrm rot="16200000" flipH="1">
            <a:off x="1670844" y="1912144"/>
            <a:ext cx="2347912" cy="136525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0" idx="0"/>
          </p:cNvCxnSpPr>
          <p:nvPr/>
        </p:nvCxnSpPr>
        <p:spPr>
          <a:xfrm rot="16200000" flipH="1">
            <a:off x="2420937" y="1162051"/>
            <a:ext cx="1704975" cy="22225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143250" y="3429000"/>
            <a:ext cx="214313" cy="15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2642394" y="3858419"/>
            <a:ext cx="285750" cy="15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81" name="TextBox 12"/>
          <p:cNvSpPr txBox="1">
            <a:spLocks noChangeArrowheads="1"/>
          </p:cNvSpPr>
          <p:nvPr/>
        </p:nvSpPr>
        <p:spPr bwMode="auto">
          <a:xfrm>
            <a:off x="571500" y="3357563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A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8682" name="TextBox 13"/>
          <p:cNvSpPr txBox="1">
            <a:spLocks noChangeArrowheads="1"/>
          </p:cNvSpPr>
          <p:nvPr/>
        </p:nvSpPr>
        <p:spPr bwMode="auto">
          <a:xfrm>
            <a:off x="500063" y="1143000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B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8683" name="TextBox 14"/>
          <p:cNvSpPr txBox="1">
            <a:spLocks noChangeArrowheads="1"/>
          </p:cNvSpPr>
          <p:nvPr/>
        </p:nvSpPr>
        <p:spPr bwMode="auto">
          <a:xfrm>
            <a:off x="3143250" y="1357313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C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8684" name="TextBox 15"/>
          <p:cNvSpPr txBox="1">
            <a:spLocks noChangeArrowheads="1"/>
          </p:cNvSpPr>
          <p:nvPr/>
        </p:nvSpPr>
        <p:spPr bwMode="auto">
          <a:xfrm>
            <a:off x="3214688" y="3643313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D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8685" name="TextBox 16"/>
          <p:cNvSpPr txBox="1">
            <a:spLocks noChangeArrowheads="1"/>
          </p:cNvSpPr>
          <p:nvPr/>
        </p:nvSpPr>
        <p:spPr bwMode="auto">
          <a:xfrm>
            <a:off x="1928813" y="3786188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F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8686" name="TextBox 17"/>
          <p:cNvSpPr txBox="1">
            <a:spLocks noChangeArrowheads="1"/>
          </p:cNvSpPr>
          <p:nvPr/>
        </p:nvSpPr>
        <p:spPr bwMode="auto">
          <a:xfrm>
            <a:off x="3214688" y="2786063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E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8687" name="TextBox 18"/>
          <p:cNvSpPr txBox="1">
            <a:spLocks noChangeArrowheads="1"/>
          </p:cNvSpPr>
          <p:nvPr/>
        </p:nvSpPr>
        <p:spPr bwMode="auto">
          <a:xfrm>
            <a:off x="5072063" y="1857375"/>
            <a:ext cx="28575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Дано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– ромб</a:t>
            </a:r>
          </a:p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88" name="TextBox 19"/>
          <p:cNvSpPr txBox="1">
            <a:spLocks noChangeArrowheads="1"/>
          </p:cNvSpPr>
          <p:nvPr/>
        </p:nvSpPr>
        <p:spPr bwMode="auto">
          <a:xfrm>
            <a:off x="4071938" y="3929063"/>
            <a:ext cx="45386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Доказать 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2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∠ </a:t>
            </a:r>
            <a:r>
              <a:rPr lang="en-US" sz="32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ABF =∠CBE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Управляющая кнопка: домой 20">
            <a:hlinkClick r:id="rId3" action="ppaction://hlinksldjump" highlightClick="1"/>
          </p:cNvPr>
          <p:cNvSpPr/>
          <p:nvPr/>
        </p:nvSpPr>
        <p:spPr>
          <a:xfrm>
            <a:off x="7286625" y="5572125"/>
            <a:ext cx="1042988" cy="1042988"/>
          </a:xfrm>
          <a:prstGeom prst="actionButtonHo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6429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/>
          </a:p>
        </p:txBody>
      </p:sp>
      <p:sp>
        <p:nvSpPr>
          <p:cNvPr id="3" name="Ромб 2"/>
          <p:cNvSpPr/>
          <p:nvPr/>
        </p:nvSpPr>
        <p:spPr>
          <a:xfrm>
            <a:off x="714348" y="1285860"/>
            <a:ext cx="2857520" cy="3714776"/>
          </a:xfrm>
          <a:prstGeom prst="diamond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F6E8DA"/>
              </a:gs>
              <a:gs pos="100000">
                <a:srgbClr val="00B0F0"/>
              </a:gs>
            </a:gsLst>
            <a:path path="circle">
              <a:fillToRect l="100000" t="100000"/>
            </a:path>
            <a:tileRect r="-100000" b="-100000"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" name="Прямая соединительная линия 4"/>
          <p:cNvCxnSpPr>
            <a:stCxn id="0" idx="0"/>
            <a:endCxn id="0" idx="2"/>
          </p:cNvCxnSpPr>
          <p:nvPr/>
        </p:nvCxnSpPr>
        <p:spPr>
          <a:xfrm rot="16200000" flipH="1">
            <a:off x="284163" y="3143250"/>
            <a:ext cx="3716338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0" idx="0"/>
          </p:cNvCxnSpPr>
          <p:nvPr/>
        </p:nvCxnSpPr>
        <p:spPr>
          <a:xfrm rot="16200000" flipH="1" flipV="1">
            <a:off x="428625" y="2143125"/>
            <a:ext cx="2571750" cy="8572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Дуга 7"/>
          <p:cNvSpPr/>
          <p:nvPr/>
        </p:nvSpPr>
        <p:spPr>
          <a:xfrm rot="1344792">
            <a:off x="782638" y="3497263"/>
            <a:ext cx="914400" cy="914400"/>
          </a:xfrm>
          <a:prstGeom prst="arc">
            <a:avLst>
              <a:gd name="adj1" fmla="val 16200000"/>
              <a:gd name="adj2" fmla="val 1162647"/>
            </a:avLst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Дуга 8"/>
          <p:cNvSpPr/>
          <p:nvPr/>
        </p:nvSpPr>
        <p:spPr>
          <a:xfrm rot="1857739">
            <a:off x="704850" y="3540125"/>
            <a:ext cx="923925" cy="776288"/>
          </a:xfrm>
          <a:prstGeom prst="arc">
            <a:avLst>
              <a:gd name="adj1" fmla="val 16200000"/>
              <a:gd name="adj2" fmla="val 192698"/>
            </a:avLst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Дуга 9"/>
          <p:cNvSpPr/>
          <p:nvPr/>
        </p:nvSpPr>
        <p:spPr>
          <a:xfrm rot="7825240">
            <a:off x="1785938" y="1817688"/>
            <a:ext cx="452437" cy="395287"/>
          </a:xfrm>
          <a:prstGeom prst="arc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Дуга 10"/>
          <p:cNvSpPr/>
          <p:nvPr/>
        </p:nvSpPr>
        <p:spPr>
          <a:xfrm rot="10605388">
            <a:off x="1582738" y="1801813"/>
            <a:ext cx="549275" cy="419100"/>
          </a:xfrm>
          <a:prstGeom prst="arc">
            <a:avLst>
              <a:gd name="adj1" fmla="val 17010070"/>
              <a:gd name="adj2" fmla="val 21207389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3" name="Прямая со стрелкой 12"/>
          <p:cNvCxnSpPr/>
          <p:nvPr/>
        </p:nvCxnSpPr>
        <p:spPr>
          <a:xfrm rot="10800000" flipV="1">
            <a:off x="1643063" y="1857375"/>
            <a:ext cx="1928812" cy="1785938"/>
          </a:xfrm>
          <a:prstGeom prst="straightConnector1">
            <a:avLst/>
          </a:prstGeom>
          <a:ln w="190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3500438" y="1500188"/>
          <a:ext cx="795337" cy="530225"/>
        </p:xfrm>
        <a:graphic>
          <a:graphicData uri="http://schemas.openxmlformats.org/presentationml/2006/ole">
            <p:oleObj spid="_x0000_s20482" name="Формула" r:id="rId3" imgW="304560" imgH="203040" progId="Equation.3">
              <p:embed/>
            </p:oleObj>
          </a:graphicData>
        </a:graphic>
      </p:graphicFrame>
      <p:sp>
        <p:nvSpPr>
          <p:cNvPr id="20494" name="TextBox 16"/>
          <p:cNvSpPr txBox="1">
            <a:spLocks noChangeArrowheads="1"/>
          </p:cNvSpPr>
          <p:nvPr/>
        </p:nvSpPr>
        <p:spPr bwMode="auto">
          <a:xfrm>
            <a:off x="214313" y="2857500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A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0495" name="TextBox 17"/>
          <p:cNvSpPr txBox="1">
            <a:spLocks noChangeArrowheads="1"/>
          </p:cNvSpPr>
          <p:nvPr/>
        </p:nvSpPr>
        <p:spPr bwMode="auto">
          <a:xfrm>
            <a:off x="1571625" y="1000125"/>
            <a:ext cx="500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B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0496" name="TextBox 18"/>
          <p:cNvSpPr txBox="1">
            <a:spLocks noChangeArrowheads="1"/>
          </p:cNvSpPr>
          <p:nvPr/>
        </p:nvSpPr>
        <p:spPr bwMode="auto">
          <a:xfrm>
            <a:off x="2143125" y="4714875"/>
            <a:ext cx="500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D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0497" name="TextBox 19"/>
          <p:cNvSpPr txBox="1">
            <a:spLocks noChangeArrowheads="1"/>
          </p:cNvSpPr>
          <p:nvPr/>
        </p:nvSpPr>
        <p:spPr bwMode="auto">
          <a:xfrm>
            <a:off x="3429000" y="2643188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C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0498" name="TextBox 20"/>
          <p:cNvSpPr txBox="1">
            <a:spLocks noChangeArrowheads="1"/>
          </p:cNvSpPr>
          <p:nvPr/>
        </p:nvSpPr>
        <p:spPr bwMode="auto">
          <a:xfrm>
            <a:off x="5072063" y="1857375"/>
            <a:ext cx="28575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Дано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– ромб</a:t>
            </a:r>
          </a:p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9" name="TextBox 21"/>
          <p:cNvSpPr txBox="1">
            <a:spLocks noChangeArrowheads="1"/>
          </p:cNvSpPr>
          <p:nvPr/>
        </p:nvSpPr>
        <p:spPr bwMode="auto">
          <a:xfrm>
            <a:off x="4857750" y="3857625"/>
            <a:ext cx="39020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Найти</a:t>
            </a:r>
            <a:r>
              <a:rPr lang="ru-RU" sz="36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6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углы ромба</a:t>
            </a:r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Управляющая кнопка: домой 22">
            <a:hlinkClick r:id="rId4" action="ppaction://hlinksldjump" highlightClick="1"/>
          </p:cNvPr>
          <p:cNvSpPr/>
          <p:nvPr/>
        </p:nvSpPr>
        <p:spPr>
          <a:xfrm>
            <a:off x="7286625" y="5572125"/>
            <a:ext cx="1042988" cy="1042988"/>
          </a:xfrm>
          <a:prstGeom prst="actionButtonHo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38" y="357188"/>
            <a:ext cx="8229600" cy="6429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ru-RU" dirty="0"/>
          </a:p>
        </p:txBody>
      </p:sp>
      <p:grpSp>
        <p:nvGrpSpPr>
          <p:cNvPr id="3" name="Ромб 2"/>
          <p:cNvGrpSpPr>
            <a:grpSpLocks/>
          </p:cNvGrpSpPr>
          <p:nvPr/>
        </p:nvGrpSpPr>
        <p:grpSpPr bwMode="auto">
          <a:xfrm>
            <a:off x="804863" y="1639888"/>
            <a:ext cx="1968500" cy="3749675"/>
            <a:chOff x="507" y="1033"/>
            <a:chExt cx="1240" cy="2362"/>
          </a:xfrm>
        </p:grpSpPr>
        <p:pic>
          <p:nvPicPr>
            <p:cNvPr id="40962" name="Ромб 2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07" y="1033"/>
              <a:ext cx="1240" cy="2362"/>
            </a:xfrm>
            <a:prstGeom prst="rect">
              <a:avLst/>
            </a:prstGeom>
            <a:noFill/>
          </p:spPr>
        </p:pic>
        <p:sp>
          <p:nvSpPr>
            <p:cNvPr id="40963" name="Text Box 3"/>
            <p:cNvSpPr txBox="1">
              <a:spLocks noChangeArrowheads="1"/>
            </p:cNvSpPr>
            <p:nvPr/>
          </p:nvSpPr>
          <p:spPr bwMode="auto">
            <a:xfrm rot="1647625">
              <a:off x="801" y="1557"/>
              <a:ext cx="652" cy="1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ru-RU">
                <a:solidFill>
                  <a:srgbClr val="FFFFFF"/>
                </a:solidFill>
                <a:latin typeface="Georgia" pitchFamily="18" charset="0"/>
              </a:endParaRPr>
            </a:p>
          </p:txBody>
        </p:sp>
      </p:grpSp>
      <p:cxnSp>
        <p:nvCxnSpPr>
          <p:cNvPr id="5" name="Прямая соединительная линия 4"/>
          <p:cNvCxnSpPr>
            <a:stCxn id="0" idx="1"/>
          </p:cNvCxnSpPr>
          <p:nvPr/>
        </p:nvCxnSpPr>
        <p:spPr>
          <a:xfrm rot="10800000" flipH="1">
            <a:off x="804863" y="3476625"/>
            <a:ext cx="1843087" cy="381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2320926" y="2892425"/>
            <a:ext cx="214312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428875" y="2786063"/>
            <a:ext cx="285750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500313" y="2357438"/>
            <a:ext cx="428625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500313" y="3500438"/>
            <a:ext cx="428625" cy="15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70" name="TextBox 15"/>
          <p:cNvSpPr txBox="1">
            <a:spLocks noChangeArrowheads="1"/>
          </p:cNvSpPr>
          <p:nvPr/>
        </p:nvSpPr>
        <p:spPr bwMode="auto">
          <a:xfrm>
            <a:off x="357188" y="5072063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A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40971" name="TextBox 16"/>
          <p:cNvSpPr txBox="1">
            <a:spLocks noChangeArrowheads="1"/>
          </p:cNvSpPr>
          <p:nvPr/>
        </p:nvSpPr>
        <p:spPr bwMode="auto">
          <a:xfrm>
            <a:off x="2643188" y="3714750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D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40972" name="TextBox 17"/>
          <p:cNvSpPr txBox="1">
            <a:spLocks noChangeArrowheads="1"/>
          </p:cNvSpPr>
          <p:nvPr/>
        </p:nvSpPr>
        <p:spPr bwMode="auto">
          <a:xfrm>
            <a:off x="2643188" y="1214438"/>
            <a:ext cx="571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C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40973" name="TextBox 18"/>
          <p:cNvSpPr txBox="1">
            <a:spLocks noChangeArrowheads="1"/>
          </p:cNvSpPr>
          <p:nvPr/>
        </p:nvSpPr>
        <p:spPr bwMode="auto">
          <a:xfrm>
            <a:off x="357188" y="2643188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B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40974" name="TextBox 19"/>
          <p:cNvSpPr txBox="1">
            <a:spLocks noChangeArrowheads="1"/>
          </p:cNvSpPr>
          <p:nvPr/>
        </p:nvSpPr>
        <p:spPr bwMode="auto">
          <a:xfrm>
            <a:off x="2643188" y="2643188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E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40975" name="TextBox 20"/>
          <p:cNvSpPr txBox="1">
            <a:spLocks noChangeArrowheads="1"/>
          </p:cNvSpPr>
          <p:nvPr/>
        </p:nvSpPr>
        <p:spPr bwMode="auto">
          <a:xfrm>
            <a:off x="5072063" y="1857375"/>
            <a:ext cx="28575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Дано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– ромб</a:t>
            </a:r>
          </a:p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76" name="TextBox 21"/>
          <p:cNvSpPr txBox="1">
            <a:spLocks noChangeArrowheads="1"/>
          </p:cNvSpPr>
          <p:nvPr/>
        </p:nvSpPr>
        <p:spPr bwMode="auto">
          <a:xfrm>
            <a:off x="4857750" y="3714750"/>
            <a:ext cx="2936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Найти</a:t>
            </a:r>
            <a:r>
              <a:rPr lang="ru-RU" sz="36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6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∠ </a:t>
            </a:r>
            <a:r>
              <a:rPr lang="en-US" sz="36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BAD</a:t>
            </a:r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Управляющая кнопка: домой 22">
            <a:hlinkClick r:id="rId3" action="ppaction://hlinksldjump" highlightClick="1"/>
          </p:cNvPr>
          <p:cNvSpPr/>
          <p:nvPr/>
        </p:nvSpPr>
        <p:spPr>
          <a:xfrm>
            <a:off x="7286625" y="5572125"/>
            <a:ext cx="1042988" cy="1042988"/>
          </a:xfrm>
          <a:prstGeom prst="actionButtonHo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6429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ru-RU" dirty="0"/>
          </a:p>
        </p:txBody>
      </p:sp>
      <p:sp>
        <p:nvSpPr>
          <p:cNvPr id="3" name="Ромб 2"/>
          <p:cNvSpPr/>
          <p:nvPr/>
        </p:nvSpPr>
        <p:spPr>
          <a:xfrm rot="1647626">
            <a:off x="754215" y="1427338"/>
            <a:ext cx="2070349" cy="4175803"/>
          </a:xfrm>
          <a:prstGeom prst="diamond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/>
              </a:gs>
              <a:gs pos="100000">
                <a:srgbClr val="0070C0">
                  <a:alpha val="63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" name="Прямая соединительная линия 4"/>
          <p:cNvCxnSpPr>
            <a:stCxn id="0" idx="3"/>
          </p:cNvCxnSpPr>
          <p:nvPr/>
        </p:nvCxnSpPr>
        <p:spPr>
          <a:xfrm flipH="1" flipV="1">
            <a:off x="1643063" y="2428875"/>
            <a:ext cx="1065212" cy="15636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0" idx="3"/>
          </p:cNvCxnSpPr>
          <p:nvPr/>
        </p:nvCxnSpPr>
        <p:spPr>
          <a:xfrm flipH="1">
            <a:off x="857250" y="3992563"/>
            <a:ext cx="1851025" cy="793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6200000" flipV="1">
            <a:off x="1821656" y="2321719"/>
            <a:ext cx="214313" cy="142875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 flipV="1">
            <a:off x="1785938" y="2500313"/>
            <a:ext cx="214312" cy="142875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0800000">
            <a:off x="857250" y="3786188"/>
            <a:ext cx="214313" cy="158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963612" y="3894138"/>
            <a:ext cx="214313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0800000" flipV="1">
            <a:off x="1857375" y="2928938"/>
            <a:ext cx="428625" cy="28575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1392238" y="3965575"/>
            <a:ext cx="500062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81" name="TextBox 19"/>
          <p:cNvSpPr txBox="1">
            <a:spLocks noChangeArrowheads="1"/>
          </p:cNvSpPr>
          <p:nvPr/>
        </p:nvSpPr>
        <p:spPr bwMode="auto">
          <a:xfrm>
            <a:off x="357188" y="5072063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A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2782" name="TextBox 20"/>
          <p:cNvSpPr txBox="1">
            <a:spLocks noChangeArrowheads="1"/>
          </p:cNvSpPr>
          <p:nvPr/>
        </p:nvSpPr>
        <p:spPr bwMode="auto">
          <a:xfrm>
            <a:off x="2643188" y="3643313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D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2783" name="TextBox 21"/>
          <p:cNvSpPr txBox="1">
            <a:spLocks noChangeArrowheads="1"/>
          </p:cNvSpPr>
          <p:nvPr/>
        </p:nvSpPr>
        <p:spPr bwMode="auto">
          <a:xfrm>
            <a:off x="2714625" y="1357313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C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2784" name="TextBox 22"/>
          <p:cNvSpPr txBox="1">
            <a:spLocks noChangeArrowheads="1"/>
          </p:cNvSpPr>
          <p:nvPr/>
        </p:nvSpPr>
        <p:spPr bwMode="auto">
          <a:xfrm>
            <a:off x="357188" y="2714625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B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2785" name="TextBox 23"/>
          <p:cNvSpPr txBox="1">
            <a:spLocks noChangeArrowheads="1"/>
          </p:cNvSpPr>
          <p:nvPr/>
        </p:nvSpPr>
        <p:spPr bwMode="auto">
          <a:xfrm>
            <a:off x="285750" y="3786188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F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2786" name="TextBox 24"/>
          <p:cNvSpPr txBox="1">
            <a:spLocks noChangeArrowheads="1"/>
          </p:cNvSpPr>
          <p:nvPr/>
        </p:nvSpPr>
        <p:spPr bwMode="auto">
          <a:xfrm>
            <a:off x="1214438" y="1857375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E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2787" name="TextBox 25"/>
          <p:cNvSpPr txBox="1">
            <a:spLocks noChangeArrowheads="1"/>
          </p:cNvSpPr>
          <p:nvPr/>
        </p:nvSpPr>
        <p:spPr bwMode="auto">
          <a:xfrm>
            <a:off x="4143375" y="1857375"/>
            <a:ext cx="428625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Дано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– параллелограмм</a:t>
            </a:r>
          </a:p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88" name="TextBox 26"/>
          <p:cNvSpPr txBox="1">
            <a:spLocks noChangeArrowheads="1"/>
          </p:cNvSpPr>
          <p:nvPr/>
        </p:nvSpPr>
        <p:spPr bwMode="auto">
          <a:xfrm>
            <a:off x="3714750" y="4000500"/>
            <a:ext cx="438626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Доказать 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– ромб</a:t>
            </a:r>
          </a:p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Управляющая кнопка: домой 27">
            <a:hlinkClick r:id="rId2" action="ppaction://hlinksldjump" highlightClick="1"/>
          </p:cNvPr>
          <p:cNvSpPr/>
          <p:nvPr/>
        </p:nvSpPr>
        <p:spPr>
          <a:xfrm>
            <a:off x="7286625" y="5572125"/>
            <a:ext cx="1042988" cy="1042988"/>
          </a:xfrm>
          <a:prstGeom prst="actionButtonHo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5715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dirty="0"/>
          </a:p>
        </p:txBody>
      </p:sp>
      <p:sp>
        <p:nvSpPr>
          <p:cNvPr id="3" name="Ромб 2"/>
          <p:cNvSpPr/>
          <p:nvPr/>
        </p:nvSpPr>
        <p:spPr>
          <a:xfrm rot="3719824">
            <a:off x="1509276" y="602721"/>
            <a:ext cx="2070349" cy="4175803"/>
          </a:xfrm>
          <a:prstGeom prst="diamond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/>
              </a:gs>
              <a:gs pos="100000">
                <a:srgbClr val="0070C0">
                  <a:alpha val="63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" name="Прямая соединительная линия 4"/>
          <p:cNvCxnSpPr>
            <a:stCxn id="0" idx="1"/>
          </p:cNvCxnSpPr>
          <p:nvPr/>
        </p:nvCxnSpPr>
        <p:spPr>
          <a:xfrm rot="16200000" flipH="1">
            <a:off x="1131888" y="2703513"/>
            <a:ext cx="1866900" cy="127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0" idx="1"/>
          </p:cNvCxnSpPr>
          <p:nvPr/>
        </p:nvCxnSpPr>
        <p:spPr>
          <a:xfrm rot="16200000" flipH="1">
            <a:off x="2203450" y="1631951"/>
            <a:ext cx="1152525" cy="144145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1641475" y="3500438"/>
            <a:ext cx="287337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785938" y="3357563"/>
            <a:ext cx="285750" cy="158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429000" y="2571750"/>
            <a:ext cx="214313" cy="14287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3250406" y="2607469"/>
            <a:ext cx="214313" cy="14287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 rot="413437">
            <a:off x="604838" y="3322638"/>
            <a:ext cx="647700" cy="601662"/>
          </a:xfrm>
          <a:prstGeom prst="arc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1143000" y="3071813"/>
          <a:ext cx="573088" cy="458787"/>
        </p:xfrm>
        <a:graphic>
          <a:graphicData uri="http://schemas.openxmlformats.org/presentationml/2006/ole">
            <p:oleObj spid="_x0000_s21506" name="Формула" r:id="rId3" imgW="253800" imgH="203040" progId="Equation.3">
              <p:embed/>
            </p:oleObj>
          </a:graphicData>
        </a:graphic>
      </p:graphicFrame>
      <p:sp>
        <p:nvSpPr>
          <p:cNvPr id="21518" name="TextBox 18"/>
          <p:cNvSpPr txBox="1">
            <a:spLocks noChangeArrowheads="1"/>
          </p:cNvSpPr>
          <p:nvPr/>
        </p:nvSpPr>
        <p:spPr bwMode="auto">
          <a:xfrm rot="-3116356">
            <a:off x="730250" y="2217738"/>
            <a:ext cx="98901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B050"/>
                </a:solidFill>
                <a:latin typeface="Georgia" pitchFamily="18" charset="0"/>
              </a:rPr>
              <a:t>6 см</a:t>
            </a:r>
          </a:p>
        </p:txBody>
      </p:sp>
      <p:sp>
        <p:nvSpPr>
          <p:cNvPr id="21519" name="TextBox 19"/>
          <p:cNvSpPr txBox="1">
            <a:spLocks noChangeArrowheads="1"/>
          </p:cNvSpPr>
          <p:nvPr/>
        </p:nvSpPr>
        <p:spPr bwMode="auto">
          <a:xfrm>
            <a:off x="214313" y="3429000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A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1520" name="TextBox 20"/>
          <p:cNvSpPr txBox="1">
            <a:spLocks noChangeArrowheads="1"/>
          </p:cNvSpPr>
          <p:nvPr/>
        </p:nvSpPr>
        <p:spPr bwMode="auto">
          <a:xfrm>
            <a:off x="1785938" y="3571875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M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1521" name="TextBox 21"/>
          <p:cNvSpPr txBox="1">
            <a:spLocks noChangeArrowheads="1"/>
          </p:cNvSpPr>
          <p:nvPr/>
        </p:nvSpPr>
        <p:spPr bwMode="auto">
          <a:xfrm>
            <a:off x="3429000" y="2714625"/>
            <a:ext cx="500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N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1522" name="TextBox 22"/>
          <p:cNvSpPr txBox="1">
            <a:spLocks noChangeArrowheads="1"/>
          </p:cNvSpPr>
          <p:nvPr/>
        </p:nvSpPr>
        <p:spPr bwMode="auto">
          <a:xfrm>
            <a:off x="1500188" y="1357313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B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1523" name="TextBox 23"/>
          <p:cNvSpPr txBox="1">
            <a:spLocks noChangeArrowheads="1"/>
          </p:cNvSpPr>
          <p:nvPr/>
        </p:nvSpPr>
        <p:spPr bwMode="auto">
          <a:xfrm>
            <a:off x="4286250" y="1500188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C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1524" name="TextBox 24"/>
          <p:cNvSpPr txBox="1">
            <a:spLocks noChangeArrowheads="1"/>
          </p:cNvSpPr>
          <p:nvPr/>
        </p:nvSpPr>
        <p:spPr bwMode="auto">
          <a:xfrm>
            <a:off x="2928938" y="3429000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D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1525" name="TextBox 25"/>
          <p:cNvSpPr txBox="1">
            <a:spLocks noChangeArrowheads="1"/>
          </p:cNvSpPr>
          <p:nvPr/>
        </p:nvSpPr>
        <p:spPr bwMode="auto">
          <a:xfrm>
            <a:off x="5072063" y="1857375"/>
            <a:ext cx="28575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Дано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– ромб</a:t>
            </a:r>
          </a:p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26" name="TextBox 26"/>
          <p:cNvSpPr txBox="1">
            <a:spLocks noChangeArrowheads="1"/>
          </p:cNvSpPr>
          <p:nvPr/>
        </p:nvSpPr>
        <p:spPr bwMode="auto">
          <a:xfrm>
            <a:off x="4857750" y="3714750"/>
            <a:ext cx="31400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Найти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MD + DN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Управляющая кнопка: домой 27">
            <a:hlinkClick r:id="rId4" action="ppaction://hlinksldjump" highlightClick="1"/>
          </p:cNvPr>
          <p:cNvSpPr/>
          <p:nvPr/>
        </p:nvSpPr>
        <p:spPr>
          <a:xfrm>
            <a:off x="7286625" y="5572125"/>
            <a:ext cx="1042988" cy="1042988"/>
          </a:xfrm>
          <a:prstGeom prst="actionButtonHo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428625"/>
            <a:ext cx="8229600" cy="6429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dirty="0"/>
          </a:p>
        </p:txBody>
      </p:sp>
      <p:sp>
        <p:nvSpPr>
          <p:cNvPr id="3" name="Ромб 2"/>
          <p:cNvSpPr/>
          <p:nvPr/>
        </p:nvSpPr>
        <p:spPr>
          <a:xfrm>
            <a:off x="928662" y="1357298"/>
            <a:ext cx="2857520" cy="3929090"/>
          </a:xfrm>
          <a:prstGeom prst="diamond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/>
              </a:gs>
              <a:gs pos="100000">
                <a:srgbClr val="7030A0"/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" name="Прямая соединительная линия 4"/>
          <p:cNvCxnSpPr>
            <a:stCxn id="0" idx="1"/>
            <a:endCxn id="0" idx="3"/>
          </p:cNvCxnSpPr>
          <p:nvPr/>
        </p:nvCxnSpPr>
        <p:spPr>
          <a:xfrm rot="10800000" flipH="1">
            <a:off x="928688" y="3321050"/>
            <a:ext cx="28575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0" idx="1"/>
          </p:cNvCxnSpPr>
          <p:nvPr/>
        </p:nvCxnSpPr>
        <p:spPr>
          <a:xfrm rot="10800000" flipH="1">
            <a:off x="928688" y="2071688"/>
            <a:ext cx="1928812" cy="125095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786063" y="2214563"/>
            <a:ext cx="214312" cy="14287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2643188" y="2214563"/>
            <a:ext cx="142875" cy="14287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Дуга 22"/>
          <p:cNvSpPr/>
          <p:nvPr/>
        </p:nvSpPr>
        <p:spPr>
          <a:xfrm rot="2863922">
            <a:off x="1122363" y="2779713"/>
            <a:ext cx="642937" cy="617537"/>
          </a:xfrm>
          <a:prstGeom prst="arc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1785938" y="2703513"/>
          <a:ext cx="642937" cy="541337"/>
        </p:xfrm>
        <a:graphic>
          <a:graphicData uri="http://schemas.openxmlformats.org/presentationml/2006/ole">
            <p:oleObj spid="_x0000_s29698" name="Формула" r:id="rId3" imgW="241200" imgH="203040" progId="Equation.3">
              <p:embed/>
            </p:oleObj>
          </a:graphicData>
        </a:graphic>
      </p:graphicFrame>
      <p:sp>
        <p:nvSpPr>
          <p:cNvPr id="29708" name="TextBox 24"/>
          <p:cNvSpPr txBox="1">
            <a:spLocks noChangeArrowheads="1"/>
          </p:cNvSpPr>
          <p:nvPr/>
        </p:nvSpPr>
        <p:spPr bwMode="auto">
          <a:xfrm>
            <a:off x="500063" y="3000375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A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9709" name="TextBox 25"/>
          <p:cNvSpPr txBox="1">
            <a:spLocks noChangeArrowheads="1"/>
          </p:cNvSpPr>
          <p:nvPr/>
        </p:nvSpPr>
        <p:spPr bwMode="auto">
          <a:xfrm>
            <a:off x="2786063" y="1571625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K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9710" name="TextBox 26"/>
          <p:cNvSpPr txBox="1">
            <a:spLocks noChangeArrowheads="1"/>
          </p:cNvSpPr>
          <p:nvPr/>
        </p:nvSpPr>
        <p:spPr bwMode="auto">
          <a:xfrm>
            <a:off x="1785938" y="1000125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B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9711" name="TextBox 27"/>
          <p:cNvSpPr txBox="1">
            <a:spLocks noChangeArrowheads="1"/>
          </p:cNvSpPr>
          <p:nvPr/>
        </p:nvSpPr>
        <p:spPr bwMode="auto">
          <a:xfrm>
            <a:off x="2357438" y="5072063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D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9712" name="TextBox 28"/>
          <p:cNvSpPr txBox="1">
            <a:spLocks noChangeArrowheads="1"/>
          </p:cNvSpPr>
          <p:nvPr/>
        </p:nvSpPr>
        <p:spPr bwMode="auto">
          <a:xfrm>
            <a:off x="3714750" y="2857500"/>
            <a:ext cx="500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C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9713" name="TextBox 30"/>
          <p:cNvSpPr txBox="1">
            <a:spLocks noChangeArrowheads="1"/>
          </p:cNvSpPr>
          <p:nvPr/>
        </p:nvSpPr>
        <p:spPr bwMode="auto">
          <a:xfrm>
            <a:off x="5072063" y="1857375"/>
            <a:ext cx="28575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Дано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– ромб</a:t>
            </a:r>
          </a:p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14" name="TextBox 31"/>
          <p:cNvSpPr txBox="1">
            <a:spLocks noChangeArrowheads="1"/>
          </p:cNvSpPr>
          <p:nvPr/>
        </p:nvSpPr>
        <p:spPr bwMode="auto">
          <a:xfrm>
            <a:off x="4857750" y="3714750"/>
            <a:ext cx="24955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Найти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2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∠</a:t>
            </a:r>
            <a:r>
              <a:rPr lang="en-US" sz="320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ABC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Управляющая кнопка: домой 18">
            <a:hlinkClick r:id="rId4" action="ppaction://hlinksldjump" highlightClick="1"/>
          </p:cNvPr>
          <p:cNvSpPr/>
          <p:nvPr/>
        </p:nvSpPr>
        <p:spPr>
          <a:xfrm>
            <a:off x="7286625" y="5572125"/>
            <a:ext cx="1042988" cy="1042988"/>
          </a:xfrm>
          <a:prstGeom prst="actionButtonHo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428625"/>
            <a:ext cx="8229600" cy="5715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ru-RU" dirty="0"/>
          </a:p>
        </p:txBody>
      </p:sp>
      <p:sp>
        <p:nvSpPr>
          <p:cNvPr id="3" name="Ромб 2"/>
          <p:cNvSpPr/>
          <p:nvPr/>
        </p:nvSpPr>
        <p:spPr>
          <a:xfrm>
            <a:off x="928688" y="1357313"/>
            <a:ext cx="2857500" cy="3929062"/>
          </a:xfrm>
          <a:prstGeom prst="diamond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accent4">
                  <a:lumMod val="50000"/>
                </a:schemeClr>
              </a:gs>
            </a:gsLst>
            <a:path path="rect">
              <a:fillToRect l="100000" t="100000"/>
            </a:path>
            <a:tileRect r="-100000" b="-100000"/>
          </a:gradFill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" name="Прямая соединительная линия 4"/>
          <p:cNvCxnSpPr>
            <a:stCxn id="3" idx="1"/>
            <a:endCxn id="3" idx="3"/>
          </p:cNvCxnSpPr>
          <p:nvPr/>
        </p:nvCxnSpPr>
        <p:spPr>
          <a:xfrm rot="10800000" flipH="1">
            <a:off x="928688" y="3321050"/>
            <a:ext cx="2857500" cy="1588"/>
          </a:xfrm>
          <a:prstGeom prst="line">
            <a:avLst/>
          </a:prstGeom>
          <a:ln w="38100"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3" idx="0"/>
            <a:endCxn id="3" idx="2"/>
          </p:cNvCxnSpPr>
          <p:nvPr/>
        </p:nvCxnSpPr>
        <p:spPr>
          <a:xfrm rot="16200000" flipH="1">
            <a:off x="391319" y="3321844"/>
            <a:ext cx="3930650" cy="1588"/>
          </a:xfrm>
          <a:prstGeom prst="line">
            <a:avLst/>
          </a:prstGeom>
          <a:ln w="38100">
            <a:solidFill>
              <a:srgbClr val="FF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45" name="TextBox 7"/>
          <p:cNvSpPr txBox="1">
            <a:spLocks noChangeArrowheads="1"/>
          </p:cNvSpPr>
          <p:nvPr/>
        </p:nvSpPr>
        <p:spPr bwMode="auto">
          <a:xfrm>
            <a:off x="500063" y="3000375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A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5846" name="TextBox 8"/>
          <p:cNvSpPr txBox="1">
            <a:spLocks noChangeArrowheads="1"/>
          </p:cNvSpPr>
          <p:nvPr/>
        </p:nvSpPr>
        <p:spPr bwMode="auto">
          <a:xfrm>
            <a:off x="1785938" y="2714625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O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5847" name="TextBox 9"/>
          <p:cNvSpPr txBox="1">
            <a:spLocks noChangeArrowheads="1"/>
          </p:cNvSpPr>
          <p:nvPr/>
        </p:nvSpPr>
        <p:spPr bwMode="auto">
          <a:xfrm>
            <a:off x="2286000" y="5000625"/>
            <a:ext cx="500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D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5848" name="TextBox 10"/>
          <p:cNvSpPr txBox="1">
            <a:spLocks noChangeArrowheads="1"/>
          </p:cNvSpPr>
          <p:nvPr/>
        </p:nvSpPr>
        <p:spPr bwMode="auto">
          <a:xfrm>
            <a:off x="3714750" y="2928938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C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5849" name="TextBox 11"/>
          <p:cNvSpPr txBox="1">
            <a:spLocks noChangeArrowheads="1"/>
          </p:cNvSpPr>
          <p:nvPr/>
        </p:nvSpPr>
        <p:spPr bwMode="auto">
          <a:xfrm>
            <a:off x="2357438" y="928688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B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5850" name="TextBox 12"/>
          <p:cNvSpPr txBox="1">
            <a:spLocks noChangeArrowheads="1"/>
          </p:cNvSpPr>
          <p:nvPr/>
        </p:nvSpPr>
        <p:spPr bwMode="auto">
          <a:xfrm>
            <a:off x="5072063" y="1857375"/>
            <a:ext cx="28575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Дано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– ромб, </a:t>
            </a:r>
            <a:r>
              <a:rPr lang="ru-RU" sz="28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∠А = 31°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51" name="TextBox 13"/>
          <p:cNvSpPr txBox="1">
            <a:spLocks noChangeArrowheads="1"/>
          </p:cNvSpPr>
          <p:nvPr/>
        </p:nvSpPr>
        <p:spPr bwMode="auto">
          <a:xfrm>
            <a:off x="4857750" y="3714750"/>
            <a:ext cx="34671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Найти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углы </a:t>
            </a:r>
            <a:r>
              <a:rPr lang="ru-RU" sz="24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∆</a:t>
            </a:r>
            <a:r>
              <a:rPr lang="en-US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B</a:t>
            </a:r>
            <a:r>
              <a:rPr lang="ru-RU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О</a:t>
            </a:r>
            <a:r>
              <a:rPr lang="en-US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C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Управляющая кнопка: домой 14">
            <a:hlinkClick r:id="rId2" action="ppaction://hlinksldjump" highlightClick="1"/>
          </p:cNvPr>
          <p:cNvSpPr/>
          <p:nvPr/>
        </p:nvSpPr>
        <p:spPr>
          <a:xfrm>
            <a:off x="7286625" y="5572125"/>
            <a:ext cx="1042988" cy="1042988"/>
          </a:xfrm>
          <a:prstGeom prst="actionButtonHo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Заголовок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714375"/>
          </a:xfrm>
        </p:spPr>
        <p:txBody>
          <a:bodyPr/>
          <a:lstStyle/>
          <a:p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mtClean="0"/>
          </a:p>
        </p:txBody>
      </p:sp>
      <p:sp>
        <p:nvSpPr>
          <p:cNvPr id="3" name="Ромб 2"/>
          <p:cNvSpPr/>
          <p:nvPr/>
        </p:nvSpPr>
        <p:spPr>
          <a:xfrm rot="3358502">
            <a:off x="1190066" y="641382"/>
            <a:ext cx="2857520" cy="4735234"/>
          </a:xfrm>
          <a:prstGeom prst="diamond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/>
              </a:gs>
              <a:gs pos="100000">
                <a:srgbClr val="7030A0"/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727" name="TextBox 3"/>
          <p:cNvSpPr txBox="1">
            <a:spLocks noChangeArrowheads="1"/>
          </p:cNvSpPr>
          <p:nvPr/>
        </p:nvSpPr>
        <p:spPr bwMode="auto">
          <a:xfrm>
            <a:off x="214313" y="3786188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A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0728" name="TextBox 4"/>
          <p:cNvSpPr txBox="1">
            <a:spLocks noChangeArrowheads="1"/>
          </p:cNvSpPr>
          <p:nvPr/>
        </p:nvSpPr>
        <p:spPr bwMode="auto">
          <a:xfrm>
            <a:off x="3429000" y="3929063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D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0729" name="TextBox 5"/>
          <p:cNvSpPr txBox="1">
            <a:spLocks noChangeArrowheads="1"/>
          </p:cNvSpPr>
          <p:nvPr/>
        </p:nvSpPr>
        <p:spPr bwMode="auto">
          <a:xfrm>
            <a:off x="4500563" y="1214438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C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0730" name="TextBox 6"/>
          <p:cNvSpPr txBox="1">
            <a:spLocks noChangeArrowheads="1"/>
          </p:cNvSpPr>
          <p:nvPr/>
        </p:nvSpPr>
        <p:spPr bwMode="auto">
          <a:xfrm>
            <a:off x="1428750" y="1285875"/>
            <a:ext cx="500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B</a:t>
            </a:r>
            <a:endParaRPr lang="ru-RU" sz="3600" b="1">
              <a:latin typeface="Georgia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642938" y="1714500"/>
            <a:ext cx="3929062" cy="26431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32" name="TextBox 9"/>
          <p:cNvSpPr txBox="1">
            <a:spLocks noChangeArrowheads="1"/>
          </p:cNvSpPr>
          <p:nvPr/>
        </p:nvSpPr>
        <p:spPr bwMode="auto">
          <a:xfrm>
            <a:off x="5357813" y="2143125"/>
            <a:ext cx="27146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rgbClr val="C00000"/>
                </a:solidFill>
                <a:latin typeface="Georgia" pitchFamily="18" charset="0"/>
              </a:rPr>
              <a:t>Дано:</a:t>
            </a:r>
          </a:p>
          <a:p>
            <a:r>
              <a:rPr lang="en-US" sz="2400">
                <a:latin typeface="Georgia" pitchFamily="18" charset="0"/>
              </a:rPr>
              <a:t>ABCD – </a:t>
            </a:r>
            <a:r>
              <a:rPr lang="ru-RU" sz="2400">
                <a:latin typeface="Georgia" pitchFamily="18" charset="0"/>
              </a:rPr>
              <a:t>ромб, </a:t>
            </a:r>
          </a:p>
          <a:p>
            <a:r>
              <a:rPr lang="ru-RU" sz="2400">
                <a:latin typeface="Georgia" pitchFamily="18" charset="0"/>
              </a:rPr>
              <a:t>АВ =      , </a:t>
            </a:r>
            <a:r>
              <a:rPr lang="ru-RU" sz="2400">
                <a:latin typeface="Cambria Math" pitchFamily="18" charset="0"/>
              </a:rPr>
              <a:t>∠А =60°</a:t>
            </a:r>
            <a:endParaRPr lang="ru-RU" sz="2400">
              <a:latin typeface="Georgia" pitchFamily="18" charset="0"/>
            </a:endParaRP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6072188" y="2928938"/>
          <a:ext cx="428625" cy="428625"/>
        </p:xfrm>
        <a:graphic>
          <a:graphicData uri="http://schemas.openxmlformats.org/presentationml/2006/ole">
            <p:oleObj spid="_x0000_s30722" name="Формула" r:id="rId3" imgW="228600" imgH="228600" progId="Equation.3">
              <p:embed/>
            </p:oleObj>
          </a:graphicData>
        </a:graphic>
      </p:graphicFrame>
      <p:sp>
        <p:nvSpPr>
          <p:cNvPr id="30733" name="TextBox 11"/>
          <p:cNvSpPr txBox="1">
            <a:spLocks noChangeArrowheads="1"/>
          </p:cNvSpPr>
          <p:nvPr/>
        </p:nvSpPr>
        <p:spPr bwMode="auto">
          <a:xfrm>
            <a:off x="928688" y="4929188"/>
            <a:ext cx="61579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Найти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большую диагональ ромба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Управляющая кнопка: домой 12">
            <a:hlinkClick r:id="rId4" action="ppaction://hlinksldjump" highlightClick="1"/>
          </p:cNvPr>
          <p:cNvSpPr/>
          <p:nvPr/>
        </p:nvSpPr>
        <p:spPr>
          <a:xfrm>
            <a:off x="7286625" y="5572125"/>
            <a:ext cx="1042988" cy="1042988"/>
          </a:xfrm>
          <a:prstGeom prst="actionButtonHo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0063"/>
            <a:ext cx="8229600" cy="7143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Ромб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Ромб 2"/>
          <p:cNvSpPr/>
          <p:nvPr/>
        </p:nvSpPr>
        <p:spPr>
          <a:xfrm rot="8759322">
            <a:off x="648305" y="1408090"/>
            <a:ext cx="4105387" cy="2807452"/>
          </a:xfrm>
          <a:prstGeom prst="diamond">
            <a:avLst/>
          </a:prstGeom>
          <a:gradFill flip="none" rotWithShape="1">
            <a:gsLst>
              <a:gs pos="1000">
                <a:schemeClr val="bg1">
                  <a:alpha val="92000"/>
                </a:schemeClr>
              </a:gs>
              <a:gs pos="50000">
                <a:schemeClr val="bg1"/>
              </a:gs>
              <a:gs pos="33000">
                <a:srgbClr val="00B0F0">
                  <a:alpha val="34000"/>
                </a:srgbClr>
              </a:gs>
            </a:gsLst>
            <a:lin ang="16200000" scaled="1"/>
            <a:tileRect/>
          </a:gra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" name="Прямая соединительная линия 4"/>
          <p:cNvCxnSpPr>
            <a:stCxn id="0" idx="2"/>
            <a:endCxn id="0" idx="0"/>
          </p:cNvCxnSpPr>
          <p:nvPr/>
        </p:nvCxnSpPr>
        <p:spPr>
          <a:xfrm rot="16200000" flipH="1">
            <a:off x="1537494" y="2026444"/>
            <a:ext cx="2327275" cy="15700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0" idx="1"/>
            <a:endCxn id="0" idx="3"/>
          </p:cNvCxnSpPr>
          <p:nvPr/>
        </p:nvCxnSpPr>
        <p:spPr>
          <a:xfrm flipH="1">
            <a:off x="1000125" y="1663700"/>
            <a:ext cx="3402013" cy="2295525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3" name="TextBox 8"/>
          <p:cNvSpPr txBox="1">
            <a:spLocks noChangeArrowheads="1"/>
          </p:cNvSpPr>
          <p:nvPr/>
        </p:nvSpPr>
        <p:spPr bwMode="auto">
          <a:xfrm>
            <a:off x="2500313" y="2071688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O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14344" name="TextBox 9"/>
          <p:cNvSpPr txBox="1">
            <a:spLocks noChangeArrowheads="1"/>
          </p:cNvSpPr>
          <p:nvPr/>
        </p:nvSpPr>
        <p:spPr bwMode="auto">
          <a:xfrm>
            <a:off x="3571875" y="3643313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D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14345" name="TextBox 10"/>
          <p:cNvSpPr txBox="1">
            <a:spLocks noChangeArrowheads="1"/>
          </p:cNvSpPr>
          <p:nvPr/>
        </p:nvSpPr>
        <p:spPr bwMode="auto">
          <a:xfrm>
            <a:off x="4429125" y="1428750"/>
            <a:ext cx="500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C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14346" name="TextBox 11"/>
          <p:cNvSpPr txBox="1">
            <a:spLocks noChangeArrowheads="1"/>
          </p:cNvSpPr>
          <p:nvPr/>
        </p:nvSpPr>
        <p:spPr bwMode="auto">
          <a:xfrm>
            <a:off x="1285875" y="1357313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B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14347" name="TextBox 12"/>
          <p:cNvSpPr txBox="1">
            <a:spLocks noChangeArrowheads="1"/>
          </p:cNvSpPr>
          <p:nvPr/>
        </p:nvSpPr>
        <p:spPr bwMode="auto">
          <a:xfrm>
            <a:off x="500063" y="3643313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A</a:t>
            </a:r>
            <a:endParaRPr lang="ru-RU" sz="3600" b="1">
              <a:latin typeface="Georgia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2464595" y="2964656"/>
            <a:ext cx="214312" cy="1428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2643188" y="3000375"/>
            <a:ext cx="214312" cy="142875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Дуга 18"/>
          <p:cNvSpPr/>
          <p:nvPr/>
        </p:nvSpPr>
        <p:spPr>
          <a:xfrm rot="18579980">
            <a:off x="3386931" y="3434557"/>
            <a:ext cx="58737" cy="4445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Дуга 19"/>
          <p:cNvSpPr/>
          <p:nvPr/>
        </p:nvSpPr>
        <p:spPr>
          <a:xfrm rot="15345460">
            <a:off x="2930525" y="3524250"/>
            <a:ext cx="790575" cy="765175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Дуга 21"/>
          <p:cNvSpPr/>
          <p:nvPr/>
        </p:nvSpPr>
        <p:spPr>
          <a:xfrm rot="15907280">
            <a:off x="3052763" y="3705225"/>
            <a:ext cx="576262" cy="490538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Дуга 22"/>
          <p:cNvSpPr/>
          <p:nvPr/>
        </p:nvSpPr>
        <p:spPr>
          <a:xfrm rot="19076587">
            <a:off x="3040063" y="3455988"/>
            <a:ext cx="746125" cy="619125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Дуга 23"/>
          <p:cNvSpPr/>
          <p:nvPr/>
        </p:nvSpPr>
        <p:spPr>
          <a:xfrm rot="19884044">
            <a:off x="1069975" y="3332163"/>
            <a:ext cx="684213" cy="763587"/>
          </a:xfrm>
          <a:prstGeom prst="arc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Дуга 24"/>
          <p:cNvSpPr/>
          <p:nvPr/>
        </p:nvSpPr>
        <p:spPr>
          <a:xfrm rot="1574605">
            <a:off x="1196975" y="3462338"/>
            <a:ext cx="642938" cy="714375"/>
          </a:xfrm>
          <a:prstGeom prst="arc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Дуга 25"/>
          <p:cNvSpPr/>
          <p:nvPr/>
        </p:nvSpPr>
        <p:spPr>
          <a:xfrm rot="19076587">
            <a:off x="3136900" y="3625850"/>
            <a:ext cx="522288" cy="392113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5000625" y="1428750"/>
            <a:ext cx="3929063" cy="25860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  <a:latin typeface="+mn-lt"/>
              </a:rPr>
              <a:t>Свойства: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</a:rPr>
              <a:t>Диагонали в точке пересечения делятся пополам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dirty="0">
                <a:latin typeface="+mn-lt"/>
              </a:rPr>
              <a:t>C</a:t>
            </a:r>
            <a:r>
              <a:rPr lang="ru-RU" dirty="0" err="1">
                <a:latin typeface="+mn-lt"/>
              </a:rPr>
              <a:t>тороны</a:t>
            </a:r>
            <a:r>
              <a:rPr lang="ru-RU" dirty="0">
                <a:latin typeface="+mn-lt"/>
              </a:rPr>
              <a:t> равны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</a:rPr>
              <a:t>Противолежащие  углы равны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</a:rPr>
              <a:t>Диагонали пересекаются под прямым углом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</a:rPr>
              <a:t>Диагонали являются биссектрисами углов</a:t>
            </a:r>
            <a:endParaRPr lang="ru-RU" dirty="0">
              <a:latin typeface="+mn-lt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rot="5400000">
            <a:off x="2857500" y="1643063"/>
            <a:ext cx="500063" cy="714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1285875" y="2500313"/>
            <a:ext cx="500063" cy="2143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2107406" y="3893344"/>
            <a:ext cx="500063" cy="1428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786188" y="2643188"/>
            <a:ext cx="357187" cy="2143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Управляющая кнопка: настраиваемая 26">
            <a:hlinkClick r:id="rId2" action="ppaction://hlinksldjump" highlightClick="1"/>
          </p:cNvPr>
          <p:cNvSpPr/>
          <p:nvPr/>
        </p:nvSpPr>
        <p:spPr>
          <a:xfrm>
            <a:off x="3714744" y="4786322"/>
            <a:ext cx="571504" cy="571504"/>
          </a:xfrm>
          <a:prstGeom prst="actionButtonBlank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6</a:t>
            </a:r>
            <a:endParaRPr lang="ru-RU" sz="3200" dirty="0"/>
          </a:p>
        </p:txBody>
      </p:sp>
      <p:sp>
        <p:nvSpPr>
          <p:cNvPr id="28" name="Управляющая кнопка: настраиваемая 27">
            <a:hlinkClick r:id="rId3" action="ppaction://hlinksldjump" highlightClick="1"/>
          </p:cNvPr>
          <p:cNvSpPr/>
          <p:nvPr/>
        </p:nvSpPr>
        <p:spPr>
          <a:xfrm>
            <a:off x="4429124" y="4786322"/>
            <a:ext cx="571504" cy="571504"/>
          </a:xfrm>
          <a:prstGeom prst="actionButtonBlank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7</a:t>
            </a:r>
            <a:endParaRPr lang="ru-RU" sz="3200" dirty="0"/>
          </a:p>
        </p:txBody>
      </p:sp>
      <p:grpSp>
        <p:nvGrpSpPr>
          <p:cNvPr id="30" name="Управляющая кнопка: настраиваемая 29"/>
          <p:cNvGrpSpPr>
            <a:grpSpLocks/>
          </p:cNvGrpSpPr>
          <p:nvPr/>
        </p:nvGrpSpPr>
        <p:grpSpPr bwMode="auto">
          <a:xfrm>
            <a:off x="5132388" y="4773613"/>
            <a:ext cx="671512" cy="603250"/>
            <a:chOff x="3233" y="3007"/>
            <a:chExt cx="423" cy="380"/>
          </a:xfrm>
        </p:grpSpPr>
        <p:pic>
          <p:nvPicPr>
            <p:cNvPr id="14368" name="Управляющая кнопка: настраиваемая 29">
              <a:hlinkClick r:id="rId4" action="ppaction://hlinksldjump" highlightClick="1"/>
            </p:cNvPr>
            <p:cNvPicPr>
              <a:picLocks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233" y="3007"/>
              <a:ext cx="423" cy="380"/>
            </a:xfrm>
            <a:prstGeom prst="rect">
              <a:avLst/>
            </a:prstGeom>
            <a:noFill/>
          </p:spPr>
        </p:pic>
        <p:sp>
          <p:nvSpPr>
            <p:cNvPr id="14369" name="Text Box 33"/>
            <p:cNvSpPr txBox="1">
              <a:spLocks noChangeArrowheads="1"/>
            </p:cNvSpPr>
            <p:nvPr/>
          </p:nvSpPr>
          <p:spPr bwMode="auto">
            <a:xfrm>
              <a:off x="3240" y="3015"/>
              <a:ext cx="405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u-RU" sz="3200">
                  <a:solidFill>
                    <a:srgbClr val="FFFFFF"/>
                  </a:solidFill>
                  <a:latin typeface="Georgia" pitchFamily="18" charset="0"/>
                </a:rPr>
                <a:t>8</a:t>
              </a:r>
            </a:p>
          </p:txBody>
        </p:sp>
      </p:grpSp>
      <p:sp>
        <p:nvSpPr>
          <p:cNvPr id="32" name="Управляющая кнопка: настраиваемая 31">
            <a:hlinkClick r:id="rId6" action="ppaction://hlinksldjump" highlightClick="1"/>
          </p:cNvPr>
          <p:cNvSpPr/>
          <p:nvPr/>
        </p:nvSpPr>
        <p:spPr>
          <a:xfrm>
            <a:off x="6000760" y="4786322"/>
            <a:ext cx="571504" cy="571504"/>
          </a:xfrm>
          <a:prstGeom prst="actionButtonBlank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9</a:t>
            </a:r>
            <a:endParaRPr lang="ru-RU" sz="3200" dirty="0"/>
          </a:p>
        </p:txBody>
      </p:sp>
      <p:grpSp>
        <p:nvGrpSpPr>
          <p:cNvPr id="33" name="Управляющая кнопка: настраиваемая 32"/>
          <p:cNvGrpSpPr>
            <a:grpSpLocks/>
          </p:cNvGrpSpPr>
          <p:nvPr/>
        </p:nvGrpSpPr>
        <p:grpSpPr bwMode="auto">
          <a:xfrm>
            <a:off x="414338" y="5559425"/>
            <a:ext cx="676275" cy="603250"/>
            <a:chOff x="261" y="3502"/>
            <a:chExt cx="426" cy="380"/>
          </a:xfrm>
        </p:grpSpPr>
        <p:pic>
          <p:nvPicPr>
            <p:cNvPr id="14374" name="Управляющая кнопка: настраиваемая 32">
              <a:hlinkClick r:id="rId7" action="ppaction://hlinksldjump" highlightClick="1"/>
            </p:cNvPr>
            <p:cNvPicPr>
              <a:picLocks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61" y="3502"/>
              <a:ext cx="426" cy="380"/>
            </a:xfrm>
            <a:prstGeom prst="rect">
              <a:avLst/>
            </a:prstGeom>
            <a:noFill/>
          </p:spPr>
        </p:pic>
        <p:sp>
          <p:nvSpPr>
            <p:cNvPr id="14375" name="Text Box 39"/>
            <p:cNvSpPr txBox="1">
              <a:spLocks noChangeArrowheads="1"/>
            </p:cNvSpPr>
            <p:nvPr/>
          </p:nvSpPr>
          <p:spPr bwMode="auto">
            <a:xfrm>
              <a:off x="270" y="3510"/>
              <a:ext cx="405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u-RU" sz="2800">
                  <a:solidFill>
                    <a:srgbClr val="FFFFFF"/>
                  </a:solidFill>
                  <a:latin typeface="Georgia" pitchFamily="18" charset="0"/>
                </a:rPr>
                <a:t>11</a:t>
              </a:r>
            </a:p>
          </p:txBody>
        </p:sp>
      </p:grpSp>
      <p:sp>
        <p:nvSpPr>
          <p:cNvPr id="34" name="Управляющая кнопка: настраиваемая 33">
            <a:hlinkClick r:id="rId9" action="ppaction://hlinksldjump" highlightClick="1"/>
          </p:cNvPr>
          <p:cNvSpPr/>
          <p:nvPr/>
        </p:nvSpPr>
        <p:spPr>
          <a:xfrm>
            <a:off x="6715140" y="4786322"/>
            <a:ext cx="571504" cy="571504"/>
          </a:xfrm>
          <a:prstGeom prst="actionButtonBlank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10</a:t>
            </a:r>
            <a:endParaRPr lang="ru-RU" sz="2800" dirty="0"/>
          </a:p>
        </p:txBody>
      </p:sp>
      <p:sp>
        <p:nvSpPr>
          <p:cNvPr id="36" name="Управляющая кнопка: настраиваемая 35">
            <a:hlinkClick r:id="rId10" action="ppaction://hlinksldjump" highlightClick="1"/>
          </p:cNvPr>
          <p:cNvSpPr/>
          <p:nvPr/>
        </p:nvSpPr>
        <p:spPr>
          <a:xfrm>
            <a:off x="1214414" y="5572140"/>
            <a:ext cx="571504" cy="571504"/>
          </a:xfrm>
          <a:prstGeom prst="actionButtonBlank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12</a:t>
            </a:r>
            <a:endParaRPr lang="ru-RU" sz="2800" dirty="0"/>
          </a:p>
        </p:txBody>
      </p:sp>
      <p:sp>
        <p:nvSpPr>
          <p:cNvPr id="38" name="Управляющая кнопка: настраиваемая 37">
            <a:hlinkClick r:id="rId11" action="ppaction://hlinksldjump" highlightClick="1"/>
          </p:cNvPr>
          <p:cNvSpPr/>
          <p:nvPr/>
        </p:nvSpPr>
        <p:spPr>
          <a:xfrm>
            <a:off x="1928794" y="5572140"/>
            <a:ext cx="571504" cy="571504"/>
          </a:xfrm>
          <a:prstGeom prst="actionButtonBlank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13</a:t>
            </a:r>
            <a:endParaRPr lang="ru-RU" sz="2800" dirty="0"/>
          </a:p>
        </p:txBody>
      </p:sp>
      <p:sp>
        <p:nvSpPr>
          <p:cNvPr id="39" name="Управляющая кнопка: настраиваемая 38">
            <a:hlinkClick r:id="rId12" action="ppaction://hlinksldjump" highlightClick="1"/>
          </p:cNvPr>
          <p:cNvSpPr/>
          <p:nvPr/>
        </p:nvSpPr>
        <p:spPr>
          <a:xfrm>
            <a:off x="2643174" y="5572140"/>
            <a:ext cx="571504" cy="571504"/>
          </a:xfrm>
          <a:prstGeom prst="actionButtonBlank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/>
              <a:t>14</a:t>
            </a:r>
            <a:endParaRPr lang="ru-RU" sz="2800" dirty="0"/>
          </a:p>
        </p:txBody>
      </p:sp>
      <p:grpSp>
        <p:nvGrpSpPr>
          <p:cNvPr id="41" name="Управляющая кнопка: настраиваемая 40"/>
          <p:cNvGrpSpPr>
            <a:grpSpLocks/>
          </p:cNvGrpSpPr>
          <p:nvPr/>
        </p:nvGrpSpPr>
        <p:grpSpPr bwMode="auto">
          <a:xfrm>
            <a:off x="420688" y="4779963"/>
            <a:ext cx="585787" cy="584200"/>
            <a:chOff x="265" y="3011"/>
            <a:chExt cx="369" cy="368"/>
          </a:xfrm>
        </p:grpSpPr>
        <p:pic>
          <p:nvPicPr>
            <p:cNvPr id="14389" name="Управляющая кнопка: настраиваемая 40">
              <a:hlinkClick r:id="rId13" action="ppaction://hlinksldjump" highlightClick="1"/>
            </p:cNvPr>
            <p:cNvPicPr>
              <a:picLocks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265" y="3011"/>
              <a:ext cx="369" cy="368"/>
            </a:xfrm>
            <a:prstGeom prst="rect">
              <a:avLst/>
            </a:prstGeom>
            <a:noFill/>
          </p:spPr>
        </p:pic>
        <p:sp>
          <p:nvSpPr>
            <p:cNvPr id="14390" name="Text Box 54"/>
            <p:cNvSpPr txBox="1">
              <a:spLocks noChangeArrowheads="1"/>
            </p:cNvSpPr>
            <p:nvPr/>
          </p:nvSpPr>
          <p:spPr bwMode="auto">
            <a:xfrm>
              <a:off x="270" y="3015"/>
              <a:ext cx="360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ru-RU" sz="3600">
                  <a:solidFill>
                    <a:srgbClr val="FFFFFF"/>
                  </a:solidFill>
                  <a:latin typeface="Georgia" pitchFamily="18" charset="0"/>
                </a:rPr>
                <a:t>1</a:t>
              </a:r>
            </a:p>
          </p:txBody>
        </p:sp>
      </p:grpSp>
      <p:sp>
        <p:nvSpPr>
          <p:cNvPr id="42" name="Управляющая кнопка: настраиваемая 41">
            <a:hlinkClick r:id="rId15" action="ppaction://hlinksldjump" highlightClick="1"/>
          </p:cNvPr>
          <p:cNvSpPr/>
          <p:nvPr/>
        </p:nvSpPr>
        <p:spPr>
          <a:xfrm>
            <a:off x="1071538" y="4786322"/>
            <a:ext cx="571504" cy="571504"/>
          </a:xfrm>
          <a:prstGeom prst="actionButtonBlank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2</a:t>
            </a:r>
            <a:endParaRPr lang="ru-RU" sz="3200" dirty="0"/>
          </a:p>
        </p:txBody>
      </p:sp>
      <p:sp>
        <p:nvSpPr>
          <p:cNvPr id="43" name="Управляющая кнопка: настраиваемая 42">
            <a:hlinkClick r:id="rId16" action="ppaction://hlinksldjump" highlightClick="1"/>
          </p:cNvPr>
          <p:cNvSpPr/>
          <p:nvPr/>
        </p:nvSpPr>
        <p:spPr>
          <a:xfrm>
            <a:off x="1785918" y="4786322"/>
            <a:ext cx="500066" cy="571504"/>
          </a:xfrm>
          <a:prstGeom prst="actionButtonBlank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3</a:t>
            </a:r>
            <a:endParaRPr lang="ru-RU" sz="3200" dirty="0"/>
          </a:p>
        </p:txBody>
      </p:sp>
      <p:sp>
        <p:nvSpPr>
          <p:cNvPr id="44" name="Управляющая кнопка: настраиваемая 43">
            <a:hlinkClick r:id="rId17" action="ppaction://hlinksldjump" highlightClick="1"/>
          </p:cNvPr>
          <p:cNvSpPr/>
          <p:nvPr/>
        </p:nvSpPr>
        <p:spPr>
          <a:xfrm>
            <a:off x="2357422" y="4786322"/>
            <a:ext cx="500066" cy="571504"/>
          </a:xfrm>
          <a:prstGeom prst="actionButtonBlank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4</a:t>
            </a:r>
            <a:endParaRPr lang="ru-RU" sz="3200" dirty="0"/>
          </a:p>
        </p:txBody>
      </p:sp>
      <p:sp>
        <p:nvSpPr>
          <p:cNvPr id="45" name="Управляющая кнопка: настраиваемая 44">
            <a:hlinkClick r:id="rId18" action="ppaction://hlinksldjump" highlightClick="1"/>
          </p:cNvPr>
          <p:cNvSpPr/>
          <p:nvPr/>
        </p:nvSpPr>
        <p:spPr>
          <a:xfrm>
            <a:off x="3000364" y="4786322"/>
            <a:ext cx="571504" cy="571504"/>
          </a:xfrm>
          <a:prstGeom prst="actionButtonBlank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5</a:t>
            </a:r>
            <a:endParaRPr lang="ru-RU" sz="3200" dirty="0"/>
          </a:p>
        </p:txBody>
      </p:sp>
      <p:sp>
        <p:nvSpPr>
          <p:cNvPr id="46" name="Управляющая кнопка: настраиваемая 45">
            <a:hlinkClick r:id="rId19" action="ppaction://hlinksldjump" highlightClick="1"/>
          </p:cNvPr>
          <p:cNvSpPr/>
          <p:nvPr/>
        </p:nvSpPr>
        <p:spPr>
          <a:xfrm>
            <a:off x="3357554" y="5572140"/>
            <a:ext cx="500066" cy="571504"/>
          </a:xfrm>
          <a:prstGeom prst="actionButtonBlank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15</a:t>
            </a:r>
            <a:endParaRPr lang="ru-RU" sz="2400" dirty="0"/>
          </a:p>
        </p:txBody>
      </p:sp>
      <p:sp>
        <p:nvSpPr>
          <p:cNvPr id="47" name="Управляющая кнопка: настраиваемая 46">
            <a:hlinkClick r:id="rId20" action="ppaction://hlinksldjump" highlightClick="1"/>
          </p:cNvPr>
          <p:cNvSpPr/>
          <p:nvPr/>
        </p:nvSpPr>
        <p:spPr>
          <a:xfrm>
            <a:off x="4000496" y="5572140"/>
            <a:ext cx="571504" cy="571504"/>
          </a:xfrm>
          <a:prstGeom prst="actionButtonBlank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16</a:t>
            </a:r>
            <a:endParaRPr lang="ru-RU" sz="2400" dirty="0"/>
          </a:p>
        </p:txBody>
      </p:sp>
      <p:sp>
        <p:nvSpPr>
          <p:cNvPr id="48" name="Управляющая кнопка: настраиваемая 47">
            <a:hlinkClick r:id="rId21" action="ppaction://hlinksldjump" highlightClick="1"/>
          </p:cNvPr>
          <p:cNvSpPr/>
          <p:nvPr/>
        </p:nvSpPr>
        <p:spPr>
          <a:xfrm>
            <a:off x="4714876" y="5572140"/>
            <a:ext cx="571504" cy="571504"/>
          </a:xfrm>
          <a:prstGeom prst="actionButtonBlank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17</a:t>
            </a:r>
            <a:endParaRPr lang="ru-RU" sz="2400" dirty="0"/>
          </a:p>
        </p:txBody>
      </p:sp>
      <p:sp>
        <p:nvSpPr>
          <p:cNvPr id="49" name="Управляющая кнопка: настраиваемая 48">
            <a:hlinkClick r:id="rId22" action="ppaction://hlinksldjump" highlightClick="1"/>
          </p:cNvPr>
          <p:cNvSpPr/>
          <p:nvPr/>
        </p:nvSpPr>
        <p:spPr>
          <a:xfrm>
            <a:off x="5429256" y="5572140"/>
            <a:ext cx="571504" cy="571504"/>
          </a:xfrm>
          <a:prstGeom prst="actionButtonBlank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18</a:t>
            </a:r>
            <a:endParaRPr lang="ru-RU" sz="2400" dirty="0"/>
          </a:p>
        </p:txBody>
      </p:sp>
      <p:sp>
        <p:nvSpPr>
          <p:cNvPr id="50" name="Управляющая кнопка: настраиваемая 49">
            <a:hlinkClick r:id="rId23" action="ppaction://hlinksldjump" highlightClick="1"/>
          </p:cNvPr>
          <p:cNvSpPr/>
          <p:nvPr/>
        </p:nvSpPr>
        <p:spPr>
          <a:xfrm>
            <a:off x="6143636" y="5572140"/>
            <a:ext cx="571504" cy="571504"/>
          </a:xfrm>
          <a:prstGeom prst="actionButtonBlank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19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/>
          </p:nvPr>
        </p:nvSpPr>
        <p:spPr>
          <a:xfrm>
            <a:off x="428625" y="357188"/>
            <a:ext cx="8229600" cy="714375"/>
          </a:xfrm>
        </p:spPr>
        <p:txBody>
          <a:bodyPr/>
          <a:lstStyle/>
          <a:p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mtClean="0"/>
          </a:p>
        </p:txBody>
      </p:sp>
      <p:sp>
        <p:nvSpPr>
          <p:cNvPr id="3" name="Ромб 2"/>
          <p:cNvSpPr/>
          <p:nvPr/>
        </p:nvSpPr>
        <p:spPr>
          <a:xfrm rot="3453979">
            <a:off x="1107282" y="408781"/>
            <a:ext cx="2857500" cy="4535487"/>
          </a:xfrm>
          <a:prstGeom prst="diamond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bg1"/>
              </a:gs>
              <a:gs pos="100000">
                <a:schemeClr val="accent4">
                  <a:lumMod val="50000"/>
                </a:schemeClr>
              </a:gs>
            </a:gsLst>
            <a:path path="rect">
              <a:fillToRect l="100000" t="100000"/>
            </a:path>
            <a:tileRect r="-100000" b="-100000"/>
          </a:gradFill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915" name="TextBox 3"/>
          <p:cNvSpPr txBox="1">
            <a:spLocks noChangeArrowheads="1"/>
          </p:cNvSpPr>
          <p:nvPr/>
        </p:nvSpPr>
        <p:spPr bwMode="auto">
          <a:xfrm>
            <a:off x="142875" y="3357563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A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8916" name="TextBox 4"/>
          <p:cNvSpPr txBox="1">
            <a:spLocks noChangeArrowheads="1"/>
          </p:cNvSpPr>
          <p:nvPr/>
        </p:nvSpPr>
        <p:spPr bwMode="auto">
          <a:xfrm>
            <a:off x="2500313" y="928688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M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8917" name="TextBox 5"/>
          <p:cNvSpPr txBox="1">
            <a:spLocks noChangeArrowheads="1"/>
          </p:cNvSpPr>
          <p:nvPr/>
        </p:nvSpPr>
        <p:spPr bwMode="auto">
          <a:xfrm>
            <a:off x="2428875" y="3857625"/>
            <a:ext cx="500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K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8918" name="TextBox 6"/>
          <p:cNvSpPr txBox="1">
            <a:spLocks noChangeArrowheads="1"/>
          </p:cNvSpPr>
          <p:nvPr/>
        </p:nvSpPr>
        <p:spPr bwMode="auto">
          <a:xfrm>
            <a:off x="3286125" y="3643313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D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8919" name="TextBox 7"/>
          <p:cNvSpPr txBox="1">
            <a:spLocks noChangeArrowheads="1"/>
          </p:cNvSpPr>
          <p:nvPr/>
        </p:nvSpPr>
        <p:spPr bwMode="auto">
          <a:xfrm>
            <a:off x="4357688" y="1000125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C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8920" name="TextBox 8"/>
          <p:cNvSpPr txBox="1">
            <a:spLocks noChangeArrowheads="1"/>
          </p:cNvSpPr>
          <p:nvPr/>
        </p:nvSpPr>
        <p:spPr bwMode="auto">
          <a:xfrm>
            <a:off x="1285875" y="1071563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B</a:t>
            </a:r>
            <a:endParaRPr lang="ru-RU" sz="3600" b="1">
              <a:latin typeface="Georgia" pitchFamily="18" charset="0"/>
            </a:endParaRPr>
          </a:p>
        </p:txBody>
      </p:sp>
      <p:cxnSp>
        <p:nvCxnSpPr>
          <p:cNvPr id="11" name="Прямая соединительная линия 10"/>
          <p:cNvCxnSpPr>
            <a:stCxn id="3" idx="1"/>
          </p:cNvCxnSpPr>
          <p:nvPr/>
        </p:nvCxnSpPr>
        <p:spPr>
          <a:xfrm rot="16200000" flipH="1">
            <a:off x="1334294" y="1905794"/>
            <a:ext cx="2387600" cy="1516062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endCxn id="3" idx="0"/>
          </p:cNvCxnSpPr>
          <p:nvPr/>
        </p:nvCxnSpPr>
        <p:spPr>
          <a:xfrm flipV="1">
            <a:off x="642938" y="1460500"/>
            <a:ext cx="3806825" cy="239712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1321594" y="2607469"/>
            <a:ext cx="2428875" cy="7143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24" name="TextBox 19"/>
          <p:cNvSpPr txBox="1">
            <a:spLocks noChangeArrowheads="1"/>
          </p:cNvSpPr>
          <p:nvPr/>
        </p:nvSpPr>
        <p:spPr bwMode="auto">
          <a:xfrm>
            <a:off x="2500313" y="1928813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O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8925" name="TextBox 20"/>
          <p:cNvSpPr txBox="1">
            <a:spLocks noChangeArrowheads="1"/>
          </p:cNvSpPr>
          <p:nvPr/>
        </p:nvSpPr>
        <p:spPr bwMode="auto">
          <a:xfrm>
            <a:off x="5500688" y="1428750"/>
            <a:ext cx="3071812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Дано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– ромб,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BD : AC = 3 : 4, 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Р </a:t>
            </a:r>
            <a:r>
              <a:rPr lang="en-US" sz="140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= 200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26" name="TextBox 21"/>
          <p:cNvSpPr txBox="1">
            <a:spLocks noChangeArrowheads="1"/>
          </p:cNvSpPr>
          <p:nvPr/>
        </p:nvSpPr>
        <p:spPr bwMode="auto">
          <a:xfrm>
            <a:off x="928688" y="4929188"/>
            <a:ext cx="4629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Найти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высоту ромба МК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Управляющая кнопка: домой 22">
            <a:hlinkClick r:id="rId2" action="ppaction://hlinksldjump" highlightClick="1"/>
          </p:cNvPr>
          <p:cNvSpPr/>
          <p:nvPr/>
        </p:nvSpPr>
        <p:spPr>
          <a:xfrm>
            <a:off x="7286625" y="5572125"/>
            <a:ext cx="1042988" cy="1042988"/>
          </a:xfrm>
          <a:prstGeom prst="actionButtonHo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357188"/>
            <a:ext cx="8229600" cy="6429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42938" y="1643063"/>
          <a:ext cx="3286125" cy="3143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7687"/>
                <a:gridCol w="547687"/>
                <a:gridCol w="547687"/>
                <a:gridCol w="547687"/>
                <a:gridCol w="547687"/>
                <a:gridCol w="547687"/>
              </a:tblGrid>
              <a:tr h="5238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52387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52387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52387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52387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52387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5" name="Ромб 4"/>
          <p:cNvSpPr/>
          <p:nvPr/>
        </p:nvSpPr>
        <p:spPr>
          <a:xfrm rot="2792226">
            <a:off x="1525588" y="1695450"/>
            <a:ext cx="1517650" cy="3032125"/>
          </a:xfrm>
          <a:prstGeom prst="diamond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800" name="TextBox 5"/>
          <p:cNvSpPr txBox="1">
            <a:spLocks noChangeArrowheads="1"/>
          </p:cNvSpPr>
          <p:nvPr/>
        </p:nvSpPr>
        <p:spPr bwMode="auto">
          <a:xfrm>
            <a:off x="642938" y="3857625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A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1801" name="TextBox 6"/>
          <p:cNvSpPr txBox="1">
            <a:spLocks noChangeArrowheads="1"/>
          </p:cNvSpPr>
          <p:nvPr/>
        </p:nvSpPr>
        <p:spPr bwMode="auto">
          <a:xfrm>
            <a:off x="2857500" y="3500438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D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1802" name="TextBox 7"/>
          <p:cNvSpPr txBox="1">
            <a:spLocks noChangeArrowheads="1"/>
          </p:cNvSpPr>
          <p:nvPr/>
        </p:nvSpPr>
        <p:spPr bwMode="auto">
          <a:xfrm>
            <a:off x="3357563" y="1785938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C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1803" name="TextBox 8"/>
          <p:cNvSpPr txBox="1">
            <a:spLocks noChangeArrowheads="1"/>
          </p:cNvSpPr>
          <p:nvPr/>
        </p:nvSpPr>
        <p:spPr bwMode="auto">
          <a:xfrm>
            <a:off x="1285875" y="2143125"/>
            <a:ext cx="500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B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1804" name="TextBox 9"/>
          <p:cNvSpPr txBox="1">
            <a:spLocks noChangeArrowheads="1"/>
          </p:cNvSpPr>
          <p:nvPr/>
        </p:nvSpPr>
        <p:spPr bwMode="auto">
          <a:xfrm>
            <a:off x="4643438" y="1643063"/>
            <a:ext cx="3929062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Дано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– ромб,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Длина квадратных клеток равна </a:t>
            </a: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6715125" y="2928938"/>
          <a:ext cx="666750" cy="500062"/>
        </p:xfrm>
        <a:graphic>
          <a:graphicData uri="http://schemas.openxmlformats.org/presentationml/2006/ole">
            <p:oleObj spid="_x0000_s31746" name="Формула" r:id="rId3" imgW="304560" imgH="228600" progId="Equation.3">
              <p:embed/>
            </p:oleObj>
          </a:graphicData>
        </a:graphic>
      </p:graphicFrame>
      <p:sp>
        <p:nvSpPr>
          <p:cNvPr id="31805" name="TextBox 11"/>
          <p:cNvSpPr txBox="1">
            <a:spLocks noChangeArrowheads="1"/>
          </p:cNvSpPr>
          <p:nvPr/>
        </p:nvSpPr>
        <p:spPr bwMode="auto">
          <a:xfrm>
            <a:off x="1000125" y="5072063"/>
            <a:ext cx="43799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Найти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периметр </a:t>
            </a:r>
            <a:r>
              <a:rPr lang="en-US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ABCD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Управляющая кнопка: домой 12">
            <a:hlinkClick r:id="rId4" action="ppaction://hlinksldjump" highlightClick="1"/>
          </p:cNvPr>
          <p:cNvSpPr/>
          <p:nvPr/>
        </p:nvSpPr>
        <p:spPr>
          <a:xfrm>
            <a:off x="7286625" y="5572125"/>
            <a:ext cx="1042988" cy="1042988"/>
          </a:xfrm>
          <a:prstGeom prst="actionButtonHo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14" descr="D:\Мои документы\картинки\WEBART\BS00554A.GIF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0" y="1428750"/>
            <a:ext cx="9144000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6" name="WordArt 4"/>
          <p:cNvSpPr>
            <a:spLocks noChangeArrowheads="1" noChangeShapeType="1" noTextEdit="1"/>
          </p:cNvSpPr>
          <p:nvPr/>
        </p:nvSpPr>
        <p:spPr bwMode="auto">
          <a:xfrm>
            <a:off x="1428750" y="571500"/>
            <a:ext cx="5111750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rgbClr val="004D73"/>
                </a:solidFill>
                <a:latin typeface="Times New Roman"/>
                <a:cs typeface="Times New Roman"/>
              </a:rPr>
              <a:t>Список литературы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1563" y="1714500"/>
            <a:ext cx="6643687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1.Смирнов В.А. Геометрия (планиметрия) Готовимся к ЕГЭ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Москва Издательство МЦНМО 2009 г.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 редакцией И.В.Ященко, А.В. Семенова.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000125" y="2714625"/>
            <a:ext cx="6646863" cy="92392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Зив Б.Г. и др.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по геометрии: Пособие для учащихся 7-11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Общеобразоват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учреждений. -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.: Просвещение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2000.-271 с.: ил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Verdana" pitchFamily="34" charset="0"/>
              </a:rPr>
              <a:t>.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000125" y="3857625"/>
            <a:ext cx="5127625" cy="6461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Рабинович Е.М.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Сборник задач на готовых чертежах.-К.:1996.-56с.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1000125" y="4643438"/>
            <a:ext cx="5581650" cy="92392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Гаврилова Н.Ф.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Поурочные разработки по геометрии: 8 класс.-2-е изд.,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перераб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и доп.-М.: ВАКО,2008.-368 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428625"/>
            <a:ext cx="8229600" cy="6429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1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Ромб 2"/>
          <p:cNvSpPr/>
          <p:nvPr/>
        </p:nvSpPr>
        <p:spPr>
          <a:xfrm rot="8759322">
            <a:off x="647700" y="1408113"/>
            <a:ext cx="4105275" cy="2806700"/>
          </a:xfrm>
          <a:prstGeom prst="diamond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0800000" scaled="1"/>
            <a:tileRect/>
          </a:gra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" name="Прямая соединительная линия 4"/>
          <p:cNvCxnSpPr>
            <a:stCxn id="3" idx="2"/>
            <a:endCxn id="3" idx="0"/>
          </p:cNvCxnSpPr>
          <p:nvPr/>
        </p:nvCxnSpPr>
        <p:spPr>
          <a:xfrm rot="16200000" flipH="1">
            <a:off x="1537494" y="2026444"/>
            <a:ext cx="2327275" cy="157003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Дуга 5"/>
          <p:cNvSpPr/>
          <p:nvPr/>
        </p:nvSpPr>
        <p:spPr>
          <a:xfrm>
            <a:off x="785813" y="3571875"/>
            <a:ext cx="714375" cy="714375"/>
          </a:xfrm>
          <a:prstGeom prst="arc">
            <a:avLst>
              <a:gd name="adj1" fmla="val 16200000"/>
              <a:gd name="adj2" fmla="val 375669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500188" y="3106738"/>
          <a:ext cx="857250" cy="750887"/>
        </p:xfrm>
        <a:graphic>
          <a:graphicData uri="http://schemas.openxmlformats.org/presentationml/2006/ole">
            <p:oleObj spid="_x0000_s1026" name="Формула" r:id="rId3" imgW="241200" imgH="203040" progId="Equation.3">
              <p:embed/>
            </p:oleObj>
          </a:graphicData>
        </a:graphic>
      </p:graphicFrame>
      <p:sp>
        <p:nvSpPr>
          <p:cNvPr id="1031" name="TextBox 7"/>
          <p:cNvSpPr txBox="1">
            <a:spLocks noChangeArrowheads="1"/>
          </p:cNvSpPr>
          <p:nvPr/>
        </p:nvSpPr>
        <p:spPr bwMode="auto">
          <a:xfrm>
            <a:off x="500063" y="3643313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A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1032" name="TextBox 8"/>
          <p:cNvSpPr txBox="1">
            <a:spLocks noChangeArrowheads="1"/>
          </p:cNvSpPr>
          <p:nvPr/>
        </p:nvSpPr>
        <p:spPr bwMode="auto">
          <a:xfrm>
            <a:off x="3500438" y="3643313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D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1033" name="TextBox 9"/>
          <p:cNvSpPr txBox="1">
            <a:spLocks noChangeArrowheads="1"/>
          </p:cNvSpPr>
          <p:nvPr/>
        </p:nvSpPr>
        <p:spPr bwMode="auto">
          <a:xfrm>
            <a:off x="4357688" y="1357313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C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1034" name="TextBox 10"/>
          <p:cNvSpPr txBox="1">
            <a:spLocks noChangeArrowheads="1"/>
          </p:cNvSpPr>
          <p:nvPr/>
        </p:nvSpPr>
        <p:spPr bwMode="auto">
          <a:xfrm>
            <a:off x="1357313" y="1285875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B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1035" name="TextBox 11"/>
          <p:cNvSpPr txBox="1">
            <a:spLocks noChangeArrowheads="1"/>
          </p:cNvSpPr>
          <p:nvPr/>
        </p:nvSpPr>
        <p:spPr bwMode="auto">
          <a:xfrm>
            <a:off x="5786438" y="1857375"/>
            <a:ext cx="2643187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Дано: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- ромб</a:t>
            </a:r>
          </a:p>
        </p:txBody>
      </p:sp>
      <p:sp>
        <p:nvSpPr>
          <p:cNvPr id="1036" name="TextBox 12"/>
          <p:cNvSpPr txBox="1">
            <a:spLocks noChangeArrowheads="1"/>
          </p:cNvSpPr>
          <p:nvPr/>
        </p:nvSpPr>
        <p:spPr bwMode="auto">
          <a:xfrm>
            <a:off x="5500688" y="4286250"/>
            <a:ext cx="2717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Найти: </a:t>
            </a:r>
            <a:r>
              <a:rPr lang="ru-RU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∠ </a:t>
            </a:r>
            <a:r>
              <a:rPr lang="en-US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BDC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Управляющая кнопка: домой 13">
            <a:hlinkClick r:id="rId4" action="ppaction://hlinksldjump" highlightClick="1"/>
          </p:cNvPr>
          <p:cNvSpPr/>
          <p:nvPr/>
        </p:nvSpPr>
        <p:spPr>
          <a:xfrm>
            <a:off x="7286625" y="5572125"/>
            <a:ext cx="1042988" cy="1042988"/>
          </a:xfrm>
          <a:prstGeom prst="actionButtonHo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428625"/>
            <a:ext cx="8229600" cy="6429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/>
          </a:p>
        </p:txBody>
      </p:sp>
      <p:sp>
        <p:nvSpPr>
          <p:cNvPr id="3" name="Ромб 2"/>
          <p:cNvSpPr/>
          <p:nvPr/>
        </p:nvSpPr>
        <p:spPr>
          <a:xfrm rot="8759322">
            <a:off x="719743" y="1408091"/>
            <a:ext cx="4105387" cy="2807452"/>
          </a:xfrm>
          <a:prstGeom prst="diamond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3500438" y="4000500"/>
            <a:ext cx="1500187" cy="1588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/>
          <p:cNvSpPr/>
          <p:nvPr/>
        </p:nvSpPr>
        <p:spPr>
          <a:xfrm rot="1137754">
            <a:off x="3233738" y="3527425"/>
            <a:ext cx="714375" cy="674688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857625" y="3286125"/>
          <a:ext cx="630238" cy="530225"/>
        </p:xfrm>
        <a:graphic>
          <a:graphicData uri="http://schemas.openxmlformats.org/presentationml/2006/ole">
            <p:oleObj spid="_x0000_s2050" name="Формула" r:id="rId3" imgW="241200" imgH="203040" progId="Equation.3">
              <p:embed/>
            </p:oleObj>
          </a:graphicData>
        </a:graphic>
      </p:graphicFrame>
      <p:sp>
        <p:nvSpPr>
          <p:cNvPr id="2057" name="TextBox 18"/>
          <p:cNvSpPr txBox="1">
            <a:spLocks noChangeArrowheads="1"/>
          </p:cNvSpPr>
          <p:nvPr/>
        </p:nvSpPr>
        <p:spPr bwMode="auto">
          <a:xfrm>
            <a:off x="5715000" y="4071938"/>
            <a:ext cx="2695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Найти: </a:t>
            </a:r>
            <a:r>
              <a:rPr lang="ru-RU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∠ </a:t>
            </a:r>
            <a:r>
              <a:rPr lang="en-US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ABC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8" name="TextBox 19"/>
          <p:cNvSpPr txBox="1">
            <a:spLocks noChangeArrowheads="1"/>
          </p:cNvSpPr>
          <p:nvPr/>
        </p:nvSpPr>
        <p:spPr bwMode="auto">
          <a:xfrm>
            <a:off x="571500" y="3643313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A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059" name="TextBox 20"/>
          <p:cNvSpPr txBox="1">
            <a:spLocks noChangeArrowheads="1"/>
          </p:cNvSpPr>
          <p:nvPr/>
        </p:nvSpPr>
        <p:spPr bwMode="auto">
          <a:xfrm>
            <a:off x="3214688" y="3929063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D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060" name="TextBox 21"/>
          <p:cNvSpPr txBox="1">
            <a:spLocks noChangeArrowheads="1"/>
          </p:cNvSpPr>
          <p:nvPr/>
        </p:nvSpPr>
        <p:spPr bwMode="auto">
          <a:xfrm>
            <a:off x="4429125" y="1428750"/>
            <a:ext cx="500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C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061" name="TextBox 22"/>
          <p:cNvSpPr txBox="1">
            <a:spLocks noChangeArrowheads="1"/>
          </p:cNvSpPr>
          <p:nvPr/>
        </p:nvSpPr>
        <p:spPr bwMode="auto">
          <a:xfrm>
            <a:off x="1428750" y="1285875"/>
            <a:ext cx="500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B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062" name="TextBox 23"/>
          <p:cNvSpPr txBox="1">
            <a:spLocks noChangeArrowheads="1"/>
          </p:cNvSpPr>
          <p:nvPr/>
        </p:nvSpPr>
        <p:spPr bwMode="auto">
          <a:xfrm>
            <a:off x="5786438" y="1857375"/>
            <a:ext cx="2643187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Дано: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- ромб</a:t>
            </a:r>
          </a:p>
        </p:txBody>
      </p:sp>
      <p:sp>
        <p:nvSpPr>
          <p:cNvPr id="13" name="Управляющая кнопка: домой 12">
            <a:hlinkClick r:id="rId4" action="ppaction://hlinksldjump" highlightClick="1"/>
          </p:cNvPr>
          <p:cNvSpPr/>
          <p:nvPr/>
        </p:nvSpPr>
        <p:spPr>
          <a:xfrm>
            <a:off x="7286625" y="5572125"/>
            <a:ext cx="1042988" cy="1042988"/>
          </a:xfrm>
          <a:prstGeom prst="actionButtonHo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428625"/>
            <a:ext cx="8229600" cy="6429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/>
          </a:p>
        </p:txBody>
      </p:sp>
      <p:grpSp>
        <p:nvGrpSpPr>
          <p:cNvPr id="3" name="Ромб 2"/>
          <p:cNvGrpSpPr>
            <a:grpSpLocks/>
          </p:cNvGrpSpPr>
          <p:nvPr/>
        </p:nvGrpSpPr>
        <p:grpSpPr bwMode="auto">
          <a:xfrm>
            <a:off x="981075" y="1627188"/>
            <a:ext cx="3444875" cy="2365375"/>
            <a:chOff x="618" y="1025"/>
            <a:chExt cx="2170" cy="1490"/>
          </a:xfrm>
        </p:grpSpPr>
        <p:pic>
          <p:nvPicPr>
            <p:cNvPr id="3076" name="Ромб 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18" y="1025"/>
              <a:ext cx="2170" cy="1490"/>
            </a:xfrm>
            <a:prstGeom prst="rect">
              <a:avLst/>
            </a:prstGeom>
            <a:noFill/>
          </p:spPr>
        </p:pic>
        <p:sp>
          <p:nvSpPr>
            <p:cNvPr id="3077" name="Text Box 5"/>
            <p:cNvSpPr txBox="1">
              <a:spLocks noChangeArrowheads="1"/>
            </p:cNvSpPr>
            <p:nvPr/>
          </p:nvSpPr>
          <p:spPr bwMode="auto">
            <a:xfrm rot="8759322">
              <a:off x="1055" y="1329"/>
              <a:ext cx="1293" cy="8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10800000" anchor="ctr"/>
            <a:lstStyle/>
            <a:p>
              <a:pPr algn="ctr"/>
              <a:endParaRPr lang="ru-RU">
                <a:solidFill>
                  <a:srgbClr val="FFFFFF"/>
                </a:solidFill>
                <a:latin typeface="Georgia" pitchFamily="18" charset="0"/>
              </a:endParaRPr>
            </a:p>
          </p:txBody>
        </p:sp>
      </p:grpSp>
      <p:cxnSp>
        <p:nvCxnSpPr>
          <p:cNvPr id="5" name="Прямая соединительная линия 4"/>
          <p:cNvCxnSpPr>
            <a:stCxn id="0" idx="2"/>
            <a:endCxn id="0" idx="0"/>
          </p:cNvCxnSpPr>
          <p:nvPr/>
        </p:nvCxnSpPr>
        <p:spPr>
          <a:xfrm rot="16200000" flipH="1">
            <a:off x="1537494" y="2026444"/>
            <a:ext cx="2327275" cy="15700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Дуга 5"/>
          <p:cNvSpPr/>
          <p:nvPr/>
        </p:nvSpPr>
        <p:spPr>
          <a:xfrm rot="5841590">
            <a:off x="1830388" y="1258888"/>
            <a:ext cx="738187" cy="738187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500313" y="1785938"/>
          <a:ext cx="593725" cy="500062"/>
        </p:xfrm>
        <a:graphic>
          <a:graphicData uri="http://schemas.openxmlformats.org/presentationml/2006/ole">
            <p:oleObj spid="_x0000_s3074" name="Формула" r:id="rId4" imgW="241200" imgH="203040" progId="Equation.3">
              <p:embed/>
            </p:oleObj>
          </a:graphicData>
        </a:graphic>
      </p:graphicFrame>
      <p:sp>
        <p:nvSpPr>
          <p:cNvPr id="3081" name="TextBox 7"/>
          <p:cNvSpPr txBox="1">
            <a:spLocks noChangeArrowheads="1"/>
          </p:cNvSpPr>
          <p:nvPr/>
        </p:nvSpPr>
        <p:spPr bwMode="auto">
          <a:xfrm>
            <a:off x="571500" y="3643313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A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082" name="TextBox 8"/>
          <p:cNvSpPr txBox="1">
            <a:spLocks noChangeArrowheads="1"/>
          </p:cNvSpPr>
          <p:nvPr/>
        </p:nvSpPr>
        <p:spPr bwMode="auto">
          <a:xfrm>
            <a:off x="1357313" y="1285875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B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083" name="TextBox 9"/>
          <p:cNvSpPr txBox="1">
            <a:spLocks noChangeArrowheads="1"/>
          </p:cNvSpPr>
          <p:nvPr/>
        </p:nvSpPr>
        <p:spPr bwMode="auto">
          <a:xfrm>
            <a:off x="4357688" y="1285875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C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084" name="TextBox 10"/>
          <p:cNvSpPr txBox="1">
            <a:spLocks noChangeArrowheads="1"/>
          </p:cNvSpPr>
          <p:nvPr/>
        </p:nvSpPr>
        <p:spPr bwMode="auto">
          <a:xfrm>
            <a:off x="3571875" y="3643313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D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3085" name="TextBox 11"/>
          <p:cNvSpPr txBox="1">
            <a:spLocks noChangeArrowheads="1"/>
          </p:cNvSpPr>
          <p:nvPr/>
        </p:nvSpPr>
        <p:spPr bwMode="auto">
          <a:xfrm>
            <a:off x="5786438" y="1857375"/>
            <a:ext cx="2643187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Дано: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- ромб</a:t>
            </a:r>
          </a:p>
        </p:txBody>
      </p:sp>
      <p:sp>
        <p:nvSpPr>
          <p:cNvPr id="3086" name="TextBox 12"/>
          <p:cNvSpPr txBox="1">
            <a:spLocks noChangeArrowheads="1"/>
          </p:cNvSpPr>
          <p:nvPr/>
        </p:nvSpPr>
        <p:spPr bwMode="auto">
          <a:xfrm>
            <a:off x="5715000" y="4143375"/>
            <a:ext cx="2717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Найти: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∠ </a:t>
            </a:r>
            <a:r>
              <a:rPr lang="en-US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BAD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Управляющая кнопка: домой 13">
            <a:hlinkClick r:id="rId5" action="ppaction://hlinksldjump" highlightClick="1"/>
          </p:cNvPr>
          <p:cNvSpPr/>
          <p:nvPr/>
        </p:nvSpPr>
        <p:spPr>
          <a:xfrm>
            <a:off x="7286625" y="5572125"/>
            <a:ext cx="1042988" cy="1042988"/>
          </a:xfrm>
          <a:prstGeom prst="actionButtonHo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38" y="428625"/>
            <a:ext cx="8229600" cy="5715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dirty="0"/>
          </a:p>
        </p:txBody>
      </p:sp>
      <p:sp>
        <p:nvSpPr>
          <p:cNvPr id="3" name="Ромб 2"/>
          <p:cNvSpPr/>
          <p:nvPr/>
        </p:nvSpPr>
        <p:spPr>
          <a:xfrm rot="8759322">
            <a:off x="719743" y="1408091"/>
            <a:ext cx="4105387" cy="2807452"/>
          </a:xfrm>
          <a:prstGeom prst="diamond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" name="Прямая соединительная линия 4"/>
          <p:cNvCxnSpPr>
            <a:stCxn id="0" idx="2"/>
            <a:endCxn id="0" idx="0"/>
          </p:cNvCxnSpPr>
          <p:nvPr/>
        </p:nvCxnSpPr>
        <p:spPr>
          <a:xfrm rot="16200000" flipH="1">
            <a:off x="1608931" y="2026444"/>
            <a:ext cx="2327275" cy="15700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0" idx="2"/>
          </p:cNvCxnSpPr>
          <p:nvPr/>
        </p:nvCxnSpPr>
        <p:spPr>
          <a:xfrm rot="16200000" flipH="1">
            <a:off x="2746375" y="889000"/>
            <a:ext cx="709613" cy="222726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3786187" y="2357438"/>
            <a:ext cx="214313" cy="714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857625" y="2500313"/>
            <a:ext cx="214313" cy="714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Дуга 13"/>
          <p:cNvSpPr/>
          <p:nvPr/>
        </p:nvSpPr>
        <p:spPr>
          <a:xfrm rot="5060478">
            <a:off x="2048669" y="1578769"/>
            <a:ext cx="574675" cy="617537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500313" y="2000250"/>
          <a:ext cx="573087" cy="458788"/>
        </p:xfrm>
        <a:graphic>
          <a:graphicData uri="http://schemas.openxmlformats.org/presentationml/2006/ole">
            <p:oleObj spid="_x0000_s4098" name="Формула" r:id="rId3" imgW="253800" imgH="203040" progId="Equation.3">
              <p:embed/>
            </p:oleObj>
          </a:graphicData>
        </a:graphic>
      </p:graphicFrame>
      <p:sp>
        <p:nvSpPr>
          <p:cNvPr id="4108" name="TextBox 15"/>
          <p:cNvSpPr txBox="1">
            <a:spLocks noChangeArrowheads="1"/>
          </p:cNvSpPr>
          <p:nvPr/>
        </p:nvSpPr>
        <p:spPr bwMode="auto">
          <a:xfrm>
            <a:off x="571500" y="3643313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A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4109" name="TextBox 16"/>
          <p:cNvSpPr txBox="1">
            <a:spLocks noChangeArrowheads="1"/>
          </p:cNvSpPr>
          <p:nvPr/>
        </p:nvSpPr>
        <p:spPr bwMode="auto">
          <a:xfrm>
            <a:off x="4429125" y="1357313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C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4110" name="TextBox 17"/>
          <p:cNvSpPr txBox="1">
            <a:spLocks noChangeArrowheads="1"/>
          </p:cNvSpPr>
          <p:nvPr/>
        </p:nvSpPr>
        <p:spPr bwMode="auto">
          <a:xfrm>
            <a:off x="3500438" y="3714750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D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4111" name="TextBox 18"/>
          <p:cNvSpPr txBox="1">
            <a:spLocks noChangeArrowheads="1"/>
          </p:cNvSpPr>
          <p:nvPr/>
        </p:nvSpPr>
        <p:spPr bwMode="auto">
          <a:xfrm>
            <a:off x="1500188" y="1285875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B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4112" name="TextBox 19"/>
          <p:cNvSpPr txBox="1">
            <a:spLocks noChangeArrowheads="1"/>
          </p:cNvSpPr>
          <p:nvPr/>
        </p:nvSpPr>
        <p:spPr bwMode="auto">
          <a:xfrm>
            <a:off x="4143375" y="2143125"/>
            <a:ext cx="500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E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4113" name="TextBox 20"/>
          <p:cNvSpPr txBox="1">
            <a:spLocks noChangeArrowheads="1"/>
          </p:cNvSpPr>
          <p:nvPr/>
        </p:nvSpPr>
        <p:spPr bwMode="auto">
          <a:xfrm>
            <a:off x="5786438" y="1857375"/>
            <a:ext cx="2643187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Дано: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- ромб</a:t>
            </a:r>
          </a:p>
        </p:txBody>
      </p:sp>
      <p:sp>
        <p:nvSpPr>
          <p:cNvPr id="4114" name="TextBox 21"/>
          <p:cNvSpPr txBox="1">
            <a:spLocks noChangeArrowheads="1"/>
          </p:cNvSpPr>
          <p:nvPr/>
        </p:nvSpPr>
        <p:spPr bwMode="auto">
          <a:xfrm>
            <a:off x="5643563" y="4071938"/>
            <a:ext cx="2717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Найти: </a:t>
            </a:r>
            <a:r>
              <a:rPr lang="ru-RU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∠ </a:t>
            </a:r>
            <a:r>
              <a:rPr lang="en-US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BAD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Управляющая кнопка: домой 22">
            <a:hlinkClick r:id="rId4" action="ppaction://hlinksldjump" highlightClick="1"/>
          </p:cNvPr>
          <p:cNvSpPr/>
          <p:nvPr/>
        </p:nvSpPr>
        <p:spPr>
          <a:xfrm>
            <a:off x="7286625" y="5572125"/>
            <a:ext cx="1042988" cy="1042988"/>
          </a:xfrm>
          <a:prstGeom prst="actionButtonHo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357188"/>
            <a:ext cx="8229600" cy="6429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5</a:t>
            </a:r>
            <a:endParaRPr lang="ru-RU" dirty="0"/>
          </a:p>
        </p:txBody>
      </p:sp>
      <p:sp>
        <p:nvSpPr>
          <p:cNvPr id="3" name="Параллелограмм 2"/>
          <p:cNvSpPr/>
          <p:nvPr/>
        </p:nvSpPr>
        <p:spPr>
          <a:xfrm>
            <a:off x="785813" y="1785938"/>
            <a:ext cx="4214812" cy="2286000"/>
          </a:xfrm>
          <a:prstGeom prst="parallelogram">
            <a:avLst>
              <a:gd name="adj" fmla="val 69433"/>
            </a:avLst>
          </a:prstGeom>
          <a:gradFill flip="none" rotWithShape="1">
            <a:gsLst>
              <a:gs pos="0">
                <a:srgbClr val="6FB12D">
                  <a:tint val="66000"/>
                  <a:satMod val="160000"/>
                </a:srgbClr>
              </a:gs>
              <a:gs pos="50000">
                <a:srgbClr val="6FB12D">
                  <a:tint val="44500"/>
                  <a:satMod val="160000"/>
                </a:srgbClr>
              </a:gs>
              <a:gs pos="100000">
                <a:srgbClr val="6FB12D">
                  <a:tint val="23500"/>
                  <a:satMod val="160000"/>
                </a:srgbClr>
              </a:gs>
            </a:gsLst>
            <a:lin ang="16200000" scaled="1"/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>
            <a:off x="1212850" y="2928938"/>
            <a:ext cx="2287587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0800000">
            <a:off x="1714500" y="2786063"/>
            <a:ext cx="1714500" cy="12858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214563" y="3857625"/>
            <a:ext cx="14287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2106613" y="3965575"/>
            <a:ext cx="214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stCxn id="3" idx="5"/>
          </p:cNvCxnSpPr>
          <p:nvPr/>
        </p:nvCxnSpPr>
        <p:spPr>
          <a:xfrm rot="10800000" flipH="1" flipV="1">
            <a:off x="1579563" y="2928938"/>
            <a:ext cx="206375" cy="142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 flipH="1" flipV="1">
            <a:off x="1785938" y="2928938"/>
            <a:ext cx="142875" cy="142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1" name="TextBox 43"/>
          <p:cNvSpPr txBox="1">
            <a:spLocks noChangeArrowheads="1"/>
          </p:cNvSpPr>
          <p:nvPr/>
        </p:nvSpPr>
        <p:spPr bwMode="auto">
          <a:xfrm>
            <a:off x="285750" y="3643313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A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3562" name="TextBox 44"/>
          <p:cNvSpPr txBox="1">
            <a:spLocks noChangeArrowheads="1"/>
          </p:cNvSpPr>
          <p:nvPr/>
        </p:nvSpPr>
        <p:spPr bwMode="auto">
          <a:xfrm>
            <a:off x="1285875" y="2286000"/>
            <a:ext cx="500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F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3563" name="TextBox 45"/>
          <p:cNvSpPr txBox="1">
            <a:spLocks noChangeArrowheads="1"/>
          </p:cNvSpPr>
          <p:nvPr/>
        </p:nvSpPr>
        <p:spPr bwMode="auto">
          <a:xfrm>
            <a:off x="2071688" y="4000500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E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3564" name="TextBox 46"/>
          <p:cNvSpPr txBox="1">
            <a:spLocks noChangeArrowheads="1"/>
          </p:cNvSpPr>
          <p:nvPr/>
        </p:nvSpPr>
        <p:spPr bwMode="auto">
          <a:xfrm>
            <a:off x="3500438" y="3857625"/>
            <a:ext cx="500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D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3565" name="TextBox 47"/>
          <p:cNvSpPr txBox="1">
            <a:spLocks noChangeArrowheads="1"/>
          </p:cNvSpPr>
          <p:nvPr/>
        </p:nvSpPr>
        <p:spPr bwMode="auto">
          <a:xfrm>
            <a:off x="5000625" y="1500188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C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3566" name="TextBox 48"/>
          <p:cNvSpPr txBox="1">
            <a:spLocks noChangeArrowheads="1"/>
          </p:cNvSpPr>
          <p:nvPr/>
        </p:nvSpPr>
        <p:spPr bwMode="auto">
          <a:xfrm>
            <a:off x="1857375" y="1357313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B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3567" name="TextBox 49"/>
          <p:cNvSpPr txBox="1">
            <a:spLocks noChangeArrowheads="1"/>
          </p:cNvSpPr>
          <p:nvPr/>
        </p:nvSpPr>
        <p:spPr bwMode="auto">
          <a:xfrm>
            <a:off x="5786438" y="1857375"/>
            <a:ext cx="2643187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Дано: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- ромб</a:t>
            </a:r>
          </a:p>
        </p:txBody>
      </p:sp>
      <p:sp>
        <p:nvSpPr>
          <p:cNvPr id="23568" name="TextBox 50"/>
          <p:cNvSpPr txBox="1">
            <a:spLocks noChangeArrowheads="1"/>
          </p:cNvSpPr>
          <p:nvPr/>
        </p:nvSpPr>
        <p:spPr bwMode="auto">
          <a:xfrm>
            <a:off x="5072063" y="4572000"/>
            <a:ext cx="36528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Доказать :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BE = DF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Управляющая кнопка: домой 17">
            <a:hlinkClick r:id="rId2" action="ppaction://hlinksldjump" highlightClick="1"/>
          </p:cNvPr>
          <p:cNvSpPr/>
          <p:nvPr/>
        </p:nvSpPr>
        <p:spPr>
          <a:xfrm>
            <a:off x="7286625" y="5572125"/>
            <a:ext cx="1042988" cy="1042988"/>
          </a:xfrm>
          <a:prstGeom prst="actionButtonHo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285750" y="428625"/>
            <a:ext cx="8229600" cy="714375"/>
          </a:xfrm>
        </p:spPr>
        <p:txBody>
          <a:bodyPr/>
          <a:lstStyle/>
          <a:p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mtClean="0"/>
          </a:p>
        </p:txBody>
      </p:sp>
      <p:sp>
        <p:nvSpPr>
          <p:cNvPr id="3" name="Параллелограмм 2"/>
          <p:cNvSpPr/>
          <p:nvPr/>
        </p:nvSpPr>
        <p:spPr>
          <a:xfrm>
            <a:off x="785786" y="1785926"/>
            <a:ext cx="4214842" cy="2286016"/>
          </a:xfrm>
          <a:prstGeom prst="parallelogram">
            <a:avLst>
              <a:gd name="adj" fmla="val 69433"/>
            </a:avLst>
          </a:prstGeom>
          <a:gradFill flip="none" rotWithShape="1">
            <a:gsLst>
              <a:gs pos="15000">
                <a:schemeClr val="bg1">
                  <a:alpha val="52000"/>
                </a:schemeClr>
              </a:gs>
              <a:gs pos="50000">
                <a:srgbClr val="FFC000">
                  <a:alpha val="64000"/>
                </a:srgbClr>
              </a:gs>
              <a:gs pos="100000">
                <a:srgbClr val="F6E8DA">
                  <a:alpha val="41000"/>
                </a:srgbClr>
              </a:gs>
            </a:gsLst>
            <a:lin ang="2700000" scaled="1"/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6200000" flipH="1">
            <a:off x="1750219" y="2393157"/>
            <a:ext cx="2286000" cy="107156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0800000" flipV="1">
            <a:off x="785813" y="1785938"/>
            <a:ext cx="4214812" cy="2286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857500" y="2928938"/>
            <a:ext cx="1000125" cy="5715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2250282" y="3464719"/>
            <a:ext cx="1143000" cy="7143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3714750" y="3214688"/>
            <a:ext cx="214313" cy="14287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3607594" y="3250407"/>
            <a:ext cx="142875" cy="7143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7" name="TextBox 30"/>
          <p:cNvSpPr txBox="1">
            <a:spLocks noChangeArrowheads="1"/>
          </p:cNvSpPr>
          <p:nvPr/>
        </p:nvSpPr>
        <p:spPr bwMode="auto">
          <a:xfrm>
            <a:off x="285750" y="3643313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A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4588" name="TextBox 31"/>
          <p:cNvSpPr txBox="1">
            <a:spLocks noChangeArrowheads="1"/>
          </p:cNvSpPr>
          <p:nvPr/>
        </p:nvSpPr>
        <p:spPr bwMode="auto">
          <a:xfrm>
            <a:off x="3857625" y="3214688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K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4589" name="TextBox 32"/>
          <p:cNvSpPr txBox="1">
            <a:spLocks noChangeArrowheads="1"/>
          </p:cNvSpPr>
          <p:nvPr/>
        </p:nvSpPr>
        <p:spPr bwMode="auto">
          <a:xfrm>
            <a:off x="2428875" y="4071938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P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4590" name="TextBox 33"/>
          <p:cNvSpPr txBox="1">
            <a:spLocks noChangeArrowheads="1"/>
          </p:cNvSpPr>
          <p:nvPr/>
        </p:nvSpPr>
        <p:spPr bwMode="auto">
          <a:xfrm>
            <a:off x="1785938" y="1500188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B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4591" name="TextBox 34"/>
          <p:cNvSpPr txBox="1">
            <a:spLocks noChangeArrowheads="1"/>
          </p:cNvSpPr>
          <p:nvPr/>
        </p:nvSpPr>
        <p:spPr bwMode="auto">
          <a:xfrm>
            <a:off x="5000625" y="1500188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C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4592" name="TextBox 35"/>
          <p:cNvSpPr txBox="1">
            <a:spLocks noChangeArrowheads="1"/>
          </p:cNvSpPr>
          <p:nvPr/>
        </p:nvSpPr>
        <p:spPr bwMode="auto">
          <a:xfrm>
            <a:off x="3429000" y="3929063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D</a:t>
            </a:r>
            <a:endParaRPr lang="ru-RU" sz="3600" b="1">
              <a:latin typeface="Georgia" pitchFamily="18" charset="0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rot="10800000">
            <a:off x="2571750" y="3786188"/>
            <a:ext cx="214313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5400000">
            <a:off x="2428082" y="3929856"/>
            <a:ext cx="285750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95" name="TextBox 48"/>
          <p:cNvSpPr txBox="1">
            <a:spLocks noChangeArrowheads="1"/>
          </p:cNvSpPr>
          <p:nvPr/>
        </p:nvSpPr>
        <p:spPr bwMode="auto">
          <a:xfrm>
            <a:off x="5786438" y="1857375"/>
            <a:ext cx="2643187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Дано: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- ромб</a:t>
            </a:r>
          </a:p>
        </p:txBody>
      </p:sp>
      <p:sp>
        <p:nvSpPr>
          <p:cNvPr id="24596" name="TextBox 49"/>
          <p:cNvSpPr txBox="1">
            <a:spLocks noChangeArrowheads="1"/>
          </p:cNvSpPr>
          <p:nvPr/>
        </p:nvSpPr>
        <p:spPr bwMode="auto">
          <a:xfrm>
            <a:off x="5072063" y="4714875"/>
            <a:ext cx="37211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Доказать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OK = OP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Управляющая кнопка: домой 19">
            <a:hlinkClick r:id="rId2" action="ppaction://hlinksldjump" highlightClick="1"/>
          </p:cNvPr>
          <p:cNvSpPr/>
          <p:nvPr/>
        </p:nvSpPr>
        <p:spPr>
          <a:xfrm>
            <a:off x="7286625" y="5572125"/>
            <a:ext cx="1042988" cy="1042988"/>
          </a:xfrm>
          <a:prstGeom prst="actionButtonHo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Равнобедренный треугольник 11"/>
          <p:cNvGrpSpPr>
            <a:grpSpLocks/>
          </p:cNvGrpSpPr>
          <p:nvPr/>
        </p:nvGrpSpPr>
        <p:grpSpPr bwMode="auto">
          <a:xfrm>
            <a:off x="938213" y="1835150"/>
            <a:ext cx="3236912" cy="3359150"/>
            <a:chOff x="591" y="1156"/>
            <a:chExt cx="2039" cy="2116"/>
          </a:xfrm>
        </p:grpSpPr>
        <p:pic>
          <p:nvPicPr>
            <p:cNvPr id="25601" name="Равнобедренный треугольник 11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91" y="1156"/>
              <a:ext cx="2039" cy="2116"/>
            </a:xfrm>
            <a:prstGeom prst="rect">
              <a:avLst/>
            </a:prstGeom>
            <a:noFill/>
          </p:spPr>
        </p:pic>
        <p:sp>
          <p:nvSpPr>
            <p:cNvPr id="25602" name="Text Box 2"/>
            <p:cNvSpPr txBox="1">
              <a:spLocks noChangeArrowheads="1"/>
            </p:cNvSpPr>
            <p:nvPr/>
          </p:nvSpPr>
          <p:spPr bwMode="auto">
            <a:xfrm rot="13359547">
              <a:off x="1305" y="1549"/>
              <a:ext cx="769" cy="10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ru-RU">
                <a:solidFill>
                  <a:srgbClr val="FFFFFF"/>
                </a:solidFill>
                <a:latin typeface="Georgia" pitchFamily="18" charset="0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428625"/>
            <a:ext cx="8229600" cy="6429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dirty="0"/>
          </a:p>
        </p:txBody>
      </p:sp>
      <p:sp>
        <p:nvSpPr>
          <p:cNvPr id="3" name="Ромб 2"/>
          <p:cNvSpPr/>
          <p:nvPr/>
        </p:nvSpPr>
        <p:spPr>
          <a:xfrm rot="2589414">
            <a:off x="2020013" y="1029128"/>
            <a:ext cx="2442997" cy="3321745"/>
          </a:xfrm>
          <a:prstGeom prst="diamond">
            <a:avLst/>
          </a:prstGeom>
          <a:gradFill flip="none" rotWithShape="1">
            <a:gsLst>
              <a:gs pos="15000">
                <a:schemeClr val="bg1">
                  <a:lumMod val="95000"/>
                </a:schemeClr>
              </a:gs>
              <a:gs pos="50000">
                <a:schemeClr val="bg1"/>
              </a:gs>
              <a:gs pos="100000">
                <a:schemeClr val="accent4">
                  <a:lumMod val="75000"/>
                  <a:alpha val="83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" name="Прямая соединительная линия 4"/>
          <p:cNvCxnSpPr>
            <a:stCxn id="0" idx="1"/>
            <a:endCxn id="0" idx="3"/>
          </p:cNvCxnSpPr>
          <p:nvPr/>
        </p:nvCxnSpPr>
        <p:spPr>
          <a:xfrm rot="10800000" flipH="1" flipV="1">
            <a:off x="2351088" y="1854200"/>
            <a:ext cx="1781175" cy="16716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0" idx="0"/>
            <a:endCxn id="0" idx="2"/>
          </p:cNvCxnSpPr>
          <p:nvPr/>
        </p:nvCxnSpPr>
        <p:spPr>
          <a:xfrm rot="16200000" flipH="1" flipV="1">
            <a:off x="2029619" y="1553369"/>
            <a:ext cx="2424112" cy="22733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cxnSpLocks noChangeShapeType="1"/>
            <a:stCxn id="0" idx="2"/>
            <a:endCxn id="0" idx="0"/>
          </p:cNvCxnSpPr>
          <p:nvPr/>
        </p:nvCxnSpPr>
        <p:spPr bwMode="auto">
          <a:xfrm flipH="1" flipV="1">
            <a:off x="2557463" y="1835150"/>
            <a:ext cx="682625" cy="2084388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</p:spPr>
      </p:cxnSp>
      <p:sp>
        <p:nvSpPr>
          <p:cNvPr id="25611" name="TextBox 14"/>
          <p:cNvSpPr txBox="1">
            <a:spLocks noChangeArrowheads="1"/>
          </p:cNvSpPr>
          <p:nvPr/>
        </p:nvSpPr>
        <p:spPr bwMode="auto">
          <a:xfrm>
            <a:off x="428625" y="4857750"/>
            <a:ext cx="500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K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5612" name="TextBox 15"/>
          <p:cNvSpPr txBox="1">
            <a:spLocks noChangeArrowheads="1"/>
          </p:cNvSpPr>
          <p:nvPr/>
        </p:nvSpPr>
        <p:spPr bwMode="auto">
          <a:xfrm>
            <a:off x="4143375" y="3214688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D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5613" name="TextBox 16"/>
          <p:cNvSpPr txBox="1">
            <a:spLocks noChangeArrowheads="1"/>
          </p:cNvSpPr>
          <p:nvPr/>
        </p:nvSpPr>
        <p:spPr bwMode="auto">
          <a:xfrm>
            <a:off x="4357688" y="1214438"/>
            <a:ext cx="500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C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5614" name="TextBox 17"/>
          <p:cNvSpPr txBox="1">
            <a:spLocks noChangeArrowheads="1"/>
          </p:cNvSpPr>
          <p:nvPr/>
        </p:nvSpPr>
        <p:spPr bwMode="auto">
          <a:xfrm>
            <a:off x="1857375" y="1428750"/>
            <a:ext cx="500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B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5615" name="TextBox 18"/>
          <p:cNvSpPr txBox="1">
            <a:spLocks noChangeArrowheads="1"/>
          </p:cNvSpPr>
          <p:nvPr/>
        </p:nvSpPr>
        <p:spPr bwMode="auto">
          <a:xfrm>
            <a:off x="2000250" y="3786188"/>
            <a:ext cx="500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Georgia" pitchFamily="18" charset="0"/>
              </a:rPr>
              <a:t>A</a:t>
            </a:r>
            <a:endParaRPr lang="ru-RU" sz="3600" b="1">
              <a:latin typeface="Georgia" pitchFamily="18" charset="0"/>
            </a:endParaRPr>
          </a:p>
        </p:txBody>
      </p:sp>
      <p:sp>
        <p:nvSpPr>
          <p:cNvPr id="25616" name="TextBox 19"/>
          <p:cNvSpPr txBox="1">
            <a:spLocks noChangeArrowheads="1"/>
          </p:cNvSpPr>
          <p:nvPr/>
        </p:nvSpPr>
        <p:spPr bwMode="auto">
          <a:xfrm>
            <a:off x="5786438" y="1857375"/>
            <a:ext cx="2643187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Дано:</a:t>
            </a:r>
          </a:p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ABCD</a:t>
            </a:r>
            <a:r>
              <a:rPr lang="ru-RU" sz="3200">
                <a:latin typeface="Times New Roman" pitchFamily="18" charset="0"/>
                <a:cs typeface="Times New Roman" pitchFamily="18" charset="0"/>
              </a:rPr>
              <a:t> - ромб</a:t>
            </a:r>
          </a:p>
        </p:txBody>
      </p:sp>
      <p:sp>
        <p:nvSpPr>
          <p:cNvPr id="25617" name="TextBox 20"/>
          <p:cNvSpPr txBox="1">
            <a:spLocks noChangeArrowheads="1"/>
          </p:cNvSpPr>
          <p:nvPr/>
        </p:nvSpPr>
        <p:spPr bwMode="auto">
          <a:xfrm>
            <a:off x="4000500" y="4500563"/>
            <a:ext cx="37687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Доказать : </a:t>
            </a:r>
            <a:r>
              <a:rPr lang="ru-RU" sz="3200">
                <a:solidFill>
                  <a:srgbClr val="C0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320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KB = KD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Управляющая кнопка: домой 21">
            <a:hlinkClick r:id="rId3" action="ppaction://hlinksldjump" highlightClick="1"/>
          </p:cNvPr>
          <p:cNvSpPr/>
          <p:nvPr/>
        </p:nvSpPr>
        <p:spPr>
          <a:xfrm>
            <a:off x="7286625" y="5572125"/>
            <a:ext cx="1042988" cy="1042988"/>
          </a:xfrm>
          <a:prstGeom prst="actionButtonHom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304</TotalTime>
  <Words>432</Words>
  <PresentationFormat>Экран (4:3)</PresentationFormat>
  <Paragraphs>226</Paragraphs>
  <Slides>22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Шаблон оформления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5" baseType="lpstr">
      <vt:lpstr>Georgia</vt:lpstr>
      <vt:lpstr>Arial</vt:lpstr>
      <vt:lpstr>Trebuchet MS</vt:lpstr>
      <vt:lpstr>Wingdings 2</vt:lpstr>
      <vt:lpstr>Calibri</vt:lpstr>
      <vt:lpstr>Times New Roman</vt:lpstr>
      <vt:lpstr>Cambria Math</vt:lpstr>
      <vt:lpstr>Verdana</vt:lpstr>
      <vt:lpstr>Городская</vt:lpstr>
      <vt:lpstr>Городская</vt:lpstr>
      <vt:lpstr>Городская</vt:lpstr>
      <vt:lpstr>Городская</vt:lpstr>
      <vt:lpstr>Формула</vt:lpstr>
      <vt:lpstr>Слайд 1</vt:lpstr>
      <vt:lpstr>Ромб </vt:lpstr>
      <vt:lpstr>Задача 1</vt:lpstr>
      <vt:lpstr>Задача 2</vt:lpstr>
      <vt:lpstr>Задача 3</vt:lpstr>
      <vt:lpstr>Задача 4</vt:lpstr>
      <vt:lpstr>Задача 5</vt:lpstr>
      <vt:lpstr>Задача 6</vt:lpstr>
      <vt:lpstr>Задача 7</vt:lpstr>
      <vt:lpstr>Задача 8</vt:lpstr>
      <vt:lpstr>Задача 9</vt:lpstr>
      <vt:lpstr>Задача 10</vt:lpstr>
      <vt:lpstr>Задача 11</vt:lpstr>
      <vt:lpstr>Задача 12</vt:lpstr>
      <vt:lpstr>Задача 13</vt:lpstr>
      <vt:lpstr>Задача 14</vt:lpstr>
      <vt:lpstr>Задача 15</vt:lpstr>
      <vt:lpstr>Задача 16</vt:lpstr>
      <vt:lpstr>Задача 17</vt:lpstr>
      <vt:lpstr>Задача 18</vt:lpstr>
      <vt:lpstr>Задача 19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35</cp:revision>
  <dcterms:modified xsi:type="dcterms:W3CDTF">2012-12-29T20:29:33Z</dcterms:modified>
</cp:coreProperties>
</file>