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311" r:id="rId4"/>
    <p:sldId id="260" r:id="rId5"/>
    <p:sldId id="264" r:id="rId6"/>
    <p:sldId id="276" r:id="rId7"/>
    <p:sldId id="278" r:id="rId8"/>
    <p:sldId id="267" r:id="rId9"/>
    <p:sldId id="320" r:id="rId10"/>
    <p:sldId id="322" r:id="rId11"/>
    <p:sldId id="323" r:id="rId12"/>
    <p:sldId id="280" r:id="rId13"/>
    <p:sldId id="301" r:id="rId14"/>
    <p:sldId id="283" r:id="rId15"/>
    <p:sldId id="297" r:id="rId16"/>
    <p:sldId id="298" r:id="rId17"/>
    <p:sldId id="284" r:id="rId18"/>
    <p:sldId id="286" r:id="rId19"/>
    <p:sldId id="272" r:id="rId20"/>
    <p:sldId id="319" r:id="rId21"/>
    <p:sldId id="310" r:id="rId22"/>
    <p:sldId id="308" r:id="rId23"/>
    <p:sldId id="317" r:id="rId24"/>
    <p:sldId id="279" r:id="rId2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78" y="-1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Скругленный прямоугольник 12"/>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6"/>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9"/>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Прямоугольник 10"/>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ru-RU" smtClean="0"/>
              <a:t>Образец заголовка</a:t>
            </a:r>
            <a:endParaRPr lang="en-US"/>
          </a:p>
        </p:txBody>
      </p:sp>
      <p:sp>
        <p:nvSpPr>
          <p:cNvPr id="11" name="Дата 27"/>
          <p:cNvSpPr>
            <a:spLocks noGrp="1"/>
          </p:cNvSpPr>
          <p:nvPr>
            <p:ph type="dt" sz="half" idx="10"/>
          </p:nvPr>
        </p:nvSpPr>
        <p:spPr/>
        <p:txBody>
          <a:bodyPr/>
          <a:lstStyle>
            <a:lvl1pPr>
              <a:defRPr/>
            </a:lvl1pPr>
          </a:lstStyle>
          <a:p>
            <a:pPr>
              <a:defRPr/>
            </a:pPr>
            <a:fld id="{67A9F3FD-0E2C-4F4A-9671-98905960EA2A}" type="datetimeFigureOut">
              <a:rPr lang="ru-RU"/>
              <a:pPr>
                <a:defRPr/>
              </a:pPr>
              <a:t>30.12.2012</a:t>
            </a:fld>
            <a:endParaRPr lang="ru-RU"/>
          </a:p>
        </p:txBody>
      </p:sp>
      <p:sp>
        <p:nvSpPr>
          <p:cNvPr id="12" name="Нижний колонтитул 16"/>
          <p:cNvSpPr>
            <a:spLocks noGrp="1"/>
          </p:cNvSpPr>
          <p:nvPr>
            <p:ph type="ftr" sz="quarter" idx="11"/>
          </p:nvPr>
        </p:nvSpPr>
        <p:spPr/>
        <p:txBody>
          <a:bodyPr/>
          <a:lstStyle>
            <a:lvl1pPr>
              <a:defRPr/>
            </a:lvl1pPr>
          </a:lstStyle>
          <a:p>
            <a:pPr>
              <a:defRPr/>
            </a:pPr>
            <a:endParaRPr lang="ru-RU"/>
          </a:p>
        </p:txBody>
      </p:sp>
      <p:sp>
        <p:nvSpPr>
          <p:cNvPr id="13" name="Номер слайда 28"/>
          <p:cNvSpPr>
            <a:spLocks noGrp="1"/>
          </p:cNvSpPr>
          <p:nvPr>
            <p:ph type="sldNum" sz="quarter" idx="12"/>
          </p:nvPr>
        </p:nvSpPr>
        <p:spPr/>
        <p:txBody>
          <a:bodyPr/>
          <a:lstStyle>
            <a:lvl1pPr>
              <a:defRPr sz="1400" smtClean="0">
                <a:solidFill>
                  <a:srgbClr val="FFFFFF"/>
                </a:solidFill>
              </a:defRPr>
            </a:lvl1pPr>
          </a:lstStyle>
          <a:p>
            <a:pPr>
              <a:defRPr/>
            </a:pPr>
            <a:fld id="{0CCD38E2-5054-4581-84F4-2EBBEB451398}"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17EF1FB3-6A41-4E39-BB9B-CF33DB8256D2}" type="datetimeFigureOut">
              <a:rPr lang="ru-RU"/>
              <a:pPr>
                <a:defRPr/>
              </a:pPr>
              <a:t>30.12.2012</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CEE3D5CC-0EA7-4191-A65B-2B0D6E854AEB}"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8083BB1B-B711-49AC-9DF0-AA8F17752353}" type="datetimeFigureOut">
              <a:rPr lang="ru-RU"/>
              <a:pPr>
                <a:defRPr/>
              </a:pPr>
              <a:t>30.12.2012</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9D02CBB2-99DF-4189-9607-C651519BC0A5}"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8" name="Содержимое 7"/>
          <p:cNvSpPr>
            <a:spLocks noGrp="1"/>
          </p:cNvSpPr>
          <p:nvPr>
            <p:ph sz="quarter" idx="1"/>
          </p:nvPr>
        </p:nvSpPr>
        <p:spPr>
          <a:xfrm>
            <a:off x="914400" y="1447800"/>
            <a:ext cx="77724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93C4B1A6-C7A7-4808-8BFB-FE95CB132088}" type="datetimeFigureOut">
              <a:rPr lang="ru-RU"/>
              <a:pPr>
                <a:defRPr/>
              </a:pPr>
              <a:t>30.12.2012</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8F264F3C-B974-4A65-9FF2-7B9D2A60642A}"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Скругленный прямоугольник 9"/>
          <p:cNvGrpSpPr>
            <a:grpSpLocks/>
          </p:cNvGrpSpPr>
          <p:nvPr/>
        </p:nvGrpSpPr>
        <p:grpSpPr bwMode="auto">
          <a:xfrm>
            <a:off x="60325" y="60325"/>
            <a:ext cx="9028113" cy="6711950"/>
            <a:chOff x="38" y="38"/>
            <a:chExt cx="5687" cy="4228"/>
          </a:xfrm>
        </p:grpSpPr>
        <p:pic>
          <p:nvPicPr>
            <p:cNvPr id="6" name="Скругленный прямоугольник 9"/>
            <p:cNvPicPr>
              <a:picLocks noChangeArrowheads="1"/>
            </p:cNvPicPr>
            <p:nvPr/>
          </p:nvPicPr>
          <p:blipFill>
            <a:blip r:embed="rId2"/>
            <a:srcRect/>
            <a:stretch>
              <a:fillRect/>
            </a:stretch>
          </p:blipFill>
          <p:spPr bwMode="auto">
            <a:xfrm>
              <a:off x="38" y="38"/>
              <a:ext cx="5687" cy="4228"/>
            </a:xfrm>
            <a:prstGeom prst="rect">
              <a:avLst/>
            </a:prstGeom>
            <a:noFill/>
          </p:spPr>
        </p:pic>
        <p:sp>
          <p:nvSpPr>
            <p:cNvPr id="7" name="Text Box 4"/>
            <p:cNvSpPr txBox="1">
              <a:spLocks noChangeArrowheads="1"/>
            </p:cNvSpPr>
            <p:nvPr/>
          </p:nvSpPr>
          <p:spPr bwMode="auto">
            <a:xfrm>
              <a:off x="102" y="105"/>
              <a:ext cx="5556" cy="4094"/>
            </a:xfrm>
            <a:prstGeom prst="rect">
              <a:avLst/>
            </a:prstGeom>
            <a:noFill/>
            <a:ln w="9525">
              <a:noFill/>
              <a:miter lim="800000"/>
              <a:headEnd/>
              <a:tailEnd/>
            </a:ln>
          </p:spPr>
          <p:txBody>
            <a:bodyPr anchor="ctr"/>
            <a:lstStyle/>
            <a:p>
              <a:pPr algn="ctr"/>
              <a:endParaRPr lang="en-US">
                <a:solidFill>
                  <a:srgbClr val="FFFFFF"/>
                </a:solidFill>
                <a:latin typeface="Corbel" pitchFamily="34" charset="0"/>
              </a:endParaRPr>
            </a:p>
          </p:txBody>
        </p:sp>
      </p:grpSp>
      <p:sp>
        <p:nvSpPr>
          <p:cNvPr id="8" name="Прямоугольник 6"/>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Прямоугольник 7"/>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Прямоугольник 8"/>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722313" y="952500"/>
            <a:ext cx="7772400" cy="1362075"/>
          </a:xfrm>
        </p:spPr>
        <p:txBody>
          <a:bodyPr/>
          <a:lstStyle>
            <a:lvl1pPr algn="l">
              <a:buNone/>
              <a:defRPr sz="4000" b="0" cap="none"/>
            </a:lvl1pPr>
          </a:lstStyle>
          <a:p>
            <a:r>
              <a:rPr lang="ru-RU" smtClean="0"/>
              <a:t>Образец заголовка</a:t>
            </a:r>
            <a:endParaRPr lang="en-US"/>
          </a:p>
        </p:txBody>
      </p:sp>
      <p:sp>
        <p:nvSpPr>
          <p:cNvPr id="3" name="Текст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11" name="Дата 3"/>
          <p:cNvSpPr>
            <a:spLocks noGrp="1"/>
          </p:cNvSpPr>
          <p:nvPr>
            <p:ph type="dt" sz="half" idx="10"/>
          </p:nvPr>
        </p:nvSpPr>
        <p:spPr/>
        <p:txBody>
          <a:bodyPr/>
          <a:lstStyle>
            <a:lvl1pPr>
              <a:defRPr/>
            </a:lvl1pPr>
          </a:lstStyle>
          <a:p>
            <a:pPr>
              <a:defRPr/>
            </a:pPr>
            <a:fld id="{EE8F4B74-B5A9-47EB-9D9B-5E6533190933}" type="datetimeFigureOut">
              <a:rPr lang="ru-RU"/>
              <a:pPr>
                <a:defRPr/>
              </a:pPr>
              <a:t>30.12.2012</a:t>
            </a:fld>
            <a:endParaRPr lang="ru-RU"/>
          </a:p>
        </p:txBody>
      </p:sp>
      <p:sp>
        <p:nvSpPr>
          <p:cNvPr id="12" name="Нижний колонтитул 4"/>
          <p:cNvSpPr>
            <a:spLocks noGrp="1"/>
          </p:cNvSpPr>
          <p:nvPr>
            <p:ph type="ftr" sz="quarter" idx="11"/>
          </p:nvPr>
        </p:nvSpPr>
        <p:spPr>
          <a:xfrm>
            <a:off x="800100" y="6172200"/>
            <a:ext cx="4000500" cy="457200"/>
          </a:xfrm>
        </p:spPr>
        <p:txBody>
          <a:bodyPr/>
          <a:lstStyle>
            <a:lvl1pPr>
              <a:defRPr/>
            </a:lvl1pPr>
          </a:lstStyle>
          <a:p>
            <a:pPr>
              <a:defRPr/>
            </a:pPr>
            <a:endParaRPr lang="ru-RU"/>
          </a:p>
        </p:txBody>
      </p:sp>
      <p:sp>
        <p:nvSpPr>
          <p:cNvPr id="13" name="Номер слайда 5"/>
          <p:cNvSpPr>
            <a:spLocks noGrp="1"/>
          </p:cNvSpPr>
          <p:nvPr>
            <p:ph type="sldNum" sz="quarter" idx="12"/>
          </p:nvPr>
        </p:nvSpPr>
        <p:spPr>
          <a:xfrm>
            <a:off x="146050" y="6208713"/>
            <a:ext cx="457200" cy="457200"/>
          </a:xfrm>
        </p:spPr>
        <p:txBody>
          <a:bodyPr/>
          <a:lstStyle>
            <a:lvl1pPr>
              <a:defRPr/>
            </a:lvl1pPr>
          </a:lstStyle>
          <a:p>
            <a:pPr>
              <a:defRPr/>
            </a:pPr>
            <a:fld id="{C9534BAA-CE98-4D12-9CEF-50AFD80A6B4B}"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9" name="Содержимое 8"/>
          <p:cNvSpPr>
            <a:spLocks noGrp="1"/>
          </p:cNvSpPr>
          <p:nvPr>
            <p:ph sz="quarter" idx="1"/>
          </p:nvPr>
        </p:nvSpPr>
        <p:spPr>
          <a:xfrm>
            <a:off x="914400" y="1447800"/>
            <a:ext cx="374904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Содержимое 10"/>
          <p:cNvSpPr>
            <a:spLocks noGrp="1"/>
          </p:cNvSpPr>
          <p:nvPr>
            <p:ph sz="quarter" idx="2"/>
          </p:nvPr>
        </p:nvSpPr>
        <p:spPr>
          <a:xfrm>
            <a:off x="4933950" y="1447800"/>
            <a:ext cx="374904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968C959D-7DFF-4003-A947-59C2361C61AE}" type="datetimeFigureOut">
              <a:rPr lang="ru-RU"/>
              <a:pPr>
                <a:defRPr/>
              </a:pPr>
              <a:t>30.12.2012</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EC73D359-BC87-47E9-81F0-9EEE69DF16CD}"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11" name="Содержимое 10"/>
          <p:cNvSpPr>
            <a:spLocks noGrp="1"/>
          </p:cNvSpPr>
          <p:nvPr>
            <p:ph sz="half" idx="2"/>
          </p:nvPr>
        </p:nvSpPr>
        <p:spPr>
          <a:xfrm>
            <a:off x="914400" y="2247900"/>
            <a:ext cx="37338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half" idx="4"/>
          </p:nvPr>
        </p:nvSpPr>
        <p:spPr>
          <a:xfrm>
            <a:off x="4953000" y="2247900"/>
            <a:ext cx="37338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13"/>
          <p:cNvSpPr>
            <a:spLocks noGrp="1"/>
          </p:cNvSpPr>
          <p:nvPr>
            <p:ph type="dt" sz="half" idx="10"/>
          </p:nvPr>
        </p:nvSpPr>
        <p:spPr/>
        <p:txBody>
          <a:bodyPr/>
          <a:lstStyle>
            <a:lvl1pPr>
              <a:defRPr/>
            </a:lvl1pPr>
          </a:lstStyle>
          <a:p>
            <a:pPr>
              <a:defRPr/>
            </a:pPr>
            <a:fld id="{C10E0875-E314-4E10-8FBB-508CE2731061}" type="datetimeFigureOut">
              <a:rPr lang="ru-RU"/>
              <a:pPr>
                <a:defRPr/>
              </a:pPr>
              <a:t>30.12.2012</a:t>
            </a:fld>
            <a:endParaRPr lang="ru-RU"/>
          </a:p>
        </p:txBody>
      </p:sp>
      <p:sp>
        <p:nvSpPr>
          <p:cNvPr id="8" name="Нижний колонтитул 2"/>
          <p:cNvSpPr>
            <a:spLocks noGrp="1"/>
          </p:cNvSpPr>
          <p:nvPr>
            <p:ph type="ftr" sz="quarter" idx="11"/>
          </p:nvPr>
        </p:nvSpPr>
        <p:spPr/>
        <p:txBody>
          <a:bodyPr/>
          <a:lstStyle>
            <a:lvl1pPr>
              <a:defRPr/>
            </a:lvl1pPr>
          </a:lstStyle>
          <a:p>
            <a:pPr>
              <a:defRPr/>
            </a:pPr>
            <a:endParaRPr lang="ru-RU"/>
          </a:p>
        </p:txBody>
      </p:sp>
      <p:sp>
        <p:nvSpPr>
          <p:cNvPr id="9" name="Номер слайда 22"/>
          <p:cNvSpPr>
            <a:spLocks noGrp="1"/>
          </p:cNvSpPr>
          <p:nvPr>
            <p:ph type="sldNum" sz="quarter" idx="12"/>
          </p:nvPr>
        </p:nvSpPr>
        <p:spPr/>
        <p:txBody>
          <a:bodyPr/>
          <a:lstStyle>
            <a:lvl1pPr>
              <a:defRPr/>
            </a:lvl1pPr>
          </a:lstStyle>
          <a:p>
            <a:pPr>
              <a:defRPr/>
            </a:pPr>
            <a:fld id="{194E27DA-294F-4ED6-AC86-37C47505725F}"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13"/>
          <p:cNvSpPr>
            <a:spLocks noGrp="1"/>
          </p:cNvSpPr>
          <p:nvPr>
            <p:ph type="dt" sz="half" idx="10"/>
          </p:nvPr>
        </p:nvSpPr>
        <p:spPr/>
        <p:txBody>
          <a:bodyPr/>
          <a:lstStyle>
            <a:lvl1pPr>
              <a:defRPr/>
            </a:lvl1pPr>
          </a:lstStyle>
          <a:p>
            <a:pPr>
              <a:defRPr/>
            </a:pPr>
            <a:fld id="{01D2574F-7328-4649-AF0F-DF55C4A12208}" type="datetimeFigureOut">
              <a:rPr lang="ru-RU"/>
              <a:pPr>
                <a:defRPr/>
              </a:pPr>
              <a:t>30.12.2012</a:t>
            </a:fld>
            <a:endParaRPr lang="ru-RU"/>
          </a:p>
        </p:txBody>
      </p:sp>
      <p:sp>
        <p:nvSpPr>
          <p:cNvPr id="4" name="Нижний колонтитул 2"/>
          <p:cNvSpPr>
            <a:spLocks noGrp="1"/>
          </p:cNvSpPr>
          <p:nvPr>
            <p:ph type="ftr" sz="quarter" idx="11"/>
          </p:nvPr>
        </p:nvSpPr>
        <p:spPr/>
        <p:txBody>
          <a:bodyPr/>
          <a:lstStyle>
            <a:lvl1pPr>
              <a:defRPr/>
            </a:lvl1pPr>
          </a:lstStyle>
          <a:p>
            <a:pPr>
              <a:defRPr/>
            </a:pPr>
            <a:endParaRPr lang="ru-RU"/>
          </a:p>
        </p:txBody>
      </p:sp>
      <p:sp>
        <p:nvSpPr>
          <p:cNvPr id="5" name="Номер слайда 22"/>
          <p:cNvSpPr>
            <a:spLocks noGrp="1"/>
          </p:cNvSpPr>
          <p:nvPr>
            <p:ph type="sldNum" sz="quarter" idx="12"/>
          </p:nvPr>
        </p:nvSpPr>
        <p:spPr/>
        <p:txBody>
          <a:bodyPr/>
          <a:lstStyle>
            <a:lvl1pPr>
              <a:defRPr/>
            </a:lvl1pPr>
          </a:lstStyle>
          <a:p>
            <a:pPr>
              <a:defRPr/>
            </a:pPr>
            <a:fld id="{7E184C89-6AA8-4CB1-9A9A-B64ACBB1067C}"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4A8A4DC4-1549-4D14-ACF3-1F7B28543A9F}" type="datetimeFigureOut">
              <a:rPr lang="ru-RU"/>
              <a:pPr>
                <a:defRPr/>
              </a:pPr>
              <a:t>30.12.2012</a:t>
            </a:fld>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22"/>
          <p:cNvSpPr>
            <a:spLocks noGrp="1"/>
          </p:cNvSpPr>
          <p:nvPr>
            <p:ph type="sldNum" sz="quarter" idx="12"/>
          </p:nvPr>
        </p:nvSpPr>
        <p:spPr/>
        <p:txBody>
          <a:bodyPr/>
          <a:lstStyle>
            <a:lvl1pPr>
              <a:defRPr/>
            </a:lvl1pPr>
          </a:lstStyle>
          <a:p>
            <a:pPr>
              <a:defRPr/>
            </a:pPr>
            <a:fld id="{B024B937-2CD9-4A36-BFE2-5A1BF727813C}"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5"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6" name="Скругленный прямоугольник 8"/>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914400" y="273050"/>
            <a:ext cx="7772400" cy="1143000"/>
          </a:xfrm>
        </p:spPr>
        <p:txBody>
          <a:bodyPr/>
          <a:lstStyle>
            <a:lvl1pPr algn="l">
              <a:buNone/>
              <a:defRPr sz="4000" b="0"/>
            </a:lvl1pPr>
          </a:lstStyle>
          <a:p>
            <a:r>
              <a:rPr lang="ru-RU" smtClean="0"/>
              <a:t>Образец заголовка</a:t>
            </a:r>
            <a:endParaRPr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11" name="Содержимое 10"/>
          <p:cNvSpPr>
            <a:spLocks noGrp="1"/>
          </p:cNvSpPr>
          <p:nvPr>
            <p:ph sz="quarter" idx="1"/>
          </p:nvPr>
        </p:nvSpPr>
        <p:spPr>
          <a:xfrm>
            <a:off x="2971800" y="1600200"/>
            <a:ext cx="5715000" cy="4495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4"/>
          <p:cNvSpPr>
            <a:spLocks noGrp="1"/>
          </p:cNvSpPr>
          <p:nvPr>
            <p:ph type="dt" sz="half" idx="10"/>
          </p:nvPr>
        </p:nvSpPr>
        <p:spPr/>
        <p:txBody>
          <a:bodyPr/>
          <a:lstStyle>
            <a:lvl1pPr>
              <a:defRPr/>
            </a:lvl1pPr>
          </a:lstStyle>
          <a:p>
            <a:pPr>
              <a:defRPr/>
            </a:pPr>
            <a:fld id="{A2E86D97-4029-4C41-AFEE-5CC9B89CD785}" type="datetimeFigureOut">
              <a:rPr lang="ru-RU"/>
              <a:pPr>
                <a:defRPr/>
              </a:pPr>
              <a:t>30.12.2012</a:t>
            </a:fld>
            <a:endParaRPr lang="ru-RU"/>
          </a:p>
        </p:txBody>
      </p:sp>
      <p:sp>
        <p:nvSpPr>
          <p:cNvPr id="8" name="Нижний колонтитул 5"/>
          <p:cNvSpPr>
            <a:spLocks noGrp="1"/>
          </p:cNvSpPr>
          <p:nvPr>
            <p:ph type="ftr" sz="quarter" idx="11"/>
          </p:nvPr>
        </p:nvSpPr>
        <p:spPr/>
        <p:txBody>
          <a:bodyPr/>
          <a:lstStyle>
            <a:lvl1pPr>
              <a:defRPr/>
            </a:lvl1pPr>
          </a:lstStyle>
          <a:p>
            <a:pPr>
              <a:defRPr/>
            </a:pPr>
            <a:endParaRPr lang="ru-RU"/>
          </a:p>
        </p:txBody>
      </p:sp>
      <p:sp>
        <p:nvSpPr>
          <p:cNvPr id="9" name="Номер слайда 6"/>
          <p:cNvSpPr>
            <a:spLocks noGrp="1"/>
          </p:cNvSpPr>
          <p:nvPr>
            <p:ph type="sldNum" sz="quarter" idx="12"/>
          </p:nvPr>
        </p:nvSpPr>
        <p:spPr/>
        <p:txBody>
          <a:bodyPr/>
          <a:lstStyle>
            <a:lvl1pPr>
              <a:defRPr/>
            </a:lvl1pPr>
          </a:lstStyle>
          <a:p>
            <a:pPr>
              <a:defRPr/>
            </a:pPr>
            <a:fld id="{C6FD269B-B735-4863-B23D-3C57BB01B181}"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5" name="Прямоугольник 10"/>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11"/>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12"/>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lang="ru-RU" smtClean="0"/>
              <a:t>Образец заголовка</a:t>
            </a:r>
            <a:endParaRPr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ru-RU" smtClean="0"/>
              <a:t>Образец текста</a:t>
            </a:r>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ru-RU" noProof="0" smtClean="0"/>
              <a:t>Вставка рисунка</a:t>
            </a:r>
            <a:endParaRPr lang="en-US" noProof="0" dirty="0"/>
          </a:p>
        </p:txBody>
      </p:sp>
      <p:sp>
        <p:nvSpPr>
          <p:cNvPr id="8" name="Дата 4"/>
          <p:cNvSpPr>
            <a:spLocks noGrp="1"/>
          </p:cNvSpPr>
          <p:nvPr>
            <p:ph type="dt" sz="half" idx="10"/>
          </p:nvPr>
        </p:nvSpPr>
        <p:spPr/>
        <p:txBody>
          <a:bodyPr/>
          <a:lstStyle>
            <a:lvl1pPr>
              <a:defRPr/>
            </a:lvl1pPr>
          </a:lstStyle>
          <a:p>
            <a:pPr>
              <a:defRPr/>
            </a:pPr>
            <a:fld id="{A9E4B514-1D8A-473E-BD2A-44CEF3629965}" type="datetimeFigureOut">
              <a:rPr lang="ru-RU"/>
              <a:pPr>
                <a:defRPr/>
              </a:pPr>
              <a:t>30.12.2012</a:t>
            </a:fld>
            <a:endParaRPr lang="ru-RU"/>
          </a:p>
        </p:txBody>
      </p:sp>
      <p:sp>
        <p:nvSpPr>
          <p:cNvPr id="9" name="Нижний колонтитул 5"/>
          <p:cNvSpPr>
            <a:spLocks noGrp="1"/>
          </p:cNvSpPr>
          <p:nvPr>
            <p:ph type="ftr" sz="quarter" idx="11"/>
          </p:nvPr>
        </p:nvSpPr>
        <p:spPr>
          <a:xfrm>
            <a:off x="914400" y="6172200"/>
            <a:ext cx="3886200" cy="457200"/>
          </a:xfrm>
        </p:spPr>
        <p:txBody>
          <a:bodyPr/>
          <a:lstStyle>
            <a:lvl1pPr>
              <a:defRPr/>
            </a:lvl1pPr>
          </a:lstStyle>
          <a:p>
            <a:pPr>
              <a:defRPr/>
            </a:pPr>
            <a:endParaRPr lang="ru-RU"/>
          </a:p>
        </p:txBody>
      </p:sp>
      <p:sp>
        <p:nvSpPr>
          <p:cNvPr id="10" name="Номер слайда 6"/>
          <p:cNvSpPr>
            <a:spLocks noGrp="1"/>
          </p:cNvSpPr>
          <p:nvPr>
            <p:ph type="sldNum" sz="quarter" idx="12"/>
          </p:nvPr>
        </p:nvSpPr>
        <p:spPr>
          <a:xfrm>
            <a:off x="146050" y="6208713"/>
            <a:ext cx="457200" cy="457200"/>
          </a:xfrm>
        </p:spPr>
        <p:txBody>
          <a:bodyPr/>
          <a:lstStyle>
            <a:lvl1pPr>
              <a:defRPr/>
            </a:lvl1pPr>
          </a:lstStyle>
          <a:p>
            <a:pPr>
              <a:defRPr/>
            </a:pPr>
            <a:fld id="{7585B2EA-1C85-4A48-B149-0F66B4DDA1BA}"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8" name="Скругленный прямоугольник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Заголовок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ru-RU" smtClean="0"/>
              <a:t>Образец заголовка</a:t>
            </a:r>
            <a:endParaRPr lang="en-US" smtClean="0"/>
          </a:p>
        </p:txBody>
      </p:sp>
      <p:sp>
        <p:nvSpPr>
          <p:cNvPr id="1029" name="Текст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smtClean="0">
                <a:solidFill>
                  <a:schemeClr val="tx2"/>
                </a:solidFill>
                <a:latin typeface="+mn-lt"/>
              </a:defRPr>
            </a:lvl1pPr>
          </a:lstStyle>
          <a:p>
            <a:pPr>
              <a:defRPr/>
            </a:pPr>
            <a:fld id="{05ECB99E-9B88-4E2E-84CF-B35CA0E296E9}" type="datetimeFigureOut">
              <a:rPr lang="ru-RU"/>
              <a:pPr>
                <a:defRPr/>
              </a:pPr>
              <a:t>30.12.2012</a:t>
            </a:fld>
            <a:endParaRPr 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defRPr>
            </a:lvl1pPr>
          </a:lstStyle>
          <a:p>
            <a:pPr>
              <a:defRPr/>
            </a:pPr>
            <a:endParaRPr lang="ru-RU"/>
          </a:p>
        </p:txBody>
      </p:sp>
      <p:sp>
        <p:nvSpPr>
          <p:cNvPr id="23" name="Номер слайда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smtClean="0">
                <a:solidFill>
                  <a:srgbClr val="FFFFFF"/>
                </a:solidFill>
                <a:latin typeface="+mj-lt"/>
                <a:ea typeface="+mj-ea"/>
                <a:cs typeface="+mj-cs"/>
              </a:defRPr>
            </a:lvl1pPr>
          </a:lstStyle>
          <a:p>
            <a:pPr>
              <a:defRPr/>
            </a:pPr>
            <a:fld id="{AE1750B3-F661-445A-A95A-892DE637EB17}"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74" r:id="rId8"/>
    <p:sldLayoutId id="2147483675" r:id="rId9"/>
    <p:sldLayoutId id="2147483666" r:id="rId10"/>
    <p:sldLayoutId id="2147483665" r:id="rId11"/>
  </p:sldLayoutIdLst>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Consolas" pitchFamily="49" charset="0"/>
        </a:defRPr>
      </a:lvl2pPr>
      <a:lvl3pPr algn="l" rtl="0" fontAlgn="base">
        <a:spcBef>
          <a:spcPct val="0"/>
        </a:spcBef>
        <a:spcAft>
          <a:spcPct val="0"/>
        </a:spcAft>
        <a:defRPr sz="4000">
          <a:solidFill>
            <a:schemeClr val="tx2"/>
          </a:solidFill>
          <a:latin typeface="Consolas" pitchFamily="49" charset="0"/>
        </a:defRPr>
      </a:lvl3pPr>
      <a:lvl4pPr algn="l" rtl="0" fontAlgn="base">
        <a:spcBef>
          <a:spcPct val="0"/>
        </a:spcBef>
        <a:spcAft>
          <a:spcPct val="0"/>
        </a:spcAft>
        <a:defRPr sz="4000">
          <a:solidFill>
            <a:schemeClr val="tx2"/>
          </a:solidFill>
          <a:latin typeface="Consolas" pitchFamily="49" charset="0"/>
        </a:defRPr>
      </a:lvl4pPr>
      <a:lvl5pPr algn="l" rtl="0" fontAlgn="base">
        <a:spcBef>
          <a:spcPct val="0"/>
        </a:spcBef>
        <a:spcAft>
          <a:spcPct val="0"/>
        </a:spcAft>
        <a:defRPr sz="4000">
          <a:solidFill>
            <a:schemeClr val="tx2"/>
          </a:solidFill>
          <a:latin typeface="Consolas" pitchFamily="49" charset="0"/>
        </a:defRPr>
      </a:lvl5pPr>
      <a:lvl6pPr marL="457200" algn="l" rtl="0" fontAlgn="base">
        <a:spcBef>
          <a:spcPct val="0"/>
        </a:spcBef>
        <a:spcAft>
          <a:spcPct val="0"/>
        </a:spcAft>
        <a:defRPr sz="4000">
          <a:solidFill>
            <a:schemeClr val="tx2"/>
          </a:solidFill>
          <a:latin typeface="Consolas" pitchFamily="49" charset="0"/>
        </a:defRPr>
      </a:lvl6pPr>
      <a:lvl7pPr marL="914400" algn="l" rtl="0" fontAlgn="base">
        <a:spcBef>
          <a:spcPct val="0"/>
        </a:spcBef>
        <a:spcAft>
          <a:spcPct val="0"/>
        </a:spcAft>
        <a:defRPr sz="4000">
          <a:solidFill>
            <a:schemeClr val="tx2"/>
          </a:solidFill>
          <a:latin typeface="Consolas" pitchFamily="49" charset="0"/>
        </a:defRPr>
      </a:lvl7pPr>
      <a:lvl8pPr marL="1371600" algn="l" rtl="0" fontAlgn="base">
        <a:spcBef>
          <a:spcPct val="0"/>
        </a:spcBef>
        <a:spcAft>
          <a:spcPct val="0"/>
        </a:spcAft>
        <a:defRPr sz="4000">
          <a:solidFill>
            <a:schemeClr val="tx2"/>
          </a:solidFill>
          <a:latin typeface="Consolas" pitchFamily="49" charset="0"/>
        </a:defRPr>
      </a:lvl8pPr>
      <a:lvl9pPr marL="1828800" algn="l" rtl="0" fontAlgn="base">
        <a:spcBef>
          <a:spcPct val="0"/>
        </a:spcBef>
        <a:spcAft>
          <a:spcPct val="0"/>
        </a:spcAft>
        <a:defRPr sz="4000">
          <a:solidFill>
            <a:schemeClr val="tx2"/>
          </a:solidFill>
          <a:latin typeface="Consolas" pitchFamily="49" charset="0"/>
        </a:defRPr>
      </a:lvl9pPr>
    </p:titleStyle>
    <p:bodyStyle>
      <a:lvl1pPr marL="273050" indent="-273050" algn="l" rtl="0" fontAlgn="base">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fontAlgn="base">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fontAlgn="base">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fontAlgn="base">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fontAlgn="base">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755650" y="3200400"/>
            <a:ext cx="7848600" cy="2389188"/>
          </a:xfrm>
        </p:spPr>
        <p:txBody>
          <a:bodyPr>
            <a:normAutofit/>
          </a:bodyPr>
          <a:lstStyle/>
          <a:p>
            <a:pPr fontAlgn="auto">
              <a:spcBef>
                <a:spcPts val="580"/>
              </a:spcBef>
              <a:spcAft>
                <a:spcPts val="0"/>
              </a:spcAft>
              <a:buFont typeface="Wingdings 2"/>
              <a:buNone/>
              <a:defRPr/>
            </a:pPr>
            <a:endParaRPr lang="ru-RU" sz="3200" b="1" dirty="0" smtClean="0"/>
          </a:p>
          <a:p>
            <a:pPr fontAlgn="auto">
              <a:spcBef>
                <a:spcPts val="580"/>
              </a:spcBef>
              <a:spcAft>
                <a:spcPts val="0"/>
              </a:spcAft>
              <a:buFont typeface="Wingdings 2"/>
              <a:buNone/>
              <a:defRPr/>
            </a:pPr>
            <a:endParaRPr lang="ru-RU" sz="3200" b="1" dirty="0" smtClean="0"/>
          </a:p>
          <a:p>
            <a:pPr fontAlgn="auto">
              <a:spcBef>
                <a:spcPts val="580"/>
              </a:spcBef>
              <a:spcAft>
                <a:spcPts val="0"/>
              </a:spcAft>
              <a:buFont typeface="Wingdings 2"/>
              <a:buNone/>
              <a:defRPr/>
            </a:pPr>
            <a:endParaRPr lang="ru-RU" sz="3200" b="1" dirty="0" smtClean="0"/>
          </a:p>
          <a:p>
            <a:pPr fontAlgn="auto">
              <a:spcBef>
                <a:spcPts val="580"/>
              </a:spcBef>
              <a:spcAft>
                <a:spcPts val="0"/>
              </a:spcAft>
              <a:buFont typeface="Wingdings" pitchFamily="2" charset="2"/>
              <a:buChar char="ü"/>
              <a:defRPr/>
            </a:pPr>
            <a:r>
              <a:rPr lang="ru-RU" sz="3500" b="1" i="1" dirty="0" smtClean="0">
                <a:solidFill>
                  <a:schemeClr val="accent2">
                    <a:lumMod val="75000"/>
                  </a:schemeClr>
                </a:solidFill>
              </a:rPr>
              <a:t>Консультация для воспитателей</a:t>
            </a:r>
            <a:endParaRPr lang="ru-RU" sz="3500" b="1" i="1" dirty="0">
              <a:solidFill>
                <a:schemeClr val="accent2">
                  <a:lumMod val="75000"/>
                </a:schemeClr>
              </a:solidFill>
            </a:endParaRPr>
          </a:p>
        </p:txBody>
      </p:sp>
      <p:sp>
        <p:nvSpPr>
          <p:cNvPr id="2" name="Заголовок 1"/>
          <p:cNvSpPr>
            <a:spLocks noGrp="1"/>
          </p:cNvSpPr>
          <p:nvPr>
            <p:ph type="ctrTitle"/>
          </p:nvPr>
        </p:nvSpPr>
        <p:spPr>
          <a:xfrm>
            <a:off x="457200" y="1484313"/>
            <a:ext cx="8229600" cy="1492250"/>
          </a:xfrm>
        </p:spPr>
        <p:txBody>
          <a:bodyPr>
            <a:normAutofit fontScale="90000"/>
          </a:bodyPr>
          <a:lstStyle/>
          <a:p>
            <a:pPr fontAlgn="auto">
              <a:spcAft>
                <a:spcPts val="0"/>
              </a:spcAft>
              <a:defRPr/>
            </a:pPr>
            <a:r>
              <a:rPr lang="ru-RU" b="1" smtClean="0"/>
              <a:t>Педагогическая этика общения</a:t>
            </a:r>
            <a:br>
              <a:rPr lang="ru-RU" b="1" smtClean="0"/>
            </a:br>
            <a:r>
              <a:rPr lang="ru-RU" b="1" smtClean="0"/>
              <a:t>Воспитатель – ребёнок</a:t>
            </a:r>
            <a:br>
              <a:rPr lang="ru-RU" b="1" smtClean="0"/>
            </a:br>
            <a:endParaRPr lang="ru-RU" b="1"/>
          </a:p>
        </p:txBody>
      </p:sp>
      <p:pic>
        <p:nvPicPr>
          <p:cNvPr id="13315" name="Picture 11"/>
          <p:cNvPicPr>
            <a:picLocks noChangeAspect="1" noChangeArrowheads="1"/>
          </p:cNvPicPr>
          <p:nvPr/>
        </p:nvPicPr>
        <p:blipFill>
          <a:blip r:embed="rId2"/>
          <a:srcRect/>
          <a:stretch>
            <a:fillRect/>
          </a:stretch>
        </p:blipFill>
        <p:spPr bwMode="auto">
          <a:xfrm>
            <a:off x="539750" y="3141663"/>
            <a:ext cx="7993063" cy="129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4638"/>
            <a:ext cx="7772400" cy="561975"/>
          </a:xfrm>
        </p:spPr>
        <p:txBody>
          <a:bodyPr>
            <a:normAutofit fontScale="90000"/>
          </a:bodyPr>
          <a:lstStyle/>
          <a:p>
            <a:pPr fontAlgn="auto">
              <a:spcAft>
                <a:spcPts val="0"/>
              </a:spcAft>
              <a:defRPr/>
            </a:pPr>
            <a:r>
              <a:rPr lang="ru-RU" dirty="0" smtClean="0">
                <a:solidFill>
                  <a:srgbClr val="FF0000"/>
                </a:solidFill>
              </a:rPr>
              <a:t>«Киты» эффективности общения:</a:t>
            </a:r>
            <a:endParaRPr lang="ru-RU" dirty="0">
              <a:solidFill>
                <a:srgbClr val="FF0000"/>
              </a:solidFill>
            </a:endParaRPr>
          </a:p>
        </p:txBody>
      </p:sp>
      <p:sp>
        <p:nvSpPr>
          <p:cNvPr id="22530" name="Содержимое 2"/>
          <p:cNvSpPr>
            <a:spLocks noGrp="1"/>
          </p:cNvSpPr>
          <p:nvPr>
            <p:ph sz="quarter" idx="1"/>
          </p:nvPr>
        </p:nvSpPr>
        <p:spPr>
          <a:xfrm>
            <a:off x="250825" y="836613"/>
            <a:ext cx="8713788" cy="5761037"/>
          </a:xfrm>
        </p:spPr>
        <p:txBody>
          <a:bodyPr/>
          <a:lstStyle/>
          <a:p>
            <a:r>
              <a:rPr lang="ru-RU" sz="1600" u="sng" smtClean="0">
                <a:solidFill>
                  <a:srgbClr val="FF0000"/>
                </a:solidFill>
              </a:rPr>
              <a:t>Радушие</a:t>
            </a:r>
            <a:r>
              <a:rPr lang="ru-RU" sz="1600" u="sng" smtClean="0"/>
              <a:t> </a:t>
            </a:r>
            <a:r>
              <a:rPr lang="ru-RU" sz="1600" smtClean="0"/>
              <a:t>ко всем детям в одинаковой степени. Каждому воспитаннику воспитатель способен поднять настроение, помочь в преодолении трудностей. Уже сам приход ребенка в садик сопровождается заботливым: «Как твои дела?.. Мы сегодня будем…» </a:t>
            </a:r>
            <a:r>
              <a:rPr lang="ru-RU" sz="1600" b="1" smtClean="0"/>
              <a:t>Упрямство и непослушание в целом бесконфликтного ребенка может свидетельствовать о недоброжелательности в общении в группе.</a:t>
            </a:r>
          </a:p>
          <a:p>
            <a:r>
              <a:rPr lang="ru-RU" sz="1600" u="sng" smtClean="0">
                <a:solidFill>
                  <a:srgbClr val="FF0000"/>
                </a:solidFill>
              </a:rPr>
              <a:t>Уважительность</a:t>
            </a:r>
          </a:p>
          <a:p>
            <a:r>
              <a:rPr lang="ru-RU" sz="1600" u="sng" smtClean="0">
                <a:solidFill>
                  <a:srgbClr val="FF0000"/>
                </a:solidFill>
              </a:rPr>
              <a:t>Воздействие не только на интеллектуальную, но и на эмоциональную сферу </a:t>
            </a:r>
            <a:r>
              <a:rPr lang="ru-RU" sz="1600" smtClean="0"/>
              <a:t>воспитанников – и поведение малыша, и его отношение к окружающим меняется к лучшему, если ему помогают не только осмысливать, но и эмоционально переживать собственные действия и поступки. Воспитатель задействует эмоциональное начало, когда он формирует доброжелательную атмосферу в группе, использует яркие примеры из жизни, использует ситуации в группе для побуждения детей к сопереживанию, сочувствию. Той же цели служит организация народных праздников, проведение в саду дней рождения.</a:t>
            </a:r>
          </a:p>
          <a:p>
            <a:r>
              <a:rPr lang="ru-RU" sz="1600" u="sng" smtClean="0">
                <a:solidFill>
                  <a:srgbClr val="FF0000"/>
                </a:solidFill>
              </a:rPr>
              <a:t>Внимание к индивидуальным особенностям </a:t>
            </a:r>
            <a:r>
              <a:rPr lang="ru-RU" sz="1600" smtClean="0"/>
              <a:t>детей –девочки более коммуникабельны, чем мальчики. У детей может быть различной способность к общению по причине разной психологической атмосферы в семьях.</a:t>
            </a:r>
          </a:p>
          <a:p>
            <a:r>
              <a:rPr lang="ru-RU" sz="1600" u="sng" smtClean="0">
                <a:solidFill>
                  <a:srgbClr val="FF0000"/>
                </a:solidFill>
              </a:rPr>
              <a:t>Согласованность принципов</a:t>
            </a:r>
            <a:r>
              <a:rPr lang="ru-RU" sz="1600" smtClean="0">
                <a:solidFill>
                  <a:srgbClr val="FF0000"/>
                </a:solidFill>
              </a:rPr>
              <a:t> </a:t>
            </a:r>
            <a:r>
              <a:rPr lang="ru-RU" sz="1600" smtClean="0"/>
              <a:t>воспитателей и родителей.</a:t>
            </a:r>
          </a:p>
          <a:p>
            <a:r>
              <a:rPr lang="ru-RU" sz="1600" u="sng" smtClean="0">
                <a:solidFill>
                  <a:srgbClr val="FF0000"/>
                </a:solidFill>
              </a:rPr>
              <a:t>Работа над укреплением собственного авторитета </a:t>
            </a:r>
            <a:r>
              <a:rPr lang="ru-RU" sz="1600" smtClean="0"/>
              <a:t>– воспитатель должен оставаться непреложным авторитетом, как и родитель. А базируется этот авторитет на искренней вере ребенка в справедливость действий воспитателя, на желании подражать его действиям. Отсюда – требовательность взрослого к каждому своему шагу, который могут видеть и оценивать юные воспитанники.</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8"/>
          <p:cNvPicPr>
            <a:picLocks noChangeAspect="1" noChangeArrowheads="1"/>
          </p:cNvPicPr>
          <p:nvPr/>
        </p:nvPicPr>
        <p:blipFill>
          <a:blip r:embed="rId2"/>
          <a:srcRect/>
          <a:stretch>
            <a:fillRect/>
          </a:stretch>
        </p:blipFill>
        <p:spPr bwMode="auto">
          <a:xfrm>
            <a:off x="0" y="3716338"/>
            <a:ext cx="1979613" cy="3141662"/>
          </a:xfrm>
          <a:prstGeom prst="rect">
            <a:avLst/>
          </a:prstGeom>
          <a:noFill/>
          <a:ln w="9525">
            <a:noFill/>
            <a:miter lim="800000"/>
            <a:headEnd/>
            <a:tailEnd/>
          </a:ln>
        </p:spPr>
      </p:pic>
      <p:sp>
        <p:nvSpPr>
          <p:cNvPr id="2" name="Заголовок 1"/>
          <p:cNvSpPr>
            <a:spLocks noGrp="1"/>
          </p:cNvSpPr>
          <p:nvPr>
            <p:ph type="title"/>
          </p:nvPr>
        </p:nvSpPr>
        <p:spPr>
          <a:xfrm>
            <a:off x="323850" y="274638"/>
            <a:ext cx="7993063" cy="1066800"/>
          </a:xfrm>
        </p:spPr>
        <p:txBody>
          <a:bodyPr>
            <a:normAutofit/>
          </a:bodyPr>
          <a:lstStyle/>
          <a:p>
            <a:pPr algn="ctr" fontAlgn="auto">
              <a:spcAft>
                <a:spcPts val="0"/>
              </a:spcAft>
              <a:defRPr/>
            </a:pPr>
            <a:r>
              <a:rPr lang="ru-RU" sz="2400" b="1" dirty="0" smtClean="0">
                <a:solidFill>
                  <a:schemeClr val="accent1">
                    <a:lumMod val="75000"/>
                  </a:schemeClr>
                </a:solidFill>
              </a:rPr>
              <a:t>Основные особенности отношения дошкольников к личности воспитателя</a:t>
            </a:r>
            <a:endParaRPr lang="ru-RU" sz="2400" b="1" dirty="0">
              <a:solidFill>
                <a:schemeClr val="accent1">
                  <a:lumMod val="75000"/>
                </a:schemeClr>
              </a:solidFill>
            </a:endParaRPr>
          </a:p>
        </p:txBody>
      </p:sp>
      <p:sp>
        <p:nvSpPr>
          <p:cNvPr id="3" name="Содержимое 2"/>
          <p:cNvSpPr>
            <a:spLocks noGrp="1"/>
          </p:cNvSpPr>
          <p:nvPr>
            <p:ph sz="quarter" idx="1"/>
          </p:nvPr>
        </p:nvSpPr>
        <p:spPr>
          <a:xfrm>
            <a:off x="1187450" y="1447800"/>
            <a:ext cx="7499350" cy="4429125"/>
          </a:xfrm>
        </p:spPr>
        <p:txBody>
          <a:bodyPr>
            <a:normAutofit fontScale="92500" lnSpcReduction="10000"/>
          </a:bodyPr>
          <a:lstStyle/>
          <a:p>
            <a:pPr marL="274320" indent="-274320" fontAlgn="auto">
              <a:spcBef>
                <a:spcPts val="580"/>
              </a:spcBef>
              <a:spcAft>
                <a:spcPts val="0"/>
              </a:spcAft>
              <a:buFont typeface="Wingdings 2"/>
              <a:buChar char=""/>
              <a:defRPr/>
            </a:pPr>
            <a:r>
              <a:rPr lang="ru-RU" smtClean="0"/>
              <a:t>от </a:t>
            </a:r>
            <a:r>
              <a:rPr lang="ru-RU" dirty="0" smtClean="0"/>
              <a:t>оценки внешних качеств дошкольники переходят к оценке деятельности воспитателя, а затем к оценке его нравственных качеств;</a:t>
            </a:r>
          </a:p>
          <a:p>
            <a:pPr marL="274320" indent="-274320" fontAlgn="auto">
              <a:spcBef>
                <a:spcPts val="580"/>
              </a:spcBef>
              <a:spcAft>
                <a:spcPts val="0"/>
              </a:spcAft>
              <a:buFont typeface="Wingdings 2"/>
              <a:buChar char=""/>
              <a:defRPr/>
            </a:pPr>
            <a:r>
              <a:rPr lang="ru-RU" dirty="0" smtClean="0"/>
              <a:t>отношение детей к воспитателю взаимосвязано с отношением к ним педагога, хотя в основном для дошкольников характерна положительная оценка личности педагога;</a:t>
            </a:r>
          </a:p>
          <a:p>
            <a:pPr marL="274320" indent="-274320" fontAlgn="auto">
              <a:spcBef>
                <a:spcPts val="580"/>
              </a:spcBef>
              <a:spcAft>
                <a:spcPts val="0"/>
              </a:spcAft>
              <a:buFont typeface="Wingdings 2"/>
              <a:buChar char=""/>
              <a:defRPr/>
            </a:pPr>
            <a:r>
              <a:rPr lang="ru-RU" dirty="0" smtClean="0"/>
              <a:t>с возрастом растет осознание детьми своего отношения к воспитателю;</a:t>
            </a:r>
          </a:p>
          <a:p>
            <a:pPr marL="274320" indent="-274320" fontAlgn="auto">
              <a:spcBef>
                <a:spcPts val="580"/>
              </a:spcBef>
              <a:spcAft>
                <a:spcPts val="0"/>
              </a:spcAft>
              <a:buFont typeface="Wingdings 2"/>
              <a:buChar char=""/>
              <a:defRPr/>
            </a:pPr>
            <a:r>
              <a:rPr lang="ru-RU" dirty="0" smtClean="0"/>
              <a:t>ролевой стереотип воспитателя в глазах детей характеризуется «ореолом роли», «ореолом непогрешимости», «ореолом </a:t>
            </a:r>
            <a:r>
              <a:rPr lang="ru-RU" dirty="0" err="1" smtClean="0"/>
              <a:t>сверхконтроля</a:t>
            </a:r>
            <a:r>
              <a:rPr lang="ru-RU" dirty="0" smtClean="0"/>
              <a:t>».</a:t>
            </a:r>
          </a:p>
          <a:p>
            <a:pPr marL="274320" indent="-274320" fontAlgn="auto">
              <a:spcBef>
                <a:spcPts val="580"/>
              </a:spcBef>
              <a:spcAft>
                <a:spcPts val="0"/>
              </a:spcAft>
              <a:buFont typeface="Wingdings 2"/>
              <a:buChar char=""/>
              <a:defRPr/>
            </a:pPr>
            <a:endParaRPr lang="ru-RU" dirty="0"/>
          </a:p>
        </p:txBody>
      </p:sp>
      <p:sp>
        <p:nvSpPr>
          <p:cNvPr id="23556" name="TextBox 3"/>
          <p:cNvSpPr txBox="1">
            <a:spLocks noChangeArrowheads="1"/>
          </p:cNvSpPr>
          <p:nvPr/>
        </p:nvSpPr>
        <p:spPr bwMode="auto">
          <a:xfrm rot="5400000">
            <a:off x="6069012" y="3227388"/>
            <a:ext cx="5400675" cy="762000"/>
          </a:xfrm>
          <a:prstGeom prst="rect">
            <a:avLst/>
          </a:prstGeom>
          <a:noFill/>
          <a:ln w="9525">
            <a:noFill/>
            <a:miter lim="800000"/>
            <a:headEnd/>
            <a:tailEnd/>
          </a:ln>
        </p:spPr>
        <p:txBody>
          <a:bodyPr>
            <a:spAutoFit/>
          </a:bodyPr>
          <a:lstStyle/>
          <a:p>
            <a:pPr algn="ctr"/>
            <a:r>
              <a:rPr lang="ru-RU" sz="4400" b="1">
                <a:solidFill>
                  <a:srgbClr val="C00000"/>
                </a:solidFill>
                <a:latin typeface="Corbel" pitchFamily="34" charset="0"/>
              </a:rPr>
              <a:t>Интересно…</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fontAlgn="auto">
              <a:spcAft>
                <a:spcPts val="0"/>
              </a:spcAft>
              <a:defRPr/>
            </a:pPr>
            <a:r>
              <a:rPr lang="ru-RU"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r>
            <a:br>
              <a:rPr lang="ru-RU"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r>
              <a:rPr lang="ru-RU"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r>
            <a:br>
              <a:rPr lang="ru-RU"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r>
              <a:rPr lang="ru-RU"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r>
            <a:br>
              <a:rPr lang="ru-RU"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r>
              <a:rPr lang="ru-RU"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r>
            <a:br>
              <a:rPr lang="ru-RU"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r>
              <a:rPr lang="ru-RU"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r>
            <a:br>
              <a:rPr lang="ru-RU"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r>
              <a:rPr lang="ru-RU" sz="6000" b="1" cap="all"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Фишечка</a:t>
            </a:r>
            <a:r>
              <a:rPr lang="ru-RU"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a:t>
            </a:r>
            <a:endParaRPr lang="ru-RU" sz="6000" dirty="0"/>
          </a:p>
        </p:txBody>
      </p:sp>
      <p:sp>
        <p:nvSpPr>
          <p:cNvPr id="3" name="Содержимое 2"/>
          <p:cNvSpPr>
            <a:spLocks noGrp="1"/>
          </p:cNvSpPr>
          <p:nvPr>
            <p:ph sz="quarter" idx="1"/>
          </p:nvPr>
        </p:nvSpPr>
        <p:spPr>
          <a:xfrm>
            <a:off x="0" y="1412875"/>
            <a:ext cx="9144000" cy="4606925"/>
          </a:xfrm>
        </p:spPr>
        <p:txBody>
          <a:bodyPr>
            <a:normAutofit fontScale="92500" lnSpcReduction="10000"/>
          </a:bodyPr>
          <a:lstStyle/>
          <a:p>
            <a:pPr marL="274320" indent="-274320" fontAlgn="auto">
              <a:spcBef>
                <a:spcPts val="580"/>
              </a:spcBef>
              <a:spcAft>
                <a:spcPts val="0"/>
              </a:spcAft>
              <a:buFont typeface="Wingdings 2"/>
              <a:buChar char=""/>
              <a:defRPr/>
            </a:pPr>
            <a:r>
              <a:rPr lang="ru-RU" dirty="0" smtClean="0"/>
              <a:t>Утром воспитатель встречает детей приветливой улыбкой, постарается увлечь интересной игрушкой, а тем, кто болезненно переносит расставание с близкими, подготовит сюрприз.</a:t>
            </a:r>
          </a:p>
          <a:p>
            <a:pPr marL="274320" indent="-274320" fontAlgn="auto">
              <a:spcBef>
                <a:spcPts val="580"/>
              </a:spcBef>
              <a:spcAft>
                <a:spcPts val="0"/>
              </a:spcAft>
              <a:buFont typeface="Wingdings 2"/>
              <a:buChar char=""/>
              <a:defRPr/>
            </a:pPr>
            <a:r>
              <a:rPr lang="ru-RU" dirty="0" smtClean="0"/>
              <a:t>Привычное, домашнее для детей обращение - Сашенька, Игорек, а не холодно-официальное - Егоров Александр, Кириллова Наташа. </a:t>
            </a:r>
          </a:p>
          <a:p>
            <a:pPr marL="274320" indent="-274320" fontAlgn="auto">
              <a:spcBef>
                <a:spcPts val="580"/>
              </a:spcBef>
              <a:spcAft>
                <a:spcPts val="0"/>
              </a:spcAft>
              <a:buFont typeface="Wingdings 2"/>
              <a:buChar char=""/>
              <a:defRPr/>
            </a:pPr>
            <a:r>
              <a:rPr lang="ru-RU" dirty="0" smtClean="0"/>
              <a:t>У непосед стремится сформировать сдержанность, интерес к деятельности, побуждающий к усидчивости, сосредоточенности внимания. И вместе с тем нужно давать им возможность разрядить свою энергию в деятельности, требующей двигательной активности. От неподвижности дети утомляются.</a:t>
            </a:r>
          </a:p>
          <a:p>
            <a:pPr marL="274320" indent="-274320" fontAlgn="auto">
              <a:spcBef>
                <a:spcPts val="580"/>
              </a:spcBef>
              <a:spcAft>
                <a:spcPts val="0"/>
              </a:spcAft>
              <a:buFont typeface="Wingdings 2"/>
              <a:buChar char=""/>
              <a:defRPr/>
            </a:pPr>
            <a:r>
              <a:rPr lang="ru-RU" dirty="0" smtClean="0"/>
              <a:t> Содержание и форма требований не могут быть одинаковыми и для самых маленьких, и для старших детей.</a:t>
            </a:r>
          </a:p>
          <a:p>
            <a:pPr marL="274320" indent="-274320" fontAlgn="auto">
              <a:spcBef>
                <a:spcPts val="580"/>
              </a:spcBef>
              <a:spcAft>
                <a:spcPts val="0"/>
              </a:spcAft>
              <a:buFont typeface="Wingdings 2"/>
              <a:buChar char=""/>
              <a:defRPr/>
            </a:pPr>
            <a:endParaRPr lang="ru-RU" dirty="0" smtClean="0"/>
          </a:p>
          <a:p>
            <a:pPr marL="274320" indent="-274320" fontAlgn="auto">
              <a:spcBef>
                <a:spcPts val="580"/>
              </a:spcBef>
              <a:spcAft>
                <a:spcPts val="0"/>
              </a:spcAft>
              <a:buFont typeface="Wingdings 2"/>
              <a:buChar char=""/>
              <a:defRPr/>
            </a:pPr>
            <a:endParaRPr lang="ru-RU" dirty="0"/>
          </a:p>
        </p:txBody>
      </p:sp>
      <p:pic>
        <p:nvPicPr>
          <p:cNvPr id="24579" name="Picture 12"/>
          <p:cNvPicPr>
            <a:picLocks noChangeAspect="1" noChangeArrowheads="1"/>
          </p:cNvPicPr>
          <p:nvPr/>
        </p:nvPicPr>
        <p:blipFill>
          <a:blip r:embed="rId2"/>
          <a:srcRect/>
          <a:stretch>
            <a:fillRect/>
          </a:stretch>
        </p:blipFill>
        <p:spPr bwMode="auto">
          <a:xfrm>
            <a:off x="7199313" y="0"/>
            <a:ext cx="1944687" cy="1484313"/>
          </a:xfrm>
          <a:prstGeom prst="rect">
            <a:avLst/>
          </a:prstGeom>
          <a:noFill/>
          <a:ln w="9525">
            <a:noFill/>
            <a:miter lim="800000"/>
            <a:headEnd/>
            <a:tailEnd/>
          </a:ln>
        </p:spPr>
      </p:pic>
      <p:sp>
        <p:nvSpPr>
          <p:cNvPr id="5" name="Рамка 4"/>
          <p:cNvSpPr/>
          <p:nvPr/>
        </p:nvSpPr>
        <p:spPr>
          <a:xfrm>
            <a:off x="323850" y="333375"/>
            <a:ext cx="2663825" cy="1008063"/>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sp>
        <p:nvSpPr>
          <p:cNvPr id="24581" name="TextBox 5"/>
          <p:cNvSpPr txBox="1">
            <a:spLocks noChangeArrowheads="1"/>
          </p:cNvSpPr>
          <p:nvPr/>
        </p:nvSpPr>
        <p:spPr bwMode="auto">
          <a:xfrm>
            <a:off x="468313" y="404813"/>
            <a:ext cx="2519362" cy="769937"/>
          </a:xfrm>
          <a:prstGeom prst="rect">
            <a:avLst/>
          </a:prstGeom>
          <a:noFill/>
          <a:ln w="9525">
            <a:noFill/>
            <a:miter lim="800000"/>
            <a:headEnd/>
            <a:tailEnd/>
          </a:ln>
        </p:spPr>
        <p:txBody>
          <a:bodyPr>
            <a:spAutoFit/>
          </a:bodyPr>
          <a:lstStyle/>
          <a:p>
            <a:pPr algn="ctr"/>
            <a:r>
              <a:rPr lang="ru-RU" sz="4400" b="1">
                <a:latin typeface="Corbel" pitchFamily="34" charset="0"/>
              </a:rPr>
              <a:t>Приёмы:</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4"/>
          <p:cNvPicPr>
            <a:picLocks noChangeAspect="1" noChangeArrowheads="1"/>
          </p:cNvPicPr>
          <p:nvPr/>
        </p:nvPicPr>
        <p:blipFill>
          <a:blip r:embed="rId2"/>
          <a:srcRect/>
          <a:stretch>
            <a:fillRect/>
          </a:stretch>
        </p:blipFill>
        <p:spPr bwMode="auto">
          <a:xfrm>
            <a:off x="179388" y="4021138"/>
            <a:ext cx="2327275" cy="2644775"/>
          </a:xfrm>
          <a:prstGeom prst="rect">
            <a:avLst/>
          </a:prstGeom>
          <a:noFill/>
          <a:ln w="9525">
            <a:noFill/>
            <a:miter lim="800000"/>
            <a:headEnd/>
            <a:tailEnd/>
          </a:ln>
        </p:spPr>
      </p:pic>
      <p:sp>
        <p:nvSpPr>
          <p:cNvPr id="25602" name="Заголовок 1"/>
          <p:cNvSpPr>
            <a:spLocks noGrp="1"/>
          </p:cNvSpPr>
          <p:nvPr>
            <p:ph type="title"/>
          </p:nvPr>
        </p:nvSpPr>
        <p:spPr/>
        <p:txBody>
          <a:bodyPr/>
          <a:lstStyle/>
          <a:p>
            <a:endParaRPr lang="ru-RU" smtClean="0"/>
          </a:p>
        </p:txBody>
      </p:sp>
      <p:sp>
        <p:nvSpPr>
          <p:cNvPr id="25603" name="Содержимое 2"/>
          <p:cNvSpPr>
            <a:spLocks noGrp="1"/>
          </p:cNvSpPr>
          <p:nvPr>
            <p:ph sz="quarter" idx="1"/>
          </p:nvPr>
        </p:nvSpPr>
        <p:spPr>
          <a:xfrm>
            <a:off x="914400" y="333375"/>
            <a:ext cx="7772400" cy="5686425"/>
          </a:xfrm>
        </p:spPr>
        <p:txBody>
          <a:bodyPr/>
          <a:lstStyle/>
          <a:p>
            <a:r>
              <a:rPr lang="ru-RU" smtClean="0"/>
              <a:t>К самым маленьким педагог проявляет особую теплоту. Он умеет пожалеть, посочувствовать, создать у ребенка ощущение защищенности. Это, конечно, не означает, что дети постарше не нуждаются в чуткости, заинтересованности от педагога: в установлении душевных связей со старшими детьми от него требуется еще и умение давать объяснения, аргументировать запрет, серьезно разговаривать, шутить.</a:t>
            </a:r>
          </a:p>
          <a:p>
            <a:r>
              <a:rPr lang="ru-RU" smtClean="0"/>
              <a:t>Опора на положительные качества ребенка. Лучше подчеркивать положительные качества и тем самым закреплять их, содействуя развитию у ребенка чувства собственного достоинства.</a:t>
            </a:r>
          </a:p>
          <a:p>
            <a:endParaRPr lang="ru-RU" smtClean="0"/>
          </a:p>
        </p:txBody>
      </p:sp>
      <p:pic>
        <p:nvPicPr>
          <p:cNvPr id="25604" name="Picture 12"/>
          <p:cNvPicPr>
            <a:picLocks noChangeAspect="1" noChangeArrowheads="1"/>
          </p:cNvPicPr>
          <p:nvPr/>
        </p:nvPicPr>
        <p:blipFill>
          <a:blip r:embed="rId3"/>
          <a:srcRect/>
          <a:stretch>
            <a:fillRect/>
          </a:stretch>
        </p:blipFill>
        <p:spPr bwMode="auto">
          <a:xfrm>
            <a:off x="6227763" y="5589588"/>
            <a:ext cx="2916237" cy="12684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угольник с одним вырезанным углом 9"/>
          <p:cNvSpPr/>
          <p:nvPr/>
        </p:nvSpPr>
        <p:spPr>
          <a:xfrm>
            <a:off x="323850" y="3789363"/>
            <a:ext cx="6985000" cy="2519362"/>
          </a:xfrm>
          <a:prstGeom prst="snip1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9" name="Прямоугольник с одним вырезанным углом 8"/>
          <p:cNvSpPr/>
          <p:nvPr/>
        </p:nvSpPr>
        <p:spPr>
          <a:xfrm>
            <a:off x="323850" y="765175"/>
            <a:ext cx="7056438" cy="2663825"/>
          </a:xfrm>
          <a:prstGeom prst="snip1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7" name="Выноска со стрелкой вниз 6"/>
          <p:cNvSpPr/>
          <p:nvPr/>
        </p:nvSpPr>
        <p:spPr>
          <a:xfrm rot="5400000">
            <a:off x="4868863" y="2582862"/>
            <a:ext cx="6858000" cy="1692275"/>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26628" name="Заголовок 1"/>
          <p:cNvSpPr>
            <a:spLocks noGrp="1"/>
          </p:cNvSpPr>
          <p:nvPr>
            <p:ph type="title"/>
          </p:nvPr>
        </p:nvSpPr>
        <p:spPr/>
        <p:txBody>
          <a:bodyPr/>
          <a:lstStyle/>
          <a:p>
            <a:pPr algn="ctr"/>
            <a:endParaRPr lang="ru-RU" smtClean="0"/>
          </a:p>
        </p:txBody>
      </p:sp>
      <p:sp>
        <p:nvSpPr>
          <p:cNvPr id="3" name="Содержимое 2"/>
          <p:cNvSpPr>
            <a:spLocks noGrp="1"/>
          </p:cNvSpPr>
          <p:nvPr>
            <p:ph sz="quarter" idx="1"/>
          </p:nvPr>
        </p:nvSpPr>
        <p:spPr>
          <a:xfrm>
            <a:off x="0" y="333375"/>
            <a:ext cx="7524750" cy="6264275"/>
          </a:xfrm>
        </p:spPr>
        <p:txBody>
          <a:bodyPr>
            <a:normAutofit fontScale="92500" lnSpcReduction="10000"/>
          </a:bodyPr>
          <a:lstStyle/>
          <a:p>
            <a:pPr marL="274320" indent="-274320" fontAlgn="auto">
              <a:spcBef>
                <a:spcPts val="580"/>
              </a:spcBef>
              <a:spcAft>
                <a:spcPts val="0"/>
              </a:spcAft>
              <a:buFont typeface="Wingdings 2"/>
              <a:buChar char=""/>
              <a:defRPr/>
            </a:pPr>
            <a:endParaRPr lang="ru-RU" dirty="0" smtClean="0"/>
          </a:p>
          <a:p>
            <a:pPr marL="274320" indent="-274320" fontAlgn="auto">
              <a:spcBef>
                <a:spcPts val="580"/>
              </a:spcBef>
              <a:spcAft>
                <a:spcPts val="0"/>
              </a:spcAft>
              <a:buFont typeface="Wingdings 2"/>
              <a:buChar char=""/>
              <a:defRPr/>
            </a:pPr>
            <a:r>
              <a:rPr lang="ru-RU" sz="3200" dirty="0" smtClean="0"/>
              <a:t>Если наш </a:t>
            </a:r>
            <a:r>
              <a:rPr lang="ru-RU" sz="3200" u="sng" dirty="0" smtClean="0"/>
              <a:t>взгляд</a:t>
            </a:r>
            <a:r>
              <a:rPr lang="ru-RU" sz="3200" dirty="0" smtClean="0"/>
              <a:t> постоянно выражает любовь, доброжелательность, ребенок научится также смотреть на людей. Если же мы взглядом стремимся только выразить наше раздражение, ребенок приучается к такой же реакции.</a:t>
            </a:r>
          </a:p>
          <a:p>
            <a:pPr marL="274320" indent="-274320" fontAlgn="auto">
              <a:spcBef>
                <a:spcPts val="580"/>
              </a:spcBef>
              <a:spcAft>
                <a:spcPts val="0"/>
              </a:spcAft>
              <a:buFont typeface="Wingdings 2"/>
              <a:buNone/>
              <a:defRPr/>
            </a:pPr>
            <a:endParaRPr lang="ru-RU" sz="3200" dirty="0" smtClean="0"/>
          </a:p>
          <a:p>
            <a:pPr marL="274320" indent="-274320" fontAlgn="auto">
              <a:spcBef>
                <a:spcPts val="580"/>
              </a:spcBef>
              <a:spcAft>
                <a:spcPts val="0"/>
              </a:spcAft>
              <a:buFont typeface="Wingdings 2"/>
              <a:buChar char=""/>
              <a:defRPr/>
            </a:pPr>
            <a:r>
              <a:rPr lang="ru-RU" sz="3200" u="sng" dirty="0" smtClean="0"/>
              <a:t>Физический контакт </a:t>
            </a:r>
            <a:r>
              <a:rPr lang="ru-RU" sz="3200" dirty="0" smtClean="0"/>
              <a:t>- замечательная возможность для общения. Достаточно прикоснуться к руке, обнять за плечи, погладить по голове, потрепать по волосам. Все это укрепляет эмоциональное равновесие ребенка.</a:t>
            </a:r>
          </a:p>
          <a:p>
            <a:pPr marL="274320" indent="-274320" fontAlgn="auto">
              <a:spcBef>
                <a:spcPts val="580"/>
              </a:spcBef>
              <a:spcAft>
                <a:spcPts val="0"/>
              </a:spcAft>
              <a:buFont typeface="Wingdings 2"/>
              <a:buChar char=""/>
              <a:defRPr/>
            </a:pPr>
            <a:endParaRPr lang="ru-RU" dirty="0"/>
          </a:p>
        </p:txBody>
      </p:sp>
      <p:pic>
        <p:nvPicPr>
          <p:cNvPr id="4" name="Прямоугольник 3"/>
          <p:cNvPicPr>
            <a:picLocks noChangeArrowheads="1"/>
          </p:cNvPicPr>
          <p:nvPr/>
        </p:nvPicPr>
        <p:blipFill>
          <a:blip r:embed="rId2"/>
          <a:srcRect/>
          <a:stretch>
            <a:fillRect/>
          </a:stretch>
        </p:blipFill>
        <p:spPr bwMode="auto">
          <a:xfrm>
            <a:off x="7980363" y="987425"/>
            <a:ext cx="1492250" cy="50292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Заголовок 1"/>
          <p:cNvSpPr>
            <a:spLocks noGrp="1"/>
          </p:cNvSpPr>
          <p:nvPr>
            <p:ph type="title"/>
          </p:nvPr>
        </p:nvSpPr>
        <p:spPr/>
        <p:txBody>
          <a:bodyPr/>
          <a:lstStyle/>
          <a:p>
            <a:endParaRPr lang="ru-RU" smtClean="0"/>
          </a:p>
        </p:txBody>
      </p:sp>
      <p:sp>
        <p:nvSpPr>
          <p:cNvPr id="4" name="Блок-схема: перфолента 3"/>
          <p:cNvSpPr/>
          <p:nvPr/>
        </p:nvSpPr>
        <p:spPr>
          <a:xfrm>
            <a:off x="971550" y="549275"/>
            <a:ext cx="7488238" cy="173990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5" name="Прямоугольник 4"/>
          <p:cNvSpPr/>
          <p:nvPr/>
        </p:nvSpPr>
        <p:spPr>
          <a:xfrm>
            <a:off x="1043608" y="908720"/>
            <a:ext cx="7349962" cy="923330"/>
          </a:xfrm>
          <a:prstGeom prst="rect">
            <a:avLst/>
          </a:prstGeom>
          <a:noFill/>
        </p:spPr>
        <p:txBody>
          <a:bodyPr wrap="none">
            <a:spAutoFit/>
          </a:bodyPr>
          <a:lstStyle/>
          <a:p>
            <a:pPr algn="ctr" fontAlgn="auto">
              <a:spcBef>
                <a:spcPts val="0"/>
              </a:spcBef>
              <a:spcAft>
                <a:spcPts val="0"/>
              </a:spcAft>
              <a:defRPr/>
            </a:pPr>
            <a:r>
              <a:rPr lang="ru-RU"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n-lt"/>
              </a:rPr>
              <a:t>«Плохое поведение»</a:t>
            </a:r>
            <a:endParaRPr lang="ru-RU"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n-lt"/>
            </a:endParaRPr>
          </a:p>
        </p:txBody>
      </p:sp>
      <p:pic>
        <p:nvPicPr>
          <p:cNvPr id="27652" name="Picture 13"/>
          <p:cNvPicPr>
            <a:picLocks noGrp="1" noChangeAspect="1" noChangeArrowheads="1"/>
          </p:cNvPicPr>
          <p:nvPr>
            <p:ph sz="quarter" idx="1"/>
          </p:nvPr>
        </p:nvPicPr>
        <p:blipFill>
          <a:blip r:embed="rId2"/>
          <a:srcRect/>
          <a:stretch>
            <a:fillRect/>
          </a:stretch>
        </p:blipFill>
        <p:spPr>
          <a:xfrm>
            <a:off x="827088" y="2276475"/>
            <a:ext cx="7777162" cy="4392613"/>
          </a:xfrm>
        </p:spPr>
      </p:pic>
      <p:sp>
        <p:nvSpPr>
          <p:cNvPr id="27653" name="TextBox 6"/>
          <p:cNvSpPr txBox="1">
            <a:spLocks noChangeArrowheads="1"/>
          </p:cNvSpPr>
          <p:nvPr/>
        </p:nvSpPr>
        <p:spPr bwMode="auto">
          <a:xfrm rot="1030460">
            <a:off x="5916613" y="2692400"/>
            <a:ext cx="2933700" cy="769938"/>
          </a:xfrm>
          <a:prstGeom prst="rect">
            <a:avLst/>
          </a:prstGeom>
          <a:noFill/>
          <a:ln w="9525">
            <a:noFill/>
            <a:miter lim="800000"/>
            <a:headEnd/>
            <a:tailEnd/>
          </a:ln>
        </p:spPr>
        <p:txBody>
          <a:bodyPr>
            <a:spAutoFit/>
          </a:bodyPr>
          <a:lstStyle/>
          <a:p>
            <a:r>
              <a:rPr lang="ru-RU" sz="4400" b="1" i="1">
                <a:solidFill>
                  <a:srgbClr val="002060"/>
                </a:solidFill>
                <a:latin typeface="Corbel" pitchFamily="34" charset="0"/>
              </a:rPr>
              <a:t>Как быть?</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213" y="274638"/>
            <a:ext cx="8002587" cy="706437"/>
          </a:xfrm>
        </p:spPr>
        <p:txBody>
          <a:bodyPr>
            <a:normAutofit fontScale="90000"/>
          </a:bodyPr>
          <a:lstStyle/>
          <a:p>
            <a:pPr fontAlgn="auto">
              <a:spcAft>
                <a:spcPts val="0"/>
              </a:spcAft>
              <a:defRPr/>
            </a:pPr>
            <a:r>
              <a:rPr lang="ru-RU" b="1" dirty="0" smtClean="0">
                <a:solidFill>
                  <a:srgbClr val="C00000"/>
                </a:solidFill>
              </a:rPr>
              <a:t>Причина</a:t>
            </a:r>
            <a:endParaRPr lang="ru-RU" b="1" dirty="0">
              <a:solidFill>
                <a:srgbClr val="C00000"/>
              </a:solidFill>
            </a:endParaRPr>
          </a:p>
        </p:txBody>
      </p:sp>
      <p:grpSp>
        <p:nvGrpSpPr>
          <p:cNvPr id="3" name="Содержимое 2"/>
          <p:cNvGrpSpPr>
            <a:grpSpLocks noGrp="1"/>
          </p:cNvGrpSpPr>
          <p:nvPr/>
        </p:nvGrpSpPr>
        <p:grpSpPr bwMode="auto">
          <a:xfrm>
            <a:off x="390525" y="688975"/>
            <a:ext cx="8362950" cy="5772150"/>
            <a:chOff x="246" y="434"/>
            <a:chExt cx="5268" cy="3636"/>
          </a:xfrm>
        </p:grpSpPr>
        <p:pic>
          <p:nvPicPr>
            <p:cNvPr id="28674" name="Содержимое 2"/>
            <p:cNvPicPr>
              <a:picLocks noChangeArrowheads="1"/>
            </p:cNvPicPr>
            <p:nvPr/>
          </p:nvPicPr>
          <p:blipFill>
            <a:blip r:embed="rId2"/>
            <a:srcRect/>
            <a:stretch>
              <a:fillRect/>
            </a:stretch>
          </p:blipFill>
          <p:spPr bwMode="auto">
            <a:xfrm>
              <a:off x="246" y="434"/>
              <a:ext cx="5268" cy="3636"/>
            </a:xfrm>
            <a:prstGeom prst="rect">
              <a:avLst/>
            </a:prstGeom>
            <a:noFill/>
          </p:spPr>
        </p:pic>
        <p:sp>
          <p:nvSpPr>
            <p:cNvPr id="28675" name="Text Box 3"/>
            <p:cNvSpPr txBox="1">
              <a:spLocks noChangeArrowheads="1"/>
            </p:cNvSpPr>
            <p:nvPr/>
          </p:nvSpPr>
          <p:spPr bwMode="auto">
            <a:xfrm>
              <a:off x="249" y="436"/>
              <a:ext cx="5262" cy="3629"/>
            </a:xfrm>
            <a:prstGeom prst="rect">
              <a:avLst/>
            </a:prstGeom>
            <a:noFill/>
            <a:ln w="9525">
              <a:noFill/>
              <a:miter lim="800000"/>
              <a:headEnd/>
              <a:tailEnd/>
            </a:ln>
          </p:spPr>
          <p:txBody>
            <a:bodyPr/>
            <a:lstStyle/>
            <a:p>
              <a:pPr marL="273050" indent="-273050">
                <a:lnSpc>
                  <a:spcPct val="80000"/>
                </a:lnSpc>
                <a:spcBef>
                  <a:spcPts val="575"/>
                </a:spcBef>
                <a:buClr>
                  <a:schemeClr val="accent1"/>
                </a:buClr>
                <a:buSzPct val="85000"/>
                <a:buFont typeface="Wingdings 2" pitchFamily="18" charset="2"/>
                <a:buNone/>
              </a:pPr>
              <a:r>
                <a:rPr lang="ru-RU" sz="1400">
                  <a:latin typeface="Corbel" pitchFamily="34" charset="0"/>
                </a:rPr>
                <a:t> </a:t>
              </a:r>
            </a:p>
            <a:p>
              <a:pPr marL="273050" indent="-273050">
                <a:lnSpc>
                  <a:spcPct val="80000"/>
                </a:lnSpc>
                <a:spcBef>
                  <a:spcPts val="575"/>
                </a:spcBef>
                <a:buClr>
                  <a:schemeClr val="accent1"/>
                </a:buClr>
                <a:buSzPct val="85000"/>
                <a:buFont typeface="Wingdings 2" pitchFamily="18" charset="2"/>
                <a:buChar char=""/>
              </a:pPr>
              <a:r>
                <a:rPr lang="ru-RU">
                  <a:latin typeface="Corbel" pitchFamily="34" charset="0"/>
                </a:rPr>
                <a:t>Плохое поведение «срабатывает», и ребенок получает то, что он хочет (игрушка, внимание).</a:t>
              </a:r>
            </a:p>
            <a:p>
              <a:pPr marL="273050" indent="-273050">
                <a:lnSpc>
                  <a:spcPct val="80000"/>
                </a:lnSpc>
                <a:spcBef>
                  <a:spcPts val="575"/>
                </a:spcBef>
                <a:buClr>
                  <a:schemeClr val="accent1"/>
                </a:buClr>
                <a:buSzPct val="85000"/>
                <a:buFont typeface="Wingdings 2" pitchFamily="18" charset="2"/>
                <a:buNone/>
              </a:pPr>
              <a:r>
                <a:rPr lang="ru-RU">
                  <a:latin typeface="Corbel" pitchFamily="34" charset="0"/>
                </a:rPr>
                <a:t> </a:t>
              </a:r>
            </a:p>
            <a:p>
              <a:pPr marL="273050" indent="-273050">
                <a:lnSpc>
                  <a:spcPct val="80000"/>
                </a:lnSpc>
                <a:spcBef>
                  <a:spcPts val="575"/>
                </a:spcBef>
                <a:buClr>
                  <a:schemeClr val="accent1"/>
                </a:buClr>
                <a:buSzPct val="85000"/>
                <a:buFont typeface="Wingdings 2" pitchFamily="18" charset="2"/>
                <a:buChar char=""/>
              </a:pPr>
              <a:r>
                <a:rPr lang="ru-RU">
                  <a:latin typeface="Corbel" pitchFamily="34" charset="0"/>
                </a:rPr>
                <a:t>Плохое поведение может быть «нормой» – типичным для того, что ребенок видит дома.</a:t>
              </a:r>
            </a:p>
            <a:p>
              <a:pPr marL="273050" indent="-273050">
                <a:lnSpc>
                  <a:spcPct val="80000"/>
                </a:lnSpc>
                <a:spcBef>
                  <a:spcPts val="575"/>
                </a:spcBef>
                <a:buClr>
                  <a:schemeClr val="accent1"/>
                </a:buClr>
                <a:buSzPct val="85000"/>
                <a:buFont typeface="Wingdings 2" pitchFamily="18" charset="2"/>
                <a:buNone/>
              </a:pPr>
              <a:endParaRPr lang="ru-RU">
                <a:latin typeface="Corbel" pitchFamily="34" charset="0"/>
              </a:endParaRPr>
            </a:p>
            <a:p>
              <a:pPr marL="273050" indent="-273050">
                <a:lnSpc>
                  <a:spcPct val="80000"/>
                </a:lnSpc>
                <a:spcBef>
                  <a:spcPts val="575"/>
                </a:spcBef>
                <a:buClr>
                  <a:schemeClr val="accent1"/>
                </a:buClr>
                <a:buSzPct val="85000"/>
                <a:buFont typeface="Wingdings 2" pitchFamily="18" charset="2"/>
                <a:buChar char=""/>
              </a:pPr>
              <a:r>
                <a:rPr lang="ru-RU">
                  <a:latin typeface="Corbel" pitchFamily="34" charset="0"/>
                </a:rPr>
                <a:t>Плохое поведение может быть способом выражения гнева, страха или других эмоций. Ребенок просто не знает способа правильного выражения.</a:t>
              </a:r>
            </a:p>
            <a:p>
              <a:pPr marL="273050" indent="-273050">
                <a:lnSpc>
                  <a:spcPct val="80000"/>
                </a:lnSpc>
                <a:spcBef>
                  <a:spcPts val="575"/>
                </a:spcBef>
                <a:buClr>
                  <a:schemeClr val="accent1"/>
                </a:buClr>
                <a:buSzPct val="85000"/>
                <a:buFont typeface="Wingdings 2" pitchFamily="18" charset="2"/>
                <a:buNone/>
              </a:pPr>
              <a:r>
                <a:rPr lang="ru-RU">
                  <a:latin typeface="Corbel" pitchFamily="34" charset="0"/>
                </a:rPr>
                <a:t> </a:t>
              </a:r>
            </a:p>
            <a:p>
              <a:pPr marL="273050" indent="-273050">
                <a:lnSpc>
                  <a:spcPct val="80000"/>
                </a:lnSpc>
                <a:spcBef>
                  <a:spcPts val="575"/>
                </a:spcBef>
                <a:buClr>
                  <a:schemeClr val="accent1"/>
                </a:buClr>
                <a:buSzPct val="85000"/>
                <a:buFont typeface="Wingdings 2" pitchFamily="18" charset="2"/>
                <a:buChar char=""/>
              </a:pPr>
              <a:r>
                <a:rPr lang="ru-RU">
                  <a:latin typeface="Corbel" pitchFamily="34" charset="0"/>
                </a:rPr>
                <a:t>Потеря контроля может быть вызвана физическими обстоятельствами: плохим питанием, самочувствием, аллергией, аутизмом или отставанием в развитии.</a:t>
              </a:r>
            </a:p>
            <a:p>
              <a:pPr marL="273050" indent="-273050">
                <a:lnSpc>
                  <a:spcPct val="80000"/>
                </a:lnSpc>
                <a:spcBef>
                  <a:spcPts val="575"/>
                </a:spcBef>
                <a:buClr>
                  <a:schemeClr val="accent1"/>
                </a:buClr>
                <a:buSzPct val="85000"/>
                <a:buFont typeface="Wingdings 2" pitchFamily="18" charset="2"/>
                <a:buNone/>
              </a:pPr>
              <a:r>
                <a:rPr lang="ru-RU">
                  <a:latin typeface="Corbel" pitchFamily="34" charset="0"/>
                </a:rPr>
                <a:t> </a:t>
              </a:r>
            </a:p>
            <a:p>
              <a:pPr marL="273050" indent="-273050">
                <a:lnSpc>
                  <a:spcPct val="80000"/>
                </a:lnSpc>
                <a:spcBef>
                  <a:spcPts val="575"/>
                </a:spcBef>
                <a:buClr>
                  <a:schemeClr val="accent1"/>
                </a:buClr>
                <a:buSzPct val="85000"/>
                <a:buFont typeface="Wingdings 2" pitchFamily="18" charset="2"/>
                <a:buChar char=""/>
              </a:pPr>
              <a:r>
                <a:rPr lang="ru-RU">
                  <a:latin typeface="Corbel" pitchFamily="34" charset="0"/>
                </a:rPr>
                <a:t>Дети чувствуют себя беспомощными, ненужными и </a:t>
              </a:r>
            </a:p>
            <a:p>
              <a:pPr marL="273050" indent="-273050">
                <a:lnSpc>
                  <a:spcPct val="80000"/>
                </a:lnSpc>
                <a:spcBef>
                  <a:spcPts val="575"/>
                </a:spcBef>
                <a:buClr>
                  <a:schemeClr val="accent1"/>
                </a:buClr>
                <a:buSzPct val="85000"/>
                <a:buFont typeface="Wingdings 2" pitchFamily="18" charset="2"/>
                <a:buNone/>
              </a:pPr>
              <a:r>
                <a:rPr lang="ru-RU">
                  <a:latin typeface="Corbel" pitchFamily="34" charset="0"/>
                </a:rPr>
                <a:t>       утверждают свою силу и правоту.</a:t>
              </a:r>
            </a:p>
            <a:p>
              <a:pPr marL="273050" indent="-273050">
                <a:lnSpc>
                  <a:spcPct val="80000"/>
                </a:lnSpc>
                <a:spcBef>
                  <a:spcPts val="575"/>
                </a:spcBef>
                <a:buClr>
                  <a:schemeClr val="accent1"/>
                </a:buClr>
                <a:buSzPct val="85000"/>
                <a:buFont typeface="Wingdings 2" pitchFamily="18" charset="2"/>
                <a:buNone/>
              </a:pPr>
              <a:r>
                <a:rPr lang="ru-RU">
                  <a:latin typeface="Corbel" pitchFamily="34" charset="0"/>
                </a:rPr>
                <a:t> </a:t>
              </a:r>
            </a:p>
            <a:p>
              <a:pPr marL="273050" indent="-273050">
                <a:lnSpc>
                  <a:spcPct val="80000"/>
                </a:lnSpc>
                <a:spcBef>
                  <a:spcPts val="575"/>
                </a:spcBef>
                <a:buClr>
                  <a:schemeClr val="accent1"/>
                </a:buClr>
                <a:buSzPct val="85000"/>
                <a:buFont typeface="Wingdings 2" pitchFamily="18" charset="2"/>
                <a:buChar char=""/>
              </a:pPr>
              <a:r>
                <a:rPr lang="ru-RU">
                  <a:latin typeface="Corbel" pitchFamily="34" charset="0"/>
                </a:rPr>
                <a:t>Дети не знают другого способа получить то, что они</a:t>
              </a:r>
            </a:p>
            <a:p>
              <a:pPr marL="273050" indent="-273050">
                <a:lnSpc>
                  <a:spcPct val="80000"/>
                </a:lnSpc>
                <a:spcBef>
                  <a:spcPts val="575"/>
                </a:spcBef>
                <a:buClr>
                  <a:schemeClr val="accent1"/>
                </a:buClr>
                <a:buSzPct val="85000"/>
                <a:buFont typeface="Wingdings 2" pitchFamily="18" charset="2"/>
                <a:buNone/>
              </a:pPr>
              <a:r>
                <a:rPr lang="ru-RU">
                  <a:latin typeface="Corbel" pitchFamily="34" charset="0"/>
                </a:rPr>
                <a:t>       хотят.</a:t>
              </a:r>
            </a:p>
            <a:p>
              <a:pPr marL="273050" indent="-273050">
                <a:lnSpc>
                  <a:spcPct val="80000"/>
                </a:lnSpc>
                <a:spcBef>
                  <a:spcPts val="575"/>
                </a:spcBef>
                <a:buClr>
                  <a:schemeClr val="accent1"/>
                </a:buClr>
                <a:buSzPct val="85000"/>
                <a:buFont typeface="Wingdings 2" pitchFamily="18" charset="2"/>
                <a:buNone/>
              </a:pPr>
              <a:endParaRPr lang="ru-RU" sz="1400">
                <a:latin typeface="Corbel" pitchFamily="34" charset="0"/>
              </a:endParaRPr>
            </a:p>
            <a:p>
              <a:pPr marL="273050" indent="-273050">
                <a:lnSpc>
                  <a:spcPct val="80000"/>
                </a:lnSpc>
                <a:spcBef>
                  <a:spcPts val="575"/>
                </a:spcBef>
                <a:buClr>
                  <a:schemeClr val="accent1"/>
                </a:buClr>
                <a:buSzPct val="85000"/>
                <a:buFont typeface="Wingdings 2" pitchFamily="18" charset="2"/>
                <a:buChar char=""/>
              </a:pPr>
              <a:endParaRPr lang="ru-RU" sz="1400">
                <a:latin typeface="Corbel" pitchFamily="34" charset="0"/>
              </a:endParaRPr>
            </a:p>
          </p:txBody>
        </p:sp>
      </p:grpSp>
      <p:pic>
        <p:nvPicPr>
          <p:cNvPr id="28677" name="Picture 7"/>
          <p:cNvPicPr>
            <a:picLocks noChangeAspect="1" noChangeArrowheads="1"/>
          </p:cNvPicPr>
          <p:nvPr/>
        </p:nvPicPr>
        <p:blipFill>
          <a:blip r:embed="rId3"/>
          <a:srcRect/>
          <a:stretch>
            <a:fillRect/>
          </a:stretch>
        </p:blipFill>
        <p:spPr bwMode="auto">
          <a:xfrm>
            <a:off x="6084888" y="3933825"/>
            <a:ext cx="2808287" cy="27352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8"/>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Заголовок 1"/>
          <p:cNvSpPr>
            <a:spLocks noGrp="1"/>
          </p:cNvSpPr>
          <p:nvPr>
            <p:ph type="title"/>
          </p:nvPr>
        </p:nvSpPr>
        <p:spPr>
          <a:xfrm>
            <a:off x="395288" y="188913"/>
            <a:ext cx="8291512" cy="936625"/>
          </a:xfrm>
        </p:spPr>
        <p:txBody>
          <a:bodyPr>
            <a:normAutofit fontScale="90000"/>
          </a:bodyPr>
          <a:lstStyle/>
          <a:p>
            <a:pPr algn="ctr" fontAlgn="auto">
              <a:spcAft>
                <a:spcPts val="0"/>
              </a:spcAft>
              <a:defRPr/>
            </a:pP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b="1" dirty="0" smtClean="0">
                <a:solidFill>
                  <a:srgbClr val="7030A0"/>
                </a:solidFill>
              </a:rPr>
              <a:t>Как правильно общаться с ребёнком</a:t>
            </a:r>
            <a:endParaRPr lang="ru-RU" b="1" dirty="0">
              <a:solidFill>
                <a:srgbClr val="7030A0"/>
              </a:solidFill>
            </a:endParaRPr>
          </a:p>
        </p:txBody>
      </p:sp>
      <p:sp>
        <p:nvSpPr>
          <p:cNvPr id="3" name="Содержимое 2"/>
          <p:cNvSpPr>
            <a:spLocks noGrp="1"/>
          </p:cNvSpPr>
          <p:nvPr>
            <p:ph sz="quarter" idx="1"/>
          </p:nvPr>
        </p:nvSpPr>
        <p:spPr>
          <a:xfrm>
            <a:off x="179388" y="1196975"/>
            <a:ext cx="8713787" cy="5327650"/>
          </a:xfrm>
        </p:spPr>
        <p:txBody>
          <a:bodyPr>
            <a:normAutofit fontScale="32500" lnSpcReduction="20000"/>
          </a:bodyPr>
          <a:lstStyle/>
          <a:p>
            <a:pPr marL="274320" indent="-274320" fontAlgn="auto">
              <a:spcBef>
                <a:spcPts val="580"/>
              </a:spcBef>
              <a:spcAft>
                <a:spcPts val="0"/>
              </a:spcAft>
              <a:buFont typeface="Wingdings 2"/>
              <a:buNone/>
              <a:defRPr/>
            </a:pPr>
            <a:r>
              <a:rPr lang="ru-RU" sz="7000" b="1" u="sng" dirty="0" smtClean="0"/>
              <a:t>Следует одновременно сделать три вещи:</a:t>
            </a:r>
          </a:p>
          <a:p>
            <a:pPr marL="274320" indent="-274320" fontAlgn="auto">
              <a:spcBef>
                <a:spcPts val="580"/>
              </a:spcBef>
              <a:spcAft>
                <a:spcPts val="0"/>
              </a:spcAft>
              <a:buFont typeface="Wingdings 2"/>
              <a:buNone/>
              <a:defRPr/>
            </a:pPr>
            <a:r>
              <a:rPr lang="ru-RU" sz="7000" b="1" dirty="0" smtClean="0"/>
              <a:t> </a:t>
            </a:r>
          </a:p>
          <a:p>
            <a:pPr marL="274320" indent="-274320" fontAlgn="auto">
              <a:spcBef>
                <a:spcPts val="580"/>
              </a:spcBef>
              <a:spcAft>
                <a:spcPts val="0"/>
              </a:spcAft>
              <a:buFont typeface="Wingdings 2"/>
              <a:buNone/>
              <a:defRPr/>
            </a:pPr>
            <a:r>
              <a:rPr lang="ru-RU" sz="7000" b="1" dirty="0" smtClean="0"/>
              <a:t>1. Определить возможные факторы, обусловливающие поведение ребенка, и приступить к их изменению.</a:t>
            </a:r>
          </a:p>
          <a:p>
            <a:pPr marL="274320" indent="-274320" fontAlgn="auto">
              <a:spcBef>
                <a:spcPts val="580"/>
              </a:spcBef>
              <a:spcAft>
                <a:spcPts val="0"/>
              </a:spcAft>
              <a:buFont typeface="Wingdings 2"/>
              <a:buNone/>
              <a:defRPr/>
            </a:pPr>
            <a:r>
              <a:rPr lang="ru-RU" sz="7000" b="1" dirty="0" smtClean="0"/>
              <a:t> </a:t>
            </a:r>
          </a:p>
          <a:p>
            <a:pPr marL="274320" indent="-274320" fontAlgn="auto">
              <a:spcBef>
                <a:spcPts val="580"/>
              </a:spcBef>
              <a:spcAft>
                <a:spcPts val="0"/>
              </a:spcAft>
              <a:buFont typeface="Wingdings 2"/>
              <a:buNone/>
              <a:defRPr/>
            </a:pPr>
            <a:r>
              <a:rPr lang="ru-RU" sz="7000" b="1" dirty="0" smtClean="0"/>
              <a:t>2. Создать в группе детского сада атмосферу заботы, понимания, поддержки и поощрения, чтобы у детей отпала необходимость демонстрировать вызывающее поведение.</a:t>
            </a:r>
          </a:p>
          <a:p>
            <a:pPr marL="274320" indent="-274320" fontAlgn="auto">
              <a:spcBef>
                <a:spcPts val="580"/>
              </a:spcBef>
              <a:spcAft>
                <a:spcPts val="0"/>
              </a:spcAft>
              <a:buFont typeface="Wingdings 2"/>
              <a:buNone/>
              <a:defRPr/>
            </a:pPr>
            <a:r>
              <a:rPr lang="ru-RU" sz="7000" b="1" dirty="0" smtClean="0"/>
              <a:t> </a:t>
            </a:r>
          </a:p>
          <a:p>
            <a:pPr marL="274320" indent="-274320" fontAlgn="auto">
              <a:spcBef>
                <a:spcPts val="580"/>
              </a:spcBef>
              <a:spcAft>
                <a:spcPts val="0"/>
              </a:spcAft>
              <a:buFont typeface="Wingdings 2"/>
              <a:buNone/>
              <a:defRPr/>
            </a:pPr>
            <a:r>
              <a:rPr lang="ru-RU" sz="7000" b="1" dirty="0" smtClean="0"/>
              <a:t>3. Конструктивно вмешиваться в тех ситуациях, когда дети ведут себя плохо, корректировать такое поведение, обучать навыкам самоконтроля и самоуважению.</a:t>
            </a:r>
          </a:p>
          <a:p>
            <a:pPr marL="274320" indent="-274320" fontAlgn="auto">
              <a:spcBef>
                <a:spcPts val="580"/>
              </a:spcBef>
              <a:spcAft>
                <a:spcPts val="0"/>
              </a:spcAft>
              <a:buFont typeface="Wingdings 2"/>
              <a:buNone/>
              <a:defRPr/>
            </a:pPr>
            <a:r>
              <a:rPr lang="ru-RU" sz="7000" b="1" dirty="0" smtClean="0"/>
              <a:t> </a:t>
            </a:r>
          </a:p>
          <a:p>
            <a:pPr marL="274320" indent="-274320" fontAlgn="auto">
              <a:spcBef>
                <a:spcPts val="580"/>
              </a:spcBef>
              <a:spcAft>
                <a:spcPts val="0"/>
              </a:spcAft>
              <a:buFont typeface="Wingdings 2"/>
              <a:buChar char=""/>
              <a:defRPr/>
            </a:pPr>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2"/>
          <p:cNvPicPr>
            <a:picLocks noChangeAspect="1" noChangeArrowheads="1"/>
          </p:cNvPicPr>
          <p:nvPr/>
        </p:nvPicPr>
        <p:blipFill>
          <a:blip r:embed="rId2"/>
          <a:srcRect/>
          <a:stretch>
            <a:fillRect/>
          </a:stretch>
        </p:blipFill>
        <p:spPr bwMode="auto">
          <a:xfrm>
            <a:off x="6659563" y="260350"/>
            <a:ext cx="2241550" cy="1152525"/>
          </a:xfrm>
          <a:prstGeom prst="rect">
            <a:avLst/>
          </a:prstGeom>
          <a:noFill/>
          <a:ln w="9525">
            <a:noFill/>
            <a:miter lim="800000"/>
            <a:headEnd/>
            <a:tailEnd/>
          </a:ln>
        </p:spPr>
      </p:pic>
      <p:sp>
        <p:nvSpPr>
          <p:cNvPr id="5" name="Скругленный прямоугольник 4"/>
          <p:cNvSpPr/>
          <p:nvPr/>
        </p:nvSpPr>
        <p:spPr>
          <a:xfrm>
            <a:off x="179388" y="4786313"/>
            <a:ext cx="8424862" cy="171767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2" name="Заголовок 1"/>
          <p:cNvSpPr>
            <a:spLocks noGrp="1"/>
          </p:cNvSpPr>
          <p:nvPr>
            <p:ph type="title"/>
          </p:nvPr>
        </p:nvSpPr>
        <p:spPr>
          <a:xfrm>
            <a:off x="827088" y="188913"/>
            <a:ext cx="7845425" cy="596900"/>
          </a:xfrm>
        </p:spPr>
        <p:txBody>
          <a:bodyPr>
            <a:normAutofit fontScale="90000"/>
          </a:bodyPr>
          <a:lstStyle/>
          <a:p>
            <a:pPr algn="ctr" fontAlgn="auto">
              <a:spcAft>
                <a:spcPts val="0"/>
              </a:spcAft>
              <a:defRPr/>
            </a:pPr>
            <a:r>
              <a:rPr lang="ru-RU" b="1" dirty="0" smtClean="0">
                <a:solidFill>
                  <a:srgbClr val="C00000"/>
                </a:solidFill>
              </a:rPr>
              <a:t>Помощь</a:t>
            </a:r>
            <a:endParaRPr lang="ru-RU" b="1" dirty="0">
              <a:solidFill>
                <a:srgbClr val="C00000"/>
              </a:solidFill>
            </a:endParaRPr>
          </a:p>
        </p:txBody>
      </p:sp>
      <p:sp>
        <p:nvSpPr>
          <p:cNvPr id="30724" name="Содержимое 2"/>
          <p:cNvSpPr>
            <a:spLocks noGrp="1"/>
          </p:cNvSpPr>
          <p:nvPr>
            <p:ph sz="quarter" idx="1"/>
          </p:nvPr>
        </p:nvSpPr>
        <p:spPr>
          <a:xfrm>
            <a:off x="214313" y="500063"/>
            <a:ext cx="8678862" cy="6357937"/>
          </a:xfrm>
        </p:spPr>
        <p:txBody>
          <a:bodyPr/>
          <a:lstStyle/>
          <a:p>
            <a:pPr>
              <a:buFont typeface="Wingdings" pitchFamily="2" charset="2"/>
              <a:buChar char="v"/>
            </a:pPr>
            <a:r>
              <a:rPr lang="ru-RU" b="1" smtClean="0"/>
              <a:t> Понимание</a:t>
            </a:r>
          </a:p>
          <a:p>
            <a:pPr>
              <a:buFont typeface="Wingdings" pitchFamily="2" charset="2"/>
              <a:buChar char="v"/>
            </a:pPr>
            <a:r>
              <a:rPr lang="ru-RU" b="1" smtClean="0"/>
              <a:t>Предоставление детям самостоятельности. </a:t>
            </a:r>
          </a:p>
          <a:p>
            <a:pPr>
              <a:buFont typeface="Wingdings 2" pitchFamily="18" charset="2"/>
              <a:buNone/>
            </a:pPr>
            <a:r>
              <a:rPr lang="ru-RU" b="1" smtClean="0"/>
              <a:t>    У них должна быть возможность самостоятельно делать выбор, принимать на себя лидерство и ответственность. Детям важно, чтобы их принимали всерьез и поручали сложные задания.</a:t>
            </a:r>
          </a:p>
          <a:p>
            <a:pPr>
              <a:buFont typeface="Wingdings" pitchFamily="2" charset="2"/>
              <a:buChar char="v"/>
            </a:pPr>
            <a:r>
              <a:rPr lang="ru-RU" b="1" smtClean="0"/>
              <a:t> Ясно объяснять детям, чего от них ждут. </a:t>
            </a:r>
          </a:p>
          <a:p>
            <a:pPr>
              <a:buFont typeface="Wingdings" pitchFamily="2" charset="2"/>
              <a:buChar char="v"/>
            </a:pPr>
            <a:r>
              <a:rPr lang="ru-RU" b="1" smtClean="0"/>
              <a:t>Следует готовить успех детей, а не подлавливать их на ошибках и воспитывать на отрицании их поведения.</a:t>
            </a:r>
          </a:p>
          <a:p>
            <a:pPr algn="ctr">
              <a:buFont typeface="Wingdings 2" pitchFamily="18" charset="2"/>
              <a:buNone/>
            </a:pPr>
            <a:endParaRPr lang="ru-RU" smtClean="0"/>
          </a:p>
          <a:p>
            <a:pPr algn="ctr">
              <a:buFont typeface="Wingdings 2" pitchFamily="18" charset="2"/>
              <a:buNone/>
            </a:pPr>
            <a:r>
              <a:rPr lang="ru-RU" i="1" smtClean="0"/>
              <a:t>Наказание только обостряет  чувства ребёнка, ухудшает реакцию на воспитателя, приводит к соперничеству между ребенком и взрослым вместо доверия и уважения.</a:t>
            </a:r>
          </a:p>
          <a:p>
            <a:endParaRPr lang="ru-RU"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50825" y="1447800"/>
            <a:ext cx="8435975" cy="5076825"/>
          </a:xfrm>
        </p:spPr>
        <p:txBody>
          <a:bodyPr>
            <a:normAutofit fontScale="77500" lnSpcReduction="20000"/>
          </a:bodyPr>
          <a:lstStyle/>
          <a:p>
            <a:pPr marL="274320" indent="-274320" fontAlgn="auto">
              <a:spcBef>
                <a:spcPts val="580"/>
              </a:spcBef>
              <a:spcAft>
                <a:spcPts val="0"/>
              </a:spcAft>
              <a:buFont typeface="Wingdings 2"/>
              <a:buChar char=""/>
              <a:defRPr/>
            </a:pPr>
            <a:endParaRPr lang="ru-RU" dirty="0" smtClean="0"/>
          </a:p>
          <a:p>
            <a:pPr marL="274320" indent="-274320" fontAlgn="auto">
              <a:spcBef>
                <a:spcPts val="580"/>
              </a:spcBef>
              <a:spcAft>
                <a:spcPts val="0"/>
              </a:spcAft>
              <a:buFont typeface="Wingdings 2"/>
              <a:buChar char=""/>
              <a:defRPr/>
            </a:pPr>
            <a:endParaRPr lang="ru-RU" dirty="0" smtClean="0"/>
          </a:p>
          <a:p>
            <a:pPr marL="274320" indent="-274320" fontAlgn="auto">
              <a:spcBef>
                <a:spcPts val="580"/>
              </a:spcBef>
              <a:spcAft>
                <a:spcPts val="0"/>
              </a:spcAft>
              <a:buFont typeface="Wingdings 2"/>
              <a:buNone/>
              <a:defRPr/>
            </a:pPr>
            <a:r>
              <a:rPr lang="ru-RU" dirty="0" smtClean="0"/>
              <a:t>Хочется посоветовать для создания благоприятной атмосферы в группе придерживаться некоторых </a:t>
            </a:r>
            <a:r>
              <a:rPr lang="ru-RU" sz="3100" b="1" dirty="0" smtClean="0"/>
              <a:t>традиций</a:t>
            </a:r>
            <a:r>
              <a:rPr lang="ru-RU" dirty="0" smtClean="0"/>
              <a:t>. Например, отмечать дни рождения с единым сценарием для каждого именинника. Он может включать особые элементы костюма - плащ или корону именинника, красивый столовый прибор, которым пользуется именинник в течение дня.</a:t>
            </a:r>
          </a:p>
          <a:p>
            <a:pPr marL="274320" indent="-274320" fontAlgn="auto">
              <a:spcBef>
                <a:spcPts val="580"/>
              </a:spcBef>
              <a:spcAft>
                <a:spcPts val="0"/>
              </a:spcAft>
              <a:buFont typeface="Wingdings 2"/>
              <a:buNone/>
              <a:defRPr/>
            </a:pPr>
            <a:r>
              <a:rPr lang="ru-RU" dirty="0" smtClean="0"/>
              <a:t> </a:t>
            </a:r>
          </a:p>
          <a:p>
            <a:pPr marL="274320" indent="-274320" fontAlgn="auto">
              <a:spcBef>
                <a:spcPts val="580"/>
              </a:spcBef>
              <a:spcAft>
                <a:spcPts val="0"/>
              </a:spcAft>
              <a:buFont typeface="Wingdings 2"/>
              <a:buNone/>
              <a:defRPr/>
            </a:pPr>
            <a:r>
              <a:rPr lang="ru-RU" dirty="0" smtClean="0"/>
              <a:t>Хорошей традицией в жизни группы может стать круг воспоминаний. Когда все дети мысленно обращаются к прошедшему за день и можно отметить все хорошее, чем отличился каждый ребенок.</a:t>
            </a:r>
          </a:p>
          <a:p>
            <a:pPr marL="274320" indent="-274320" fontAlgn="auto">
              <a:spcBef>
                <a:spcPts val="580"/>
              </a:spcBef>
              <a:spcAft>
                <a:spcPts val="0"/>
              </a:spcAft>
              <a:buFont typeface="Wingdings 2"/>
              <a:buNone/>
              <a:defRPr/>
            </a:pPr>
            <a:r>
              <a:rPr lang="ru-RU" dirty="0" smtClean="0"/>
              <a:t> </a:t>
            </a:r>
          </a:p>
          <a:p>
            <a:pPr marL="274320" indent="-274320" fontAlgn="auto">
              <a:spcBef>
                <a:spcPts val="580"/>
              </a:spcBef>
              <a:spcAft>
                <a:spcPts val="0"/>
              </a:spcAft>
              <a:buFont typeface="Wingdings 2"/>
              <a:buNone/>
              <a:defRPr/>
            </a:pPr>
            <a:r>
              <a:rPr lang="ru-RU" dirty="0" smtClean="0"/>
              <a:t>И, наконец, игры за общим столом, когда каждому ребенку предлагается делать то, что он хочет и как хочет, но при этом дети находятся рядом, могут помогать и советовать друг другу.</a:t>
            </a:r>
          </a:p>
          <a:p>
            <a:pPr marL="274320" indent="-274320" fontAlgn="auto">
              <a:spcBef>
                <a:spcPts val="580"/>
              </a:spcBef>
              <a:spcAft>
                <a:spcPts val="0"/>
              </a:spcAft>
              <a:buFont typeface="Wingdings 2"/>
              <a:buChar char=""/>
              <a:defRPr/>
            </a:pPr>
            <a:endParaRPr lang="ru-RU" dirty="0"/>
          </a:p>
        </p:txBody>
      </p:sp>
      <p:pic>
        <p:nvPicPr>
          <p:cNvPr id="4" name="Прямоугольник 3"/>
          <p:cNvPicPr>
            <a:picLocks noChangeArrowheads="1"/>
          </p:cNvPicPr>
          <p:nvPr/>
        </p:nvPicPr>
        <p:blipFill>
          <a:blip r:embed="rId2"/>
          <a:srcRect/>
          <a:stretch>
            <a:fillRect/>
          </a:stretch>
        </p:blipFill>
        <p:spPr bwMode="auto">
          <a:xfrm>
            <a:off x="1901825" y="212725"/>
            <a:ext cx="5413375" cy="1804988"/>
          </a:xfrm>
          <a:prstGeom prst="rect">
            <a:avLst/>
          </a:prstGeom>
          <a:noFill/>
        </p:spPr>
      </p:pic>
      <p:pic>
        <p:nvPicPr>
          <p:cNvPr id="31747" name="Picture 12"/>
          <p:cNvPicPr>
            <a:picLocks noChangeAspect="1" noChangeArrowheads="1"/>
          </p:cNvPicPr>
          <p:nvPr/>
        </p:nvPicPr>
        <p:blipFill>
          <a:blip r:embed="rId3"/>
          <a:srcRect/>
          <a:stretch>
            <a:fillRect/>
          </a:stretch>
        </p:blipFill>
        <p:spPr bwMode="auto">
          <a:xfrm>
            <a:off x="6732588" y="333375"/>
            <a:ext cx="1943100" cy="1700213"/>
          </a:xfrm>
          <a:prstGeom prst="rect">
            <a:avLst/>
          </a:prstGeom>
          <a:noFill/>
          <a:ln w="9525">
            <a:noFill/>
            <a:miter lim="800000"/>
            <a:headEnd/>
            <a:tailEnd/>
          </a:ln>
        </p:spPr>
      </p:pic>
      <p:pic>
        <p:nvPicPr>
          <p:cNvPr id="31748" name="Picture 11"/>
          <p:cNvPicPr>
            <a:picLocks noChangeAspect="1" noChangeArrowheads="1"/>
          </p:cNvPicPr>
          <p:nvPr/>
        </p:nvPicPr>
        <p:blipFill>
          <a:blip r:embed="rId4"/>
          <a:srcRect/>
          <a:stretch>
            <a:fillRect/>
          </a:stretch>
        </p:blipFill>
        <p:spPr bwMode="auto">
          <a:xfrm>
            <a:off x="5076825" y="5589588"/>
            <a:ext cx="3816350" cy="1079500"/>
          </a:xfrm>
          <a:prstGeom prst="rect">
            <a:avLst/>
          </a:prstGeom>
          <a:noFill/>
          <a:ln w="9525">
            <a:noFill/>
            <a:miter lim="800000"/>
            <a:headEnd/>
            <a:tailEnd/>
          </a:ln>
        </p:spPr>
      </p:pic>
      <p:sp>
        <p:nvSpPr>
          <p:cNvPr id="8" name="Заголовок 7"/>
          <p:cNvSpPr>
            <a:spLocks noGrp="1"/>
          </p:cNvSpPr>
          <p:nvPr>
            <p:ph type="title"/>
          </p:nvPr>
        </p:nvSpPr>
        <p:spPr>
          <a:xfrm>
            <a:off x="179388" y="274638"/>
            <a:ext cx="2520950" cy="11430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fontAlgn="auto">
              <a:spcAft>
                <a:spcPts val="0"/>
              </a:spcAft>
              <a:defRPr/>
            </a:pPr>
            <a:endParaRPr lang="ru-RU" dirty="0"/>
          </a:p>
        </p:txBody>
      </p:sp>
      <p:sp>
        <p:nvSpPr>
          <p:cNvPr id="31750" name="TextBox 8"/>
          <p:cNvSpPr txBox="1">
            <a:spLocks noChangeArrowheads="1"/>
          </p:cNvSpPr>
          <p:nvPr/>
        </p:nvSpPr>
        <p:spPr bwMode="auto">
          <a:xfrm>
            <a:off x="395288" y="476250"/>
            <a:ext cx="2279650" cy="769938"/>
          </a:xfrm>
          <a:prstGeom prst="rect">
            <a:avLst/>
          </a:prstGeom>
          <a:noFill/>
          <a:ln w="9525">
            <a:noFill/>
            <a:miter lim="800000"/>
            <a:headEnd/>
            <a:tailEnd/>
          </a:ln>
        </p:spPr>
        <p:txBody>
          <a:bodyPr>
            <a:spAutoFit/>
          </a:bodyPr>
          <a:lstStyle/>
          <a:p>
            <a:pPr algn="ctr"/>
            <a:r>
              <a:rPr lang="ru-RU" sz="4400" b="1">
                <a:latin typeface="Corbel" pitchFamily="34" charset="0"/>
              </a:rPr>
              <a:t>Совет</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250825" y="3200400"/>
            <a:ext cx="3025775" cy="3397250"/>
          </a:xfrm>
        </p:spPr>
        <p:txBody>
          <a:bodyPr>
            <a:normAutofit/>
          </a:bodyPr>
          <a:lstStyle/>
          <a:p>
            <a:pPr fontAlgn="auto">
              <a:spcBef>
                <a:spcPts val="580"/>
              </a:spcBef>
              <a:spcAft>
                <a:spcPts val="0"/>
              </a:spcAft>
              <a:buFont typeface="Wingdings 2"/>
              <a:buNone/>
              <a:defRPr/>
            </a:pPr>
            <a:endParaRPr lang="ru-RU" sz="7200" b="1" dirty="0">
              <a:solidFill>
                <a:schemeClr val="accent2">
                  <a:lumMod val="75000"/>
                </a:schemeClr>
              </a:solidFill>
            </a:endParaRPr>
          </a:p>
        </p:txBody>
      </p:sp>
      <p:sp>
        <p:nvSpPr>
          <p:cNvPr id="14338" name="Заголовок 2"/>
          <p:cNvSpPr>
            <a:spLocks noGrp="1"/>
          </p:cNvSpPr>
          <p:nvPr>
            <p:ph type="ctrTitle"/>
          </p:nvPr>
        </p:nvSpPr>
        <p:spPr>
          <a:xfrm>
            <a:off x="457200" y="1506538"/>
            <a:ext cx="8229600" cy="1470025"/>
          </a:xfrm>
        </p:spPr>
        <p:txBody>
          <a:bodyPr/>
          <a:lstStyle/>
          <a:p>
            <a:r>
              <a:rPr lang="ru-RU" sz="6000" b="1" smtClean="0"/>
              <a:t>Воспитатель-ребёнок</a:t>
            </a:r>
          </a:p>
        </p:txBody>
      </p:sp>
      <p:pic>
        <p:nvPicPr>
          <p:cNvPr id="14339" name="Picture 5"/>
          <p:cNvPicPr>
            <a:picLocks noChangeAspect="1" noChangeArrowheads="1"/>
          </p:cNvPicPr>
          <p:nvPr/>
        </p:nvPicPr>
        <p:blipFill>
          <a:blip r:embed="rId2"/>
          <a:srcRect/>
          <a:stretch>
            <a:fillRect/>
          </a:stretch>
        </p:blipFill>
        <p:spPr bwMode="auto">
          <a:xfrm>
            <a:off x="3563938" y="2708275"/>
            <a:ext cx="5580062" cy="4149725"/>
          </a:xfrm>
          <a:prstGeom prst="rect">
            <a:avLst/>
          </a:prstGeom>
          <a:noFill/>
          <a:ln w="9525">
            <a:noFill/>
            <a:miter lim="800000"/>
            <a:headEnd/>
            <a:tailEnd/>
          </a:ln>
        </p:spPr>
      </p:pic>
      <p:sp>
        <p:nvSpPr>
          <p:cNvPr id="6" name="Блок-схема: несколько документов 5"/>
          <p:cNvSpPr/>
          <p:nvPr/>
        </p:nvSpPr>
        <p:spPr>
          <a:xfrm>
            <a:off x="250825" y="3429000"/>
            <a:ext cx="3025775" cy="3168650"/>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4800" b="1" dirty="0"/>
              <a:t>Часть </a:t>
            </a:r>
            <a:r>
              <a:rPr lang="en-US" sz="4800" b="1" dirty="0"/>
              <a:t>I</a:t>
            </a:r>
            <a:endParaRPr lang="ru-RU" sz="48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8038" y="274638"/>
            <a:ext cx="5338762" cy="993775"/>
          </a:xfrm>
        </p:spPr>
        <p:txBody>
          <a:bodyPr>
            <a:normAutofit fontScale="90000"/>
          </a:bodyPr>
          <a:lstStyle/>
          <a:p>
            <a:pPr fontAlgn="auto">
              <a:spcAft>
                <a:spcPts val="0"/>
              </a:spcAft>
              <a:defRPr/>
            </a:pPr>
            <a:r>
              <a:rPr lang="ru-RU" sz="6000" b="1" cap="all"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Фишечка</a:t>
            </a:r>
            <a:r>
              <a:rPr lang="ru-RU"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a:t>
            </a:r>
            <a:endParaRPr lang="ru-RU" sz="6000" dirty="0"/>
          </a:p>
        </p:txBody>
      </p:sp>
      <p:sp>
        <p:nvSpPr>
          <p:cNvPr id="3" name="Рамка 2"/>
          <p:cNvSpPr/>
          <p:nvPr/>
        </p:nvSpPr>
        <p:spPr>
          <a:xfrm>
            <a:off x="250825" y="188913"/>
            <a:ext cx="2665413" cy="1008062"/>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pic>
        <p:nvPicPr>
          <p:cNvPr id="32771" name="Picture 12"/>
          <p:cNvPicPr>
            <a:picLocks noChangeAspect="1" noChangeArrowheads="1"/>
          </p:cNvPicPr>
          <p:nvPr/>
        </p:nvPicPr>
        <p:blipFill>
          <a:blip r:embed="rId2"/>
          <a:srcRect/>
          <a:stretch>
            <a:fillRect/>
          </a:stretch>
        </p:blipFill>
        <p:spPr bwMode="auto">
          <a:xfrm>
            <a:off x="7199313" y="0"/>
            <a:ext cx="1944687" cy="1268413"/>
          </a:xfrm>
          <a:prstGeom prst="rect">
            <a:avLst/>
          </a:prstGeom>
          <a:noFill/>
          <a:ln w="9525">
            <a:noFill/>
            <a:miter lim="800000"/>
            <a:headEnd/>
            <a:tailEnd/>
          </a:ln>
        </p:spPr>
      </p:pic>
      <p:sp>
        <p:nvSpPr>
          <p:cNvPr id="32772" name="TextBox 4"/>
          <p:cNvSpPr txBox="1">
            <a:spLocks noChangeArrowheads="1"/>
          </p:cNvSpPr>
          <p:nvPr/>
        </p:nvSpPr>
        <p:spPr bwMode="auto">
          <a:xfrm>
            <a:off x="323850" y="333375"/>
            <a:ext cx="3095625" cy="646113"/>
          </a:xfrm>
          <a:prstGeom prst="rect">
            <a:avLst/>
          </a:prstGeom>
          <a:noFill/>
          <a:ln w="9525">
            <a:noFill/>
            <a:miter lim="800000"/>
            <a:headEnd/>
            <a:tailEnd/>
          </a:ln>
        </p:spPr>
        <p:txBody>
          <a:bodyPr>
            <a:spAutoFit/>
          </a:bodyPr>
          <a:lstStyle/>
          <a:p>
            <a:r>
              <a:rPr lang="ru-RU" sz="3600" b="1">
                <a:latin typeface="Corbel" pitchFamily="34" charset="0"/>
              </a:rPr>
              <a:t>На заметку!</a:t>
            </a:r>
          </a:p>
        </p:txBody>
      </p:sp>
      <p:sp>
        <p:nvSpPr>
          <p:cNvPr id="32773" name="TextBox 9"/>
          <p:cNvSpPr txBox="1">
            <a:spLocks noChangeArrowheads="1"/>
          </p:cNvSpPr>
          <p:nvPr/>
        </p:nvSpPr>
        <p:spPr bwMode="auto">
          <a:xfrm>
            <a:off x="323850" y="1196975"/>
            <a:ext cx="8820150" cy="7048500"/>
          </a:xfrm>
          <a:prstGeom prst="rect">
            <a:avLst/>
          </a:prstGeom>
          <a:noFill/>
          <a:ln w="9525">
            <a:noFill/>
            <a:miter lim="800000"/>
            <a:headEnd/>
            <a:tailEnd/>
          </a:ln>
        </p:spPr>
        <p:txBody>
          <a:bodyPr>
            <a:spAutoFit/>
          </a:bodyPr>
          <a:lstStyle/>
          <a:p>
            <a:r>
              <a:rPr lang="ru-RU" sz="2000" b="1">
                <a:latin typeface="Corbel" pitchFamily="34" charset="0"/>
              </a:rPr>
              <a:t>Утренний сбор группы детского сада – чудесный способ формирования чувства общности, поддержания у детей и взрослых интереса друг к другу, обучения навыкам эффективной коммуникации. Это время для того, чтобы вместе спеть, поиграть, посмеяться, послушать сказку, спланировать то, чем отдельные дети или вся группа будут сегодня заниматься, обсудить, что интересует детей, распределить обязанности на день.</a:t>
            </a:r>
          </a:p>
          <a:p>
            <a:r>
              <a:rPr lang="ru-RU" sz="2000">
                <a:latin typeface="Corbel" pitchFamily="34" charset="0"/>
              </a:rPr>
              <a:t>-Хороший утренний сбор сродни производственной летучке – проводится быстро, легко и непринужденно.</a:t>
            </a:r>
          </a:p>
          <a:p>
            <a:r>
              <a:rPr lang="ru-RU" sz="2000">
                <a:latin typeface="Corbel" pitchFamily="34" charset="0"/>
              </a:rPr>
              <a:t>-Не должен быть слишком долгим.</a:t>
            </a:r>
          </a:p>
          <a:p>
            <a:r>
              <a:rPr lang="ru-RU" sz="2000">
                <a:latin typeface="Corbel" pitchFamily="34" charset="0"/>
              </a:rPr>
              <a:t>-Право выбора, сидеть ли на полу или на стульчиках, остается за детьми. -Проводить подальше от мест комнаты, где есть много отвлекающих соблазнительных предметов. </a:t>
            </a:r>
          </a:p>
          <a:p>
            <a:r>
              <a:rPr lang="ru-RU" sz="2000">
                <a:latin typeface="Corbel" pitchFamily="34" charset="0"/>
              </a:rPr>
              <a:t>-Следует установить одно или два простых правила, помогающие детям вести себя. Правила могут быть, например, такие: «Мы внимательно слушаем друг друга», «Говорим по очереди».</a:t>
            </a:r>
          </a:p>
          <a:p>
            <a:r>
              <a:rPr lang="ru-RU" sz="2000">
                <a:latin typeface="Corbel" pitchFamily="34" charset="0"/>
              </a:rPr>
              <a:t>-Начинайте с достаточно веселой, но не буйной игры, которая не требует особой концентрации внимания, но побуждает сидеть на своем месте. </a:t>
            </a:r>
          </a:p>
          <a:p>
            <a:r>
              <a:rPr lang="ru-RU" sz="2000">
                <a:latin typeface="Corbel" pitchFamily="34" charset="0"/>
              </a:rPr>
              <a:t>-Для привлечения внимания детей используйте – жесты. </a:t>
            </a:r>
          </a:p>
          <a:p>
            <a:endParaRPr lang="ru-RU" sz="2000">
              <a:latin typeface="Corbel" pitchFamily="34" charset="0"/>
            </a:endParaRPr>
          </a:p>
          <a:p>
            <a:endParaRPr lang="ru-RU">
              <a:latin typeface="Corbel" pitchFamily="34" charset="0"/>
            </a:endParaRPr>
          </a:p>
          <a:p>
            <a:endParaRPr lang="ru-RU">
              <a:latin typeface="Corbel" pitchFamily="34" charset="0"/>
            </a:endParaRPr>
          </a:p>
          <a:p>
            <a:endParaRPr lang="ru-RU">
              <a:latin typeface="Corbel" pitchFamily="34" charset="0"/>
            </a:endParaRPr>
          </a:p>
          <a:p>
            <a:endParaRPr lang="ru-RU">
              <a:latin typeface="Corbe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388" y="188913"/>
            <a:ext cx="6678612" cy="6554787"/>
          </a:xfrm>
          <a:prstGeom prst="rect">
            <a:avLst/>
          </a:prstGeom>
        </p:spPr>
        <p:txBody>
          <a:bodyPr>
            <a:spAutoFit/>
          </a:bodyPr>
          <a:lstStyle/>
          <a:p>
            <a:pPr fontAlgn="auto">
              <a:spcBef>
                <a:spcPts val="0"/>
              </a:spcBef>
              <a:spcAft>
                <a:spcPts val="0"/>
              </a:spcAft>
              <a:defRPr/>
            </a:pPr>
            <a:r>
              <a:rPr lang="ru-RU" sz="2800" i="1" dirty="0">
                <a:solidFill>
                  <a:schemeClr val="accent1">
                    <a:lumMod val="75000"/>
                  </a:schemeClr>
                </a:solidFill>
                <a:latin typeface="+mn-lt"/>
              </a:rPr>
              <a:t>«Имея доступ в сказочный дворец, имя которому — Детство, я всегда считал необходимым стать в какой-то мере ребенком. Только при этом условии дети не будут смотреть </a:t>
            </a:r>
          </a:p>
          <a:p>
            <a:pPr fontAlgn="auto">
              <a:spcBef>
                <a:spcPts val="0"/>
              </a:spcBef>
              <a:spcAft>
                <a:spcPts val="0"/>
              </a:spcAft>
              <a:defRPr/>
            </a:pPr>
            <a:r>
              <a:rPr lang="ru-RU" sz="2800" i="1" dirty="0">
                <a:solidFill>
                  <a:schemeClr val="accent1">
                    <a:lumMod val="75000"/>
                  </a:schemeClr>
                </a:solidFill>
                <a:latin typeface="+mn-lt"/>
              </a:rPr>
              <a:t>на вас как на человека, </a:t>
            </a:r>
          </a:p>
          <a:p>
            <a:pPr fontAlgn="auto">
              <a:spcBef>
                <a:spcPts val="0"/>
              </a:spcBef>
              <a:spcAft>
                <a:spcPts val="0"/>
              </a:spcAft>
              <a:defRPr/>
            </a:pPr>
            <a:r>
              <a:rPr lang="ru-RU" sz="2800" i="1" dirty="0">
                <a:solidFill>
                  <a:schemeClr val="accent1">
                    <a:lumMod val="75000"/>
                  </a:schemeClr>
                </a:solidFill>
                <a:latin typeface="+mn-lt"/>
              </a:rPr>
              <a:t>случайно проникшего </a:t>
            </a:r>
          </a:p>
          <a:p>
            <a:pPr fontAlgn="auto">
              <a:spcBef>
                <a:spcPts val="0"/>
              </a:spcBef>
              <a:spcAft>
                <a:spcPts val="0"/>
              </a:spcAft>
              <a:defRPr/>
            </a:pPr>
            <a:r>
              <a:rPr lang="ru-RU" sz="2800" i="1" dirty="0">
                <a:solidFill>
                  <a:schemeClr val="accent1">
                    <a:lumMod val="75000"/>
                  </a:schemeClr>
                </a:solidFill>
                <a:latin typeface="+mn-lt"/>
              </a:rPr>
              <a:t>за ворота их сказочного</a:t>
            </a:r>
          </a:p>
          <a:p>
            <a:pPr fontAlgn="auto">
              <a:spcBef>
                <a:spcPts val="0"/>
              </a:spcBef>
              <a:spcAft>
                <a:spcPts val="0"/>
              </a:spcAft>
              <a:defRPr/>
            </a:pPr>
            <a:r>
              <a:rPr lang="ru-RU" sz="2800" i="1" dirty="0">
                <a:solidFill>
                  <a:schemeClr val="accent1">
                    <a:lumMod val="75000"/>
                  </a:schemeClr>
                </a:solidFill>
                <a:latin typeface="+mn-lt"/>
              </a:rPr>
              <a:t> мира, как на сторожа, </a:t>
            </a:r>
          </a:p>
          <a:p>
            <a:pPr fontAlgn="auto">
              <a:spcBef>
                <a:spcPts val="0"/>
              </a:spcBef>
              <a:spcAft>
                <a:spcPts val="0"/>
              </a:spcAft>
              <a:defRPr/>
            </a:pPr>
            <a:r>
              <a:rPr lang="ru-RU" sz="2800" i="1" dirty="0">
                <a:solidFill>
                  <a:schemeClr val="accent1">
                    <a:lumMod val="75000"/>
                  </a:schemeClr>
                </a:solidFill>
                <a:latin typeface="+mn-lt"/>
              </a:rPr>
              <a:t>охраняющего этот мир,</a:t>
            </a:r>
          </a:p>
          <a:p>
            <a:pPr fontAlgn="auto">
              <a:spcBef>
                <a:spcPts val="0"/>
              </a:spcBef>
              <a:spcAft>
                <a:spcPts val="0"/>
              </a:spcAft>
              <a:defRPr/>
            </a:pPr>
            <a:r>
              <a:rPr lang="ru-RU" sz="2800" i="1" dirty="0">
                <a:solidFill>
                  <a:schemeClr val="accent1">
                    <a:lumMod val="75000"/>
                  </a:schemeClr>
                </a:solidFill>
                <a:latin typeface="+mn-lt"/>
              </a:rPr>
              <a:t> сторожа, которому </a:t>
            </a:r>
          </a:p>
          <a:p>
            <a:pPr fontAlgn="auto">
              <a:spcBef>
                <a:spcPts val="0"/>
              </a:spcBef>
              <a:spcAft>
                <a:spcPts val="0"/>
              </a:spcAft>
              <a:defRPr/>
            </a:pPr>
            <a:r>
              <a:rPr lang="ru-RU" sz="2800" i="1" dirty="0">
                <a:solidFill>
                  <a:schemeClr val="accent1">
                    <a:lumMod val="75000"/>
                  </a:schemeClr>
                </a:solidFill>
                <a:latin typeface="+mn-lt"/>
              </a:rPr>
              <a:t>безразлично, что </a:t>
            </a:r>
          </a:p>
          <a:p>
            <a:pPr fontAlgn="auto">
              <a:spcBef>
                <a:spcPts val="0"/>
              </a:spcBef>
              <a:spcAft>
                <a:spcPts val="0"/>
              </a:spcAft>
              <a:defRPr/>
            </a:pPr>
            <a:r>
              <a:rPr lang="ru-RU" sz="2800" i="1" dirty="0">
                <a:solidFill>
                  <a:schemeClr val="accent1">
                    <a:lumMod val="75000"/>
                  </a:schemeClr>
                </a:solidFill>
                <a:latin typeface="+mn-lt"/>
              </a:rPr>
              <a:t>делается внутри этого</a:t>
            </a:r>
          </a:p>
          <a:p>
            <a:pPr fontAlgn="auto">
              <a:spcBef>
                <a:spcPts val="0"/>
              </a:spcBef>
              <a:spcAft>
                <a:spcPts val="0"/>
              </a:spcAft>
              <a:defRPr/>
            </a:pPr>
            <a:r>
              <a:rPr lang="ru-RU" sz="2800" i="1" dirty="0">
                <a:solidFill>
                  <a:schemeClr val="accent1">
                    <a:lumMod val="75000"/>
                  </a:schemeClr>
                </a:solidFill>
                <a:latin typeface="+mn-lt"/>
              </a:rPr>
              <a:t> мира».</a:t>
            </a:r>
          </a:p>
          <a:p>
            <a:pPr fontAlgn="auto">
              <a:spcBef>
                <a:spcPts val="0"/>
              </a:spcBef>
              <a:spcAft>
                <a:spcPts val="0"/>
              </a:spcAft>
              <a:defRPr/>
            </a:pPr>
            <a:r>
              <a:rPr lang="ru-RU" sz="2800" i="1" dirty="0">
                <a:latin typeface="+mn-lt"/>
              </a:rPr>
              <a:t>                     </a:t>
            </a:r>
            <a:r>
              <a:rPr lang="ru-RU" sz="2800" dirty="0">
                <a:solidFill>
                  <a:schemeClr val="accent1">
                    <a:lumMod val="50000"/>
                  </a:schemeClr>
                </a:solidFill>
                <a:latin typeface="+mn-lt"/>
              </a:rPr>
              <a:t>Сухомлинский</a:t>
            </a:r>
            <a:endParaRPr lang="ru-RU" sz="2800" dirty="0">
              <a:solidFill>
                <a:schemeClr val="accent1">
                  <a:lumMod val="50000"/>
                </a:schemeClr>
              </a:solidFill>
              <a:latin typeface="+mn-lt"/>
            </a:endParaRPr>
          </a:p>
        </p:txBody>
      </p:sp>
      <p:pic>
        <p:nvPicPr>
          <p:cNvPr id="33794" name="Picture 4"/>
          <p:cNvPicPr>
            <a:picLocks noChangeAspect="1" noChangeArrowheads="1"/>
          </p:cNvPicPr>
          <p:nvPr/>
        </p:nvPicPr>
        <p:blipFill>
          <a:blip r:embed="rId2"/>
          <a:srcRect/>
          <a:stretch>
            <a:fillRect/>
          </a:stretch>
        </p:blipFill>
        <p:spPr bwMode="auto">
          <a:xfrm>
            <a:off x="4067175" y="1989138"/>
            <a:ext cx="5076825" cy="4868862"/>
          </a:xfrm>
          <a:prstGeom prst="rect">
            <a:avLst/>
          </a:prstGeom>
          <a:noFill/>
          <a:ln w="9525">
            <a:noFill/>
            <a:miter lim="800000"/>
            <a:headEnd/>
            <a:tailEnd/>
          </a:ln>
        </p:spPr>
      </p:pic>
      <p:sp>
        <p:nvSpPr>
          <p:cNvPr id="33795" name="Прямоугольник 3"/>
          <p:cNvSpPr>
            <a:spLocks noChangeArrowheads="1"/>
          </p:cNvSpPr>
          <p:nvPr/>
        </p:nvSpPr>
        <p:spPr bwMode="auto">
          <a:xfrm rot="1439647">
            <a:off x="6230938" y="798513"/>
            <a:ext cx="3116262" cy="584200"/>
          </a:xfrm>
          <a:prstGeom prst="rect">
            <a:avLst/>
          </a:prstGeom>
          <a:noFill/>
          <a:ln w="9525">
            <a:noFill/>
            <a:miter lim="800000"/>
            <a:headEnd/>
            <a:tailEnd/>
          </a:ln>
        </p:spPr>
        <p:txBody>
          <a:bodyPr wrap="none">
            <a:spAutoFit/>
          </a:bodyPr>
          <a:lstStyle/>
          <a:p>
            <a:pPr algn="ctr"/>
            <a:r>
              <a:rPr lang="ru-RU" sz="3200" b="1" u="sng">
                <a:latin typeface="Corbel" pitchFamily="34" charset="0"/>
              </a:rPr>
              <a:t>Советы великих</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3"/>
          <p:cNvPicPr>
            <a:picLocks noChangeAspect="1" noChangeArrowheads="1"/>
          </p:cNvPicPr>
          <p:nvPr/>
        </p:nvPicPr>
        <p:blipFill>
          <a:blip r:embed="rId2"/>
          <a:srcRect/>
          <a:stretch>
            <a:fillRect/>
          </a:stretch>
        </p:blipFill>
        <p:spPr bwMode="auto">
          <a:xfrm>
            <a:off x="6659563" y="188913"/>
            <a:ext cx="2305050" cy="2055812"/>
          </a:xfrm>
          <a:prstGeom prst="rect">
            <a:avLst/>
          </a:prstGeom>
          <a:noFill/>
          <a:ln w="9525">
            <a:noFill/>
            <a:miter lim="800000"/>
            <a:headEnd/>
            <a:tailEnd/>
          </a:ln>
        </p:spPr>
      </p:pic>
      <p:sp>
        <p:nvSpPr>
          <p:cNvPr id="2" name="Заголовок 1"/>
          <p:cNvSpPr>
            <a:spLocks noGrp="1"/>
          </p:cNvSpPr>
          <p:nvPr>
            <p:ph type="title"/>
          </p:nvPr>
        </p:nvSpPr>
        <p:spPr>
          <a:xfrm>
            <a:off x="250825" y="0"/>
            <a:ext cx="8893175" cy="6669088"/>
          </a:xfrm>
        </p:spPr>
        <p:txBody>
          <a:bodyPr>
            <a:normAutofit fontScale="90000"/>
          </a:bodyPr>
          <a:lstStyle/>
          <a:p>
            <a:pPr fontAlgn="auto">
              <a:spcAft>
                <a:spcPts val="0"/>
              </a:spcAft>
              <a:defRPr/>
            </a:pPr>
            <a:r>
              <a:rPr lang="ru-RU" sz="2000" dirty="0" smtClean="0">
                <a:latin typeface="Times New Roman" pitchFamily="18" charset="0"/>
                <a:cs typeface="Times New Roman" pitchFamily="18" charset="0"/>
              </a:rPr>
              <a:t>«</a:t>
            </a:r>
            <a:r>
              <a:rPr lang="ru-RU" sz="2000" b="1" i="1" dirty="0" smtClean="0">
                <a:latin typeface="Times New Roman" pitchFamily="18" charset="0"/>
                <a:cs typeface="Times New Roman" pitchFamily="18" charset="0"/>
              </a:rPr>
              <a:t>Даже ёлки из-под палки не растут» </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М. </a:t>
            </a:r>
            <a:r>
              <a:rPr lang="ru-RU" sz="2000" dirty="0" err="1" smtClean="0">
                <a:latin typeface="Times New Roman" pitchFamily="18" charset="0"/>
                <a:cs typeface="Times New Roman" pitchFamily="18" charset="0"/>
              </a:rPr>
              <a:t>Малич</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b="1" i="1" dirty="0" smtClean="0">
                <a:latin typeface="Times New Roman" pitchFamily="18" charset="0"/>
                <a:cs typeface="Times New Roman" pitchFamily="18" charset="0"/>
              </a:rPr>
              <a:t>«Чтобы найти общий язык, свой следует немного прикусить»</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М.Малич</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b="1" i="1" dirty="0" smtClean="0">
                <a:latin typeface="Times New Roman" pitchFamily="18" charset="0"/>
                <a:cs typeface="Times New Roman" pitchFamily="18" charset="0"/>
              </a:rPr>
              <a:t>«Чаще улыбайтесь! Чтобы нахмуриться, нужно задействовать 721 мускула, а чтобы улыбнуться-14»</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b="1" i="1" dirty="0" smtClean="0">
                <a:latin typeface="Times New Roman" pitchFamily="18" charset="0"/>
                <a:cs typeface="Times New Roman" pitchFamily="18" charset="0"/>
              </a:rPr>
              <a:t> «Дети охотно всегда чем -</a:t>
            </a:r>
            <a:r>
              <a:rPr lang="ru-RU" sz="2000" b="1" i="1" dirty="0" err="1" smtClean="0">
                <a:latin typeface="Times New Roman" pitchFamily="18" charset="0"/>
                <a:cs typeface="Times New Roman" pitchFamily="18" charset="0"/>
              </a:rPr>
              <a:t>нибудь</a:t>
            </a:r>
            <a:r>
              <a:rPr lang="ru-RU" sz="2000" b="1" i="1" dirty="0" smtClean="0">
                <a:latin typeface="Times New Roman" pitchFamily="18" charset="0"/>
                <a:cs typeface="Times New Roman" pitchFamily="18" charset="0"/>
              </a:rPr>
              <a:t> занимаются</a:t>
            </a:r>
            <a:r>
              <a:rPr lang="ru-RU" sz="1800" b="1" i="1" dirty="0" smtClean="0">
                <a:latin typeface="Times New Roman" pitchFamily="18" charset="0"/>
                <a:cs typeface="Times New Roman" pitchFamily="18" charset="0"/>
              </a:rPr>
              <a:t>. Это весьма полезно, а потом не только не следует этому мешать, но нужно принимать меры к тому, чтобы всегда у них было что делать».</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Я. Коменский</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t>
            </a:r>
            <a:r>
              <a:rPr lang="ru-RU" sz="1800" b="1" i="1" dirty="0" smtClean="0">
                <a:latin typeface="Times New Roman" pitchFamily="18" charset="0"/>
                <a:cs typeface="Times New Roman" pitchFamily="18" charset="0"/>
              </a:rPr>
              <a:t>«Секрет успешного воспитания лежит в уважении к ученику». </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Эмерсон</a:t>
            </a:r>
            <a:r>
              <a:rPr lang="ru-RU" sz="1800" dirty="0" smtClean="0">
                <a:latin typeface="Times New Roman" pitchFamily="18" charset="0"/>
                <a:cs typeface="Times New Roman" pitchFamily="18" charset="0"/>
              </a:rPr>
              <a:t> У.</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t>
            </a:r>
            <a:r>
              <a:rPr lang="ru-RU" sz="1800" b="1" i="1" dirty="0" smtClean="0">
                <a:latin typeface="Times New Roman" pitchFamily="18" charset="0"/>
                <a:cs typeface="Times New Roman" pitchFamily="18" charset="0"/>
              </a:rPr>
              <a:t>«Бесцельно со стороны воспитателя говорить об обуздании страстей, если он дает волю какой-либо собственной страсти; и бесплодными будут его старания искоренить в своем воспитаннике порок или непристойную черту, которые он допускает в себе самом» </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Джон Локк</a:t>
            </a:r>
            <a:br>
              <a:rPr lang="ru-RU" sz="1800" dirty="0" smtClean="0">
                <a:latin typeface="Times New Roman" pitchFamily="18" charset="0"/>
                <a:cs typeface="Times New Roman" pitchFamily="18" charset="0"/>
              </a:rPr>
            </a:br>
            <a:r>
              <a:rPr lang="ru-RU" sz="1800" b="1" i="1" dirty="0" smtClean="0">
                <a:latin typeface="Times New Roman" pitchFamily="18" charset="0"/>
                <a:cs typeface="Times New Roman" pitchFamily="18" charset="0"/>
              </a:rPr>
              <a:t> «Воспитать человека интеллектуально, не воспитав его нравственно, — значит вырастить угрозу для общества». </a:t>
            </a:r>
            <a:br>
              <a:rPr lang="ru-RU" sz="1800" b="1" i="1" dirty="0" smtClean="0">
                <a:latin typeface="Times New Roman" pitchFamily="18" charset="0"/>
                <a:cs typeface="Times New Roman" pitchFamily="18" charset="0"/>
              </a:rPr>
            </a:br>
            <a:r>
              <a:rPr lang="ru-RU" sz="1800" b="1" i="1" dirty="0" smtClean="0">
                <a:latin typeface="Times New Roman" pitchFamily="18" charset="0"/>
                <a:cs typeface="Times New Roman" pitchFamily="18" charset="0"/>
              </a:rPr>
              <a:t>                                                                 </a:t>
            </a:r>
            <a:r>
              <a:rPr lang="ru-RU" sz="1800" dirty="0" smtClean="0">
                <a:latin typeface="Times New Roman" pitchFamily="18" charset="0"/>
                <a:cs typeface="Times New Roman" pitchFamily="18" charset="0"/>
              </a:rPr>
              <a:t>Рузвельт Т.</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t>
            </a:r>
            <a:r>
              <a:rPr lang="ru-RU" sz="1800" b="1" i="1" dirty="0" smtClean="0">
                <a:latin typeface="Times New Roman" pitchFamily="18" charset="0"/>
                <a:cs typeface="Times New Roman" pitchFamily="18" charset="0"/>
              </a:rPr>
              <a:t>«Из самых диких жеребят выходят наилучшие лошади, только бы их как следует воспитать и выездить». </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Плутар</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b="1" i="1" dirty="0" smtClean="0">
                <a:latin typeface="Times New Roman" pitchFamily="18" charset="0"/>
                <a:cs typeface="Times New Roman" pitchFamily="18" charset="0"/>
              </a:rPr>
              <a:t> «Вам не удастся никогда создать мудрецов, если будете убивать в детях шалунов». </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Ж.Руссо</a:t>
            </a:r>
            <a:endParaRPr lang="ru-RU"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2"/>
          <p:cNvPicPr>
            <a:picLocks noChangeAspect="1" noChangeArrowheads="1"/>
          </p:cNvPicPr>
          <p:nvPr/>
        </p:nvPicPr>
        <p:blipFill>
          <a:blip r:embed="rId2"/>
          <a:srcRect/>
          <a:stretch>
            <a:fillRect/>
          </a:stretch>
        </p:blipFill>
        <p:spPr bwMode="auto">
          <a:xfrm>
            <a:off x="179388" y="3284538"/>
            <a:ext cx="2808287" cy="3240087"/>
          </a:xfrm>
          <a:prstGeom prst="rect">
            <a:avLst/>
          </a:prstGeom>
          <a:noFill/>
          <a:ln w="9525">
            <a:noFill/>
            <a:miter lim="800000"/>
            <a:headEnd/>
            <a:tailEnd/>
          </a:ln>
        </p:spPr>
      </p:pic>
      <p:pic>
        <p:nvPicPr>
          <p:cNvPr id="35842" name="Рисунок 4"/>
          <p:cNvPicPr>
            <a:picLocks noChangeAspect="1" noChangeArrowheads="1"/>
          </p:cNvPicPr>
          <p:nvPr/>
        </p:nvPicPr>
        <p:blipFill>
          <a:blip r:embed="rId3"/>
          <a:srcRect/>
          <a:stretch>
            <a:fillRect/>
          </a:stretch>
        </p:blipFill>
        <p:spPr bwMode="auto">
          <a:xfrm>
            <a:off x="5508625" y="4076700"/>
            <a:ext cx="3384550" cy="2576513"/>
          </a:xfrm>
          <a:prstGeom prst="rect">
            <a:avLst/>
          </a:prstGeom>
          <a:noFill/>
          <a:ln w="9525">
            <a:noFill/>
            <a:miter lim="800000"/>
            <a:headEnd/>
            <a:tailEnd/>
          </a:ln>
        </p:spPr>
      </p:pic>
      <p:sp>
        <p:nvSpPr>
          <p:cNvPr id="35843" name="Заголовок 1"/>
          <p:cNvSpPr>
            <a:spLocks noGrp="1"/>
          </p:cNvSpPr>
          <p:nvPr>
            <p:ph type="title"/>
          </p:nvPr>
        </p:nvSpPr>
        <p:spPr/>
        <p:txBody>
          <a:bodyPr/>
          <a:lstStyle/>
          <a:p>
            <a:endParaRPr lang="ru-RU" smtClean="0"/>
          </a:p>
        </p:txBody>
      </p:sp>
      <p:sp>
        <p:nvSpPr>
          <p:cNvPr id="35844" name="Содержимое 2"/>
          <p:cNvSpPr>
            <a:spLocks noGrp="1"/>
          </p:cNvSpPr>
          <p:nvPr>
            <p:ph sz="quarter" idx="1"/>
          </p:nvPr>
        </p:nvSpPr>
        <p:spPr>
          <a:xfrm>
            <a:off x="914400" y="260350"/>
            <a:ext cx="7772400" cy="5759450"/>
          </a:xfrm>
        </p:spPr>
        <p:txBody>
          <a:bodyPr/>
          <a:lstStyle/>
          <a:p>
            <a:pPr>
              <a:buFont typeface="Wingdings 2" pitchFamily="18" charset="2"/>
              <a:buNone/>
            </a:pPr>
            <a:r>
              <a:rPr lang="ru-RU" sz="3200" b="1" smtClean="0"/>
              <a:t>Пока дошкольник находится в дошкольном учреждении, ему важно все равно чувствовать, что его любят, и ответственен за это ВОСПИТАТЕЛЬ</a:t>
            </a:r>
          </a:p>
          <a:p>
            <a:pPr>
              <a:buFont typeface="Wingdings 2" pitchFamily="18" charset="2"/>
              <a:buNone/>
            </a:pPr>
            <a:r>
              <a:rPr lang="ru-RU" sz="3200" smtClean="0"/>
              <a:t>Его главная обязанность – уметь налаживать отношения с детьми, какие бы методы ни были выбраны: убеждение, пример делом, доверительный разговор…</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Picture 9"/>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6866" name="Прямоугольник 1"/>
          <p:cNvSpPr>
            <a:spLocks noChangeArrowheads="1"/>
          </p:cNvSpPr>
          <p:nvPr/>
        </p:nvSpPr>
        <p:spPr bwMode="auto">
          <a:xfrm>
            <a:off x="1187450" y="836613"/>
            <a:ext cx="6985000" cy="1570037"/>
          </a:xfrm>
          <a:prstGeom prst="rect">
            <a:avLst/>
          </a:prstGeom>
          <a:noFill/>
          <a:ln w="9525">
            <a:noFill/>
            <a:miter lim="800000"/>
            <a:headEnd/>
            <a:tailEnd/>
          </a:ln>
        </p:spPr>
        <p:txBody>
          <a:bodyPr>
            <a:spAutoFit/>
          </a:bodyPr>
          <a:lstStyle/>
          <a:p>
            <a:pPr algn="ctr"/>
            <a:r>
              <a:rPr lang="ru-RU" sz="3200" b="1" i="1">
                <a:latin typeface="Corbel" pitchFamily="34" charset="0"/>
              </a:rPr>
              <a:t>Стать другом для детей не так трудно, нужно только этого захотеть !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088" y="-315913"/>
            <a:ext cx="7772400" cy="2795588"/>
          </a:xfrm>
        </p:spPr>
        <p:txBody>
          <a:bodyPr>
            <a:normAutofit fontScale="90000"/>
          </a:bodyPr>
          <a:lstStyle/>
          <a:p>
            <a:pPr algn="ctr" fontAlgn="auto">
              <a:spcAft>
                <a:spcPts val="0"/>
              </a:spcAft>
              <a:defRPr/>
            </a:pPr>
            <a:r>
              <a:rPr lang="ru-RU" b="1" i="1" dirty="0" smtClean="0">
                <a:solidFill>
                  <a:srgbClr val="7030A0"/>
                </a:solidFill>
              </a:rPr>
              <a:t>«Величие великого человека обнаруживается в том, как он обращается с маленьким людьми»</a:t>
            </a:r>
            <a:r>
              <a:rPr lang="ru-RU" b="1" i="1" dirty="0" smtClean="0"/>
              <a:t>              </a:t>
            </a:r>
            <a:r>
              <a:rPr lang="ru-RU" dirty="0" err="1" smtClean="0">
                <a:solidFill>
                  <a:srgbClr val="002060"/>
                </a:solidFill>
              </a:rPr>
              <a:t>Т.Карлейль</a:t>
            </a:r>
            <a:endParaRPr lang="ru-RU" dirty="0">
              <a:solidFill>
                <a:srgbClr val="002060"/>
              </a:solidFill>
            </a:endParaRPr>
          </a:p>
        </p:txBody>
      </p:sp>
      <p:pic>
        <p:nvPicPr>
          <p:cNvPr id="15362" name="Picture 7"/>
          <p:cNvPicPr>
            <a:picLocks noChangeAspect="1" noChangeArrowheads="1"/>
          </p:cNvPicPr>
          <p:nvPr/>
        </p:nvPicPr>
        <p:blipFill>
          <a:blip r:embed="rId2"/>
          <a:srcRect/>
          <a:stretch>
            <a:fillRect/>
          </a:stretch>
        </p:blipFill>
        <p:spPr bwMode="auto">
          <a:xfrm>
            <a:off x="611188" y="2492375"/>
            <a:ext cx="7921625" cy="4105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88913"/>
            <a:ext cx="8686800" cy="792162"/>
          </a:xfrm>
        </p:spPr>
        <p:txBody>
          <a:bodyPr>
            <a:normAutofit/>
          </a:bodyPr>
          <a:lstStyle/>
          <a:p>
            <a:pPr algn="ctr" fontAlgn="auto">
              <a:spcAft>
                <a:spcPts val="0"/>
              </a:spcAft>
              <a:defRPr/>
            </a:pPr>
            <a:r>
              <a:rPr lang="ru-RU" sz="2800" b="1" dirty="0" smtClean="0">
                <a:solidFill>
                  <a:schemeClr val="accent2">
                    <a:lumMod val="75000"/>
                  </a:schemeClr>
                </a:solidFill>
              </a:rPr>
              <a:t>Позиции воспитателя по отношению к детям:</a:t>
            </a:r>
            <a:endParaRPr lang="ru-RU" sz="2800" b="1" dirty="0">
              <a:solidFill>
                <a:schemeClr val="accent2">
                  <a:lumMod val="75000"/>
                </a:schemeClr>
              </a:solidFill>
            </a:endParaRPr>
          </a:p>
        </p:txBody>
      </p:sp>
      <p:sp>
        <p:nvSpPr>
          <p:cNvPr id="3" name="Содержимое 2"/>
          <p:cNvSpPr>
            <a:spLocks noGrp="1"/>
          </p:cNvSpPr>
          <p:nvPr>
            <p:ph sz="quarter" idx="1"/>
          </p:nvPr>
        </p:nvSpPr>
        <p:spPr>
          <a:xfrm>
            <a:off x="323850" y="981075"/>
            <a:ext cx="8362950" cy="5543550"/>
          </a:xfrm>
        </p:spPr>
        <p:txBody>
          <a:bodyPr>
            <a:normAutofit fontScale="77500" lnSpcReduction="20000"/>
          </a:bodyPr>
          <a:lstStyle/>
          <a:p>
            <a:pPr marL="274320" indent="-274320" fontAlgn="auto">
              <a:spcBef>
                <a:spcPts val="580"/>
              </a:spcBef>
              <a:spcAft>
                <a:spcPts val="0"/>
              </a:spcAft>
              <a:buFont typeface="Wingdings 2"/>
              <a:buNone/>
              <a:defRPr/>
            </a:pPr>
            <a:r>
              <a:rPr lang="ru-RU" sz="3100" b="1" u="sng" dirty="0" smtClean="0"/>
              <a:t>"</a:t>
            </a:r>
            <a:r>
              <a:rPr lang="ru-RU" sz="3100" b="1" u="sng" dirty="0" err="1" smtClean="0"/>
              <a:t>Карабас-Барабас</a:t>
            </a:r>
            <a:r>
              <a:rPr lang="ru-RU" sz="3100" b="1" u="sng" dirty="0" smtClean="0"/>
              <a:t>" </a:t>
            </a:r>
          </a:p>
          <a:p>
            <a:pPr marL="274320" indent="-274320" fontAlgn="auto">
              <a:spcBef>
                <a:spcPts val="580"/>
              </a:spcBef>
              <a:spcAft>
                <a:spcPts val="0"/>
              </a:spcAft>
              <a:buFont typeface="Wingdings 2"/>
              <a:buNone/>
              <a:defRPr/>
            </a:pPr>
            <a:r>
              <a:rPr lang="ru-RU" dirty="0" smtClean="0"/>
              <a:t>Такой педагог нуждается лишь в четком и правильном</a:t>
            </a:r>
          </a:p>
          <a:p>
            <a:pPr marL="274320" indent="-274320" fontAlgn="auto">
              <a:spcBef>
                <a:spcPts val="580"/>
              </a:spcBef>
              <a:spcAft>
                <a:spcPts val="0"/>
              </a:spcAft>
              <a:buFont typeface="Wingdings 2"/>
              <a:buNone/>
              <a:defRPr/>
            </a:pPr>
            <a:r>
              <a:rPr lang="ru-RU" dirty="0" smtClean="0"/>
              <a:t> исполнении детьми его требований. Такое общение </a:t>
            </a:r>
          </a:p>
          <a:p>
            <a:pPr marL="274320" indent="-274320" fontAlgn="auto">
              <a:spcBef>
                <a:spcPts val="580"/>
              </a:spcBef>
              <a:spcAft>
                <a:spcPts val="0"/>
              </a:spcAft>
              <a:buFont typeface="Wingdings 2"/>
              <a:buNone/>
              <a:defRPr/>
            </a:pPr>
            <a:r>
              <a:rPr lang="ru-RU" dirty="0" smtClean="0"/>
              <a:t>похоже на дрессировку. Основой отношений является </a:t>
            </a:r>
          </a:p>
          <a:p>
            <a:pPr marL="274320" indent="-274320" fontAlgn="auto">
              <a:spcBef>
                <a:spcPts val="580"/>
              </a:spcBef>
              <a:spcAft>
                <a:spcPts val="0"/>
              </a:spcAft>
              <a:buFont typeface="Wingdings 2"/>
              <a:buNone/>
              <a:defRPr/>
            </a:pPr>
            <a:r>
              <a:rPr lang="ru-RU" b="1" dirty="0" smtClean="0"/>
              <a:t>страх и подчинение взрослому</a:t>
            </a:r>
            <a:r>
              <a:rPr lang="ru-RU" dirty="0" smtClean="0"/>
              <a:t>. </a:t>
            </a:r>
          </a:p>
          <a:p>
            <a:pPr marL="274320" indent="-274320" fontAlgn="auto">
              <a:spcBef>
                <a:spcPts val="580"/>
              </a:spcBef>
              <a:spcAft>
                <a:spcPts val="0"/>
              </a:spcAft>
              <a:buFont typeface="Wingdings 2"/>
              <a:buNone/>
              <a:defRPr/>
            </a:pPr>
            <a:r>
              <a:rPr lang="ru-RU" dirty="0" smtClean="0"/>
              <a:t>Активность детей, освобожденных на некоторое время</a:t>
            </a:r>
          </a:p>
          <a:p>
            <a:pPr marL="274320" indent="-274320" fontAlgn="auto">
              <a:spcBef>
                <a:spcPts val="580"/>
              </a:spcBef>
              <a:spcAft>
                <a:spcPts val="0"/>
              </a:spcAft>
              <a:buFont typeface="Wingdings 2"/>
              <a:buNone/>
              <a:defRPr/>
            </a:pPr>
            <a:r>
              <a:rPr lang="ru-RU" dirty="0" smtClean="0"/>
              <a:t> от давления такого воспитателя, направляется на выплеск накопившейся</a:t>
            </a:r>
          </a:p>
          <a:p>
            <a:pPr marL="274320" indent="-274320" fontAlgn="auto">
              <a:spcBef>
                <a:spcPts val="580"/>
              </a:spcBef>
              <a:spcAft>
                <a:spcPts val="0"/>
              </a:spcAft>
              <a:buFont typeface="Wingdings 2"/>
              <a:buNone/>
              <a:defRPr/>
            </a:pPr>
            <a:r>
              <a:rPr lang="ru-RU" dirty="0" smtClean="0"/>
              <a:t>энергии, они не обращают внимание на воздействие взрослого пока не </a:t>
            </a:r>
          </a:p>
          <a:p>
            <a:pPr marL="274320" indent="-274320" fontAlgn="auto">
              <a:spcBef>
                <a:spcPts val="580"/>
              </a:spcBef>
              <a:spcAft>
                <a:spcPts val="0"/>
              </a:spcAft>
              <a:buFont typeface="Wingdings 2"/>
              <a:buNone/>
              <a:defRPr/>
            </a:pPr>
            <a:r>
              <a:rPr lang="ru-RU" dirty="0" smtClean="0"/>
              <a:t>устанут. Дети быстро привыкают к стимулам (окрик и замечание) и </a:t>
            </a:r>
          </a:p>
          <a:p>
            <a:pPr marL="274320" indent="-274320" fontAlgn="auto">
              <a:spcBef>
                <a:spcPts val="580"/>
              </a:spcBef>
              <a:spcAft>
                <a:spcPts val="0"/>
              </a:spcAft>
              <a:buFont typeface="Wingdings 2"/>
              <a:buNone/>
              <a:defRPr/>
            </a:pPr>
            <a:r>
              <a:rPr lang="ru-RU" dirty="0" smtClean="0"/>
              <a:t>перестают реагировать на спокойный голос и совет.</a:t>
            </a:r>
          </a:p>
          <a:p>
            <a:pPr marL="274320" indent="-274320" fontAlgn="auto">
              <a:spcBef>
                <a:spcPts val="580"/>
              </a:spcBef>
              <a:spcAft>
                <a:spcPts val="0"/>
              </a:spcAft>
              <a:buFont typeface="Wingdings 2"/>
              <a:buNone/>
              <a:defRPr/>
            </a:pPr>
            <a:r>
              <a:rPr lang="ru-RU" dirty="0" smtClean="0"/>
              <a:t>В случае необходимости дети могут показывать достаточно высокий уровень овладения какими-либо знаниями и умениями. Но стоит заменить условия выполнения заданий (заменить вопросы или материал для заданий), как впечатление сразу изменится. Самое печальное последствие такого воспитания - это </a:t>
            </a:r>
            <a:r>
              <a:rPr lang="ru-RU" b="1" dirty="0" smtClean="0"/>
              <a:t>выработка у детей двойной позиции, </a:t>
            </a:r>
            <a:r>
              <a:rPr lang="ru-RU" b="1" dirty="0" err="1" smtClean="0"/>
              <a:t>манипулятивных</a:t>
            </a:r>
            <a:r>
              <a:rPr lang="ru-RU" b="1" dirty="0" smtClean="0"/>
              <a:t> способностей. </a:t>
            </a:r>
            <a:r>
              <a:rPr lang="ru-RU" dirty="0" smtClean="0"/>
              <a:t>Ведь уже в дошкольном возрасте ребенок способен понять, что ложь помогает избежать неприятностей, а лесть добиться одобрения.</a:t>
            </a:r>
          </a:p>
          <a:p>
            <a:pPr marL="274320" indent="-274320" fontAlgn="auto">
              <a:spcBef>
                <a:spcPts val="580"/>
              </a:spcBef>
              <a:spcAft>
                <a:spcPts val="0"/>
              </a:spcAft>
              <a:buFont typeface="Wingdings 2"/>
              <a:buChar char=""/>
              <a:defRPr/>
            </a:pPr>
            <a:endParaRPr lang="ru-RU" dirty="0"/>
          </a:p>
        </p:txBody>
      </p:sp>
      <p:pic>
        <p:nvPicPr>
          <p:cNvPr id="16387" name="Рисунок 3"/>
          <p:cNvPicPr>
            <a:picLocks noChangeAspect="1" noChangeArrowheads="1"/>
          </p:cNvPicPr>
          <p:nvPr/>
        </p:nvPicPr>
        <p:blipFill>
          <a:blip r:embed="rId2"/>
          <a:srcRect/>
          <a:stretch>
            <a:fillRect/>
          </a:stretch>
        </p:blipFill>
        <p:spPr bwMode="auto">
          <a:xfrm>
            <a:off x="6588125" y="981075"/>
            <a:ext cx="1944688" cy="18716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Прямоугольник 1"/>
          <p:cNvSpPr>
            <a:spLocks noChangeArrowheads="1"/>
          </p:cNvSpPr>
          <p:nvPr/>
        </p:nvSpPr>
        <p:spPr bwMode="auto">
          <a:xfrm>
            <a:off x="395288" y="612775"/>
            <a:ext cx="8497887" cy="4432300"/>
          </a:xfrm>
          <a:prstGeom prst="rect">
            <a:avLst/>
          </a:prstGeom>
          <a:noFill/>
          <a:ln w="9525">
            <a:noFill/>
            <a:miter lim="800000"/>
            <a:headEnd/>
            <a:tailEnd/>
          </a:ln>
        </p:spPr>
        <p:txBody>
          <a:bodyPr>
            <a:spAutoFit/>
          </a:bodyPr>
          <a:lstStyle/>
          <a:p>
            <a:r>
              <a:rPr lang="ru-RU" sz="2400" b="1" u="sng">
                <a:latin typeface="Corbel" pitchFamily="34" charset="0"/>
              </a:rPr>
              <a:t>"Мальвина" </a:t>
            </a:r>
          </a:p>
          <a:p>
            <a:r>
              <a:rPr lang="ru-RU">
                <a:latin typeface="Corbel" pitchFamily="34" charset="0"/>
              </a:rPr>
              <a:t>	</a:t>
            </a:r>
          </a:p>
          <a:p>
            <a:r>
              <a:rPr lang="ru-RU" sz="2000">
                <a:latin typeface="Corbel" pitchFamily="34" charset="0"/>
              </a:rPr>
              <a:t>Такой воспитатель четко знает, что правильно, </a:t>
            </a:r>
          </a:p>
          <a:p>
            <a:r>
              <a:rPr lang="ru-RU" sz="2000">
                <a:latin typeface="Corbel" pitchFamily="34" charset="0"/>
              </a:rPr>
              <a:t>что нет, что нужно, а что бесполезно. Это умный</a:t>
            </a:r>
          </a:p>
          <a:p>
            <a:r>
              <a:rPr lang="ru-RU" sz="2000">
                <a:latin typeface="Corbel" pitchFamily="34" charset="0"/>
              </a:rPr>
              <a:t> педагог, но действующий только по четко задан-</a:t>
            </a:r>
          </a:p>
          <a:p>
            <a:r>
              <a:rPr lang="ru-RU" sz="2000">
                <a:latin typeface="Corbel" pitchFamily="34" charset="0"/>
              </a:rPr>
              <a:t>ному самому себе </a:t>
            </a:r>
            <a:r>
              <a:rPr lang="ru-RU" sz="2000" b="1">
                <a:latin typeface="Corbel" pitchFamily="34" charset="0"/>
              </a:rPr>
              <a:t>стереотипу.</a:t>
            </a:r>
            <a:r>
              <a:rPr lang="ru-RU" sz="2000">
                <a:latin typeface="Corbel" pitchFamily="34" charset="0"/>
              </a:rPr>
              <a:t> В выработке автома-</a:t>
            </a:r>
          </a:p>
          <a:p>
            <a:r>
              <a:rPr lang="ru-RU" sz="2000">
                <a:latin typeface="Corbel" pitchFamily="34" charset="0"/>
              </a:rPr>
              <a:t>тических навыков такой воспитатель добивается</a:t>
            </a:r>
          </a:p>
          <a:p>
            <a:r>
              <a:rPr lang="ru-RU" sz="2000">
                <a:latin typeface="Corbel" pitchFamily="34" charset="0"/>
              </a:rPr>
              <a:t> успехов, но в регулировании повседневного общения с возникающими в процессе него конфликтами подход "Мальвины" оказывается бездейственным. Все, что непонятно в поведении детей таким воспитателем оценивается, как неправильное.</a:t>
            </a:r>
          </a:p>
          <a:p>
            <a:r>
              <a:rPr lang="ru-RU" sz="2000">
                <a:latin typeface="Corbel" pitchFamily="34" charset="0"/>
              </a:rPr>
              <a:t> </a:t>
            </a:r>
          </a:p>
          <a:p>
            <a:r>
              <a:rPr lang="ru-RU" sz="2000">
                <a:latin typeface="Corbel" pitchFamily="34" charset="0"/>
              </a:rPr>
              <a:t>В группе у такого воспитателя достаточно </a:t>
            </a:r>
            <a:r>
              <a:rPr lang="ru-RU" sz="2000" b="1">
                <a:latin typeface="Corbel" pitchFamily="34" charset="0"/>
              </a:rPr>
              <a:t>низкий уровень детской активности, самостоятельности, любознательности и эмоциональности.</a:t>
            </a:r>
          </a:p>
        </p:txBody>
      </p:sp>
      <p:pic>
        <p:nvPicPr>
          <p:cNvPr id="17410" name="Рисунок 2"/>
          <p:cNvPicPr>
            <a:picLocks noChangeAspect="1" noChangeArrowheads="1"/>
          </p:cNvPicPr>
          <p:nvPr/>
        </p:nvPicPr>
        <p:blipFill>
          <a:blip r:embed="rId2"/>
          <a:srcRect/>
          <a:stretch>
            <a:fillRect/>
          </a:stretch>
        </p:blipFill>
        <p:spPr bwMode="auto">
          <a:xfrm>
            <a:off x="6227763" y="333375"/>
            <a:ext cx="2447925" cy="25193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Прямоугольник 1"/>
          <p:cNvSpPr>
            <a:spLocks noChangeArrowheads="1"/>
          </p:cNvSpPr>
          <p:nvPr/>
        </p:nvSpPr>
        <p:spPr bwMode="auto">
          <a:xfrm>
            <a:off x="539750" y="476250"/>
            <a:ext cx="8135938" cy="4710113"/>
          </a:xfrm>
          <a:prstGeom prst="rect">
            <a:avLst/>
          </a:prstGeom>
          <a:noFill/>
          <a:ln w="9525">
            <a:noFill/>
            <a:miter lim="800000"/>
            <a:headEnd/>
            <a:tailEnd/>
          </a:ln>
        </p:spPr>
        <p:txBody>
          <a:bodyPr>
            <a:spAutoFit/>
          </a:bodyPr>
          <a:lstStyle/>
          <a:p>
            <a:r>
              <a:rPr lang="ru-RU" sz="2400" b="1" u="sng">
                <a:latin typeface="Corbel" pitchFamily="34" charset="0"/>
              </a:rPr>
              <a:t>"Спящая красавица"</a:t>
            </a:r>
          </a:p>
          <a:p>
            <a:r>
              <a:rPr lang="ru-RU">
                <a:latin typeface="Corbel" pitchFamily="34" charset="0"/>
              </a:rPr>
              <a:t>Она </a:t>
            </a:r>
            <a:r>
              <a:rPr lang="ru-RU" b="1">
                <a:latin typeface="Corbel" pitchFamily="34" charset="0"/>
              </a:rPr>
              <a:t>безразлична к детям</a:t>
            </a:r>
            <a:r>
              <a:rPr lang="ru-RU">
                <a:latin typeface="Corbel" pitchFamily="34" charset="0"/>
              </a:rPr>
              <a:t>, они предоставлены сами себе.</a:t>
            </a:r>
          </a:p>
          <a:p>
            <a:r>
              <a:rPr lang="ru-RU">
                <a:latin typeface="Corbel" pitchFamily="34" charset="0"/>
              </a:rPr>
              <a:t> Общение между детьми и педагогом носит чисто </a:t>
            </a:r>
          </a:p>
          <a:p>
            <a:r>
              <a:rPr lang="ru-RU">
                <a:latin typeface="Corbel" pitchFamily="34" charset="0"/>
              </a:rPr>
              <a:t>формальный характер, а отношения между детьми и их</a:t>
            </a:r>
          </a:p>
          <a:p>
            <a:r>
              <a:rPr lang="ru-RU">
                <a:latin typeface="Corbel" pitchFamily="34" charset="0"/>
              </a:rPr>
              <a:t> деятельность никак не регулируются. Дети не могут себя</a:t>
            </a:r>
          </a:p>
          <a:p>
            <a:r>
              <a:rPr lang="ru-RU">
                <a:latin typeface="Corbel" pitchFamily="34" charset="0"/>
              </a:rPr>
              <a:t>занять, постепенно они </a:t>
            </a:r>
            <a:r>
              <a:rPr lang="ru-RU" b="1">
                <a:latin typeface="Corbel" pitchFamily="34" charset="0"/>
              </a:rPr>
              <a:t>становятся либо расторможенными,</a:t>
            </a:r>
          </a:p>
          <a:p>
            <a:r>
              <a:rPr lang="ru-RU" b="1">
                <a:latin typeface="Corbel" pitchFamily="34" charset="0"/>
              </a:rPr>
              <a:t> либо безразличными.	</a:t>
            </a:r>
          </a:p>
          <a:p>
            <a:r>
              <a:rPr lang="ru-RU">
                <a:latin typeface="Corbel" pitchFamily="34" charset="0"/>
              </a:rPr>
              <a:t> </a:t>
            </a:r>
          </a:p>
          <a:p>
            <a:r>
              <a:rPr lang="ru-RU" sz="2400" b="1" u="sng">
                <a:latin typeface="Corbel" pitchFamily="34" charset="0"/>
              </a:rPr>
              <a:t>"Снежная королева" </a:t>
            </a:r>
          </a:p>
          <a:p>
            <a:r>
              <a:rPr lang="ru-RU">
                <a:latin typeface="Corbel" pitchFamily="34" charset="0"/>
              </a:rPr>
              <a:t>	</a:t>
            </a:r>
          </a:p>
          <a:p>
            <a:r>
              <a:rPr lang="ru-RU">
                <a:latin typeface="Corbel" pitchFamily="34" charset="0"/>
              </a:rPr>
              <a:t>Она красавица, но </a:t>
            </a:r>
            <a:r>
              <a:rPr lang="ru-RU" b="1">
                <a:latin typeface="Corbel" pitchFamily="34" charset="0"/>
              </a:rPr>
              <a:t>лишена чувства любви и привязанности к детям</a:t>
            </a:r>
            <a:r>
              <a:rPr lang="ru-RU">
                <a:latin typeface="Corbel" pitchFamily="34" charset="0"/>
              </a:rPr>
              <a:t>. Она добивается подчинения, манипулируя чувствами, подменяя насыщенную естественную жизнь внешне привлекательным, но, по сути, бесполезным времяпрепровождением. При такой воспитательской позиции у детей часто </a:t>
            </a:r>
            <a:r>
              <a:rPr lang="ru-RU" b="1">
                <a:latin typeface="Corbel" pitchFamily="34" charset="0"/>
              </a:rPr>
              <a:t>формируются бесчувственность, безынициативность,</a:t>
            </a:r>
          </a:p>
          <a:p>
            <a:r>
              <a:rPr lang="ru-RU" b="1">
                <a:latin typeface="Corbel" pitchFamily="34" charset="0"/>
              </a:rPr>
              <a:t> холодность по отношению друг к другу.</a:t>
            </a:r>
          </a:p>
        </p:txBody>
      </p:sp>
      <p:pic>
        <p:nvPicPr>
          <p:cNvPr id="18434" name="Рисунок 2"/>
          <p:cNvPicPr>
            <a:picLocks noChangeAspect="1" noChangeArrowheads="1"/>
          </p:cNvPicPr>
          <p:nvPr/>
        </p:nvPicPr>
        <p:blipFill>
          <a:blip r:embed="rId2"/>
          <a:srcRect/>
          <a:stretch>
            <a:fillRect/>
          </a:stretch>
        </p:blipFill>
        <p:spPr bwMode="auto">
          <a:xfrm>
            <a:off x="6659563" y="188913"/>
            <a:ext cx="2089150" cy="2087562"/>
          </a:xfrm>
          <a:prstGeom prst="rect">
            <a:avLst/>
          </a:prstGeom>
          <a:noFill/>
          <a:ln w="9525">
            <a:noFill/>
            <a:miter lim="800000"/>
            <a:headEnd/>
            <a:tailEnd/>
          </a:ln>
        </p:spPr>
      </p:pic>
      <p:pic>
        <p:nvPicPr>
          <p:cNvPr id="18435" name="Рисунок 3"/>
          <p:cNvPicPr>
            <a:picLocks noChangeAspect="1" noChangeArrowheads="1"/>
          </p:cNvPicPr>
          <p:nvPr/>
        </p:nvPicPr>
        <p:blipFill>
          <a:blip r:embed="rId3"/>
          <a:srcRect/>
          <a:stretch>
            <a:fillRect/>
          </a:stretch>
        </p:blipFill>
        <p:spPr bwMode="auto">
          <a:xfrm>
            <a:off x="6084888" y="4581525"/>
            <a:ext cx="2303462" cy="2087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Прямоугольник 1"/>
          <p:cNvSpPr>
            <a:spLocks noChangeArrowheads="1"/>
          </p:cNvSpPr>
          <p:nvPr/>
        </p:nvSpPr>
        <p:spPr bwMode="auto">
          <a:xfrm>
            <a:off x="250825" y="404813"/>
            <a:ext cx="8642350" cy="4862512"/>
          </a:xfrm>
          <a:prstGeom prst="rect">
            <a:avLst/>
          </a:prstGeom>
          <a:noFill/>
          <a:ln w="9525">
            <a:noFill/>
            <a:miter lim="800000"/>
            <a:headEnd/>
            <a:tailEnd/>
          </a:ln>
        </p:spPr>
        <p:txBody>
          <a:bodyPr>
            <a:spAutoFit/>
          </a:bodyPr>
          <a:lstStyle/>
          <a:p>
            <a:r>
              <a:rPr lang="ru-RU" sz="2000" b="1" u="sng">
                <a:latin typeface="Corbel" pitchFamily="34" charset="0"/>
              </a:rPr>
              <a:t>"Наседка" </a:t>
            </a:r>
          </a:p>
          <a:p>
            <a:r>
              <a:rPr lang="ru-RU">
                <a:latin typeface="Corbel" pitchFamily="34" charset="0"/>
              </a:rPr>
              <a:t> </a:t>
            </a:r>
          </a:p>
          <a:p>
            <a:r>
              <a:rPr lang="ru-RU">
                <a:latin typeface="Corbel" pitchFamily="34" charset="0"/>
              </a:rPr>
              <a:t>Идеальный вариант воспитателя для ясельной группы. Она</a:t>
            </a:r>
          </a:p>
          <a:p>
            <a:r>
              <a:rPr lang="ru-RU">
                <a:latin typeface="Corbel" pitchFamily="34" charset="0"/>
              </a:rPr>
              <a:t> заботлива, внимательна, ни на минуту не оставляет детей без</a:t>
            </a:r>
          </a:p>
          <a:p>
            <a:r>
              <a:rPr lang="ru-RU">
                <a:latin typeface="Corbel" pitchFamily="34" charset="0"/>
              </a:rPr>
              <a:t> неусыпного контроля. Но такая </a:t>
            </a:r>
            <a:r>
              <a:rPr lang="ru-RU" b="1">
                <a:latin typeface="Corbel" pitchFamily="34" charset="0"/>
              </a:rPr>
              <a:t>опека и тщательное </a:t>
            </a:r>
            <a:r>
              <a:rPr lang="ru-RU">
                <a:latin typeface="Corbel" pitchFamily="34" charset="0"/>
              </a:rPr>
              <a:t>сопровож-</a:t>
            </a:r>
          </a:p>
          <a:p>
            <a:r>
              <a:rPr lang="ru-RU">
                <a:latin typeface="Corbel" pitchFamily="34" charset="0"/>
              </a:rPr>
              <a:t>дение всей детской жизнедеятельности в других возрастных</a:t>
            </a:r>
          </a:p>
          <a:p>
            <a:r>
              <a:rPr lang="ru-RU">
                <a:latin typeface="Corbel" pitchFamily="34" charset="0"/>
              </a:rPr>
              <a:t> группах приводит </a:t>
            </a:r>
            <a:r>
              <a:rPr lang="ru-RU" b="1">
                <a:latin typeface="Corbel" pitchFamily="34" charset="0"/>
              </a:rPr>
              <a:t>к развитию у детей лени, низкой самооценке, инертности.	</a:t>
            </a:r>
          </a:p>
          <a:p>
            <a:r>
              <a:rPr lang="ru-RU" b="1">
                <a:latin typeface="Corbel" pitchFamily="34" charset="0"/>
              </a:rPr>
              <a:t> </a:t>
            </a:r>
          </a:p>
          <a:p>
            <a:r>
              <a:rPr lang="ru-RU" sz="2000" b="1" u="sng">
                <a:latin typeface="Corbel" pitchFamily="34" charset="0"/>
              </a:rPr>
              <a:t>"Мери Попинс" </a:t>
            </a:r>
          </a:p>
          <a:p>
            <a:r>
              <a:rPr lang="ru-RU">
                <a:latin typeface="Corbel" pitchFamily="34" charset="0"/>
              </a:rPr>
              <a:t>	</a:t>
            </a:r>
          </a:p>
          <a:p>
            <a:r>
              <a:rPr lang="ru-RU" b="1">
                <a:solidFill>
                  <a:srgbClr val="FF0000"/>
                </a:solidFill>
                <a:latin typeface="Corbel" pitchFamily="34" charset="0"/>
              </a:rPr>
              <a:t>Она разносторонне развита, тактична, естественна и эмоциональна. А главное - она любит детей, умеет сделать их жизнь радостной и насыщенной.</a:t>
            </a:r>
          </a:p>
          <a:p>
            <a:r>
              <a:rPr lang="ru-RU" b="1">
                <a:solidFill>
                  <a:srgbClr val="FF0000"/>
                </a:solidFill>
                <a:latin typeface="Corbel" pitchFamily="34" charset="0"/>
              </a:rPr>
              <a:t> </a:t>
            </a:r>
          </a:p>
          <a:p>
            <a:r>
              <a:rPr lang="ru-RU">
                <a:latin typeface="Corbel" pitchFamily="34" charset="0"/>
              </a:rPr>
              <a:t>Мечта любого ребенка и любого родителя - это Мери Попинс. Но так ли часто в реальной жизни мы встречаем таких педагогов, и так ли много в нас самих от этой удивительной воспитательницы.</a:t>
            </a:r>
          </a:p>
          <a:p>
            <a:r>
              <a:rPr lang="ru-RU">
                <a:latin typeface="Corbel" pitchFamily="34" charset="0"/>
              </a:rPr>
              <a:t> </a:t>
            </a:r>
          </a:p>
        </p:txBody>
      </p:sp>
      <p:pic>
        <p:nvPicPr>
          <p:cNvPr id="19458" name="Рисунок 2"/>
          <p:cNvPicPr>
            <a:picLocks noChangeAspect="1" noChangeArrowheads="1"/>
          </p:cNvPicPr>
          <p:nvPr/>
        </p:nvPicPr>
        <p:blipFill>
          <a:blip r:embed="rId2"/>
          <a:srcRect/>
          <a:stretch>
            <a:fillRect/>
          </a:stretch>
        </p:blipFill>
        <p:spPr bwMode="auto">
          <a:xfrm>
            <a:off x="7019925" y="188913"/>
            <a:ext cx="1655763" cy="2016125"/>
          </a:xfrm>
          <a:prstGeom prst="rect">
            <a:avLst/>
          </a:prstGeom>
          <a:noFill/>
          <a:ln w="9525">
            <a:noFill/>
            <a:miter lim="800000"/>
            <a:headEnd/>
            <a:tailEnd/>
          </a:ln>
        </p:spPr>
      </p:pic>
      <p:pic>
        <p:nvPicPr>
          <p:cNvPr id="19459" name="Рисунок 3"/>
          <p:cNvPicPr>
            <a:picLocks noChangeAspect="1" noChangeArrowheads="1"/>
          </p:cNvPicPr>
          <p:nvPr/>
        </p:nvPicPr>
        <p:blipFill>
          <a:blip r:embed="rId3"/>
          <a:srcRect/>
          <a:stretch>
            <a:fillRect/>
          </a:stretch>
        </p:blipFill>
        <p:spPr bwMode="auto">
          <a:xfrm>
            <a:off x="6875463" y="4652963"/>
            <a:ext cx="1584325" cy="19446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388" y="274638"/>
            <a:ext cx="8507412" cy="850900"/>
          </a:xfrm>
        </p:spPr>
        <p:txBody>
          <a:bodyPr>
            <a:normAutofit/>
          </a:bodyPr>
          <a:lstStyle/>
          <a:p>
            <a:pPr algn="ctr" fontAlgn="auto">
              <a:spcAft>
                <a:spcPts val="0"/>
              </a:spcAft>
              <a:defRPr/>
            </a:pPr>
            <a:endParaRPr lang="ru-RU" sz="2800" b="1" dirty="0">
              <a:solidFill>
                <a:schemeClr val="accent2">
                  <a:lumMod val="75000"/>
                </a:schemeClr>
              </a:solidFill>
            </a:endParaRPr>
          </a:p>
        </p:txBody>
      </p:sp>
      <p:sp>
        <p:nvSpPr>
          <p:cNvPr id="20482" name="Содержимое 2"/>
          <p:cNvSpPr>
            <a:spLocks noGrp="1"/>
          </p:cNvSpPr>
          <p:nvPr>
            <p:ph sz="quarter" idx="1"/>
          </p:nvPr>
        </p:nvSpPr>
        <p:spPr>
          <a:xfrm>
            <a:off x="179388" y="692150"/>
            <a:ext cx="8424862" cy="5905500"/>
          </a:xfrm>
        </p:spPr>
        <p:txBody>
          <a:bodyPr/>
          <a:lstStyle/>
          <a:p>
            <a:pPr>
              <a:buFont typeface="Wingdings 2" pitchFamily="18" charset="2"/>
              <a:buNone/>
            </a:pPr>
            <a:endParaRPr lang="ru-RU" sz="1800" smtClean="0"/>
          </a:p>
          <a:p>
            <a:pPr>
              <a:buFont typeface="Wingdings 2" pitchFamily="18" charset="2"/>
              <a:buNone/>
            </a:pPr>
            <a:r>
              <a:rPr lang="ru-RU" sz="2000" b="1" smtClean="0">
                <a:solidFill>
                  <a:srgbClr val="FF0000"/>
                </a:solidFill>
              </a:rPr>
              <a:t>Правило № 1</a:t>
            </a:r>
          </a:p>
          <a:p>
            <a:pPr>
              <a:buFont typeface="Wingdings 2" pitchFamily="18" charset="2"/>
              <a:buNone/>
            </a:pPr>
            <a:r>
              <a:rPr lang="ru-RU" sz="1800" smtClean="0"/>
              <a:t>Помогайте детям только тогда, когда они Вас просят,</a:t>
            </a:r>
          </a:p>
          <a:p>
            <a:pPr>
              <a:buFont typeface="Wingdings 2" pitchFamily="18" charset="2"/>
              <a:buNone/>
            </a:pPr>
            <a:r>
              <a:rPr lang="ru-RU" sz="1800" smtClean="0"/>
              <a:t>      даже, если считаете, что ребенок может и должен сделать это сам.</a:t>
            </a:r>
          </a:p>
          <a:p>
            <a:pPr>
              <a:buFont typeface="Wingdings 2" pitchFamily="18" charset="2"/>
              <a:buNone/>
            </a:pPr>
            <a:r>
              <a:rPr lang="ru-RU" sz="2000" b="1" smtClean="0">
                <a:solidFill>
                  <a:srgbClr val="7030A0"/>
                </a:solidFill>
              </a:rPr>
              <a:t>Правило № 2</a:t>
            </a:r>
          </a:p>
          <a:p>
            <a:pPr>
              <a:buFont typeface="Wingdings 2" pitchFamily="18" charset="2"/>
              <a:buNone/>
            </a:pPr>
            <a:r>
              <a:rPr lang="ru-RU" sz="1800" smtClean="0"/>
              <a:t> Создавайте в повседневном общении радость от познания нового, от песни и игры, разделяйте с детьми эти минуты радости и полноты жизни. </a:t>
            </a:r>
          </a:p>
          <a:p>
            <a:pPr>
              <a:buFont typeface="Wingdings 2" pitchFamily="18" charset="2"/>
              <a:buNone/>
            </a:pPr>
            <a:r>
              <a:rPr lang="ru-RU" sz="2000" b="1" smtClean="0">
                <a:solidFill>
                  <a:srgbClr val="00B050"/>
                </a:solidFill>
              </a:rPr>
              <a:t>Правило № 3</a:t>
            </a:r>
          </a:p>
          <a:p>
            <a:pPr>
              <a:buFont typeface="Wingdings 2" pitchFamily="18" charset="2"/>
              <a:buNone/>
            </a:pPr>
            <a:r>
              <a:rPr lang="ru-RU" sz="1800" smtClean="0"/>
              <a:t> Доверяйте способностям детей, не требуйте единообразия, вселяйте в ребенка уверенность в своих силах, поддерживайте любые попытки сделать что-либо полезное.</a:t>
            </a:r>
          </a:p>
          <a:p>
            <a:pPr>
              <a:buFont typeface="Wingdings 2" pitchFamily="18" charset="2"/>
              <a:buNone/>
            </a:pPr>
            <a:r>
              <a:rPr lang="ru-RU" sz="1800" smtClean="0"/>
              <a:t> </a:t>
            </a:r>
            <a:r>
              <a:rPr lang="ru-RU" sz="2000" b="1" smtClean="0">
                <a:solidFill>
                  <a:srgbClr val="FF6600"/>
                </a:solidFill>
              </a:rPr>
              <a:t>Правило № 4</a:t>
            </a:r>
            <a:endParaRPr lang="ru-RU" sz="1800" smtClean="0"/>
          </a:p>
          <a:p>
            <a:pPr>
              <a:buFont typeface="Wingdings 2" pitchFamily="18" charset="2"/>
              <a:buNone/>
            </a:pPr>
            <a:r>
              <a:rPr lang="ru-RU" sz="1800" smtClean="0"/>
              <a:t>Найдите с каждым ребенком индивидуальный контакт и стиль общения, но у всех детей следите за порядком и справедливостью в отношениях, </a:t>
            </a:r>
          </a:p>
          <a:p>
            <a:pPr>
              <a:buFont typeface="Wingdings 2" pitchFamily="18" charset="2"/>
              <a:buNone/>
            </a:pPr>
            <a:r>
              <a:rPr lang="ru-RU" sz="1800" smtClean="0"/>
              <a:t>       за равным соблюдением общих норм и правил жизни группы.</a:t>
            </a:r>
          </a:p>
          <a:p>
            <a:pPr>
              <a:buFont typeface="Wingdings 2" pitchFamily="18" charset="2"/>
              <a:buNone/>
            </a:pPr>
            <a:r>
              <a:rPr lang="ru-RU" sz="1800" smtClean="0"/>
              <a:t> </a:t>
            </a:r>
          </a:p>
          <a:p>
            <a:pPr>
              <a:buFont typeface="Wingdings 2" pitchFamily="18" charset="2"/>
              <a:buNone/>
            </a:pPr>
            <a:endParaRPr lang="ru-RU" sz="1800" smtClean="0"/>
          </a:p>
          <a:p>
            <a:endParaRPr lang="ru-RU" sz="800" smtClean="0"/>
          </a:p>
        </p:txBody>
      </p:sp>
      <p:pic>
        <p:nvPicPr>
          <p:cNvPr id="20483" name="Picture 6"/>
          <p:cNvPicPr>
            <a:picLocks noChangeAspect="1" noChangeArrowheads="1"/>
          </p:cNvPicPr>
          <p:nvPr/>
        </p:nvPicPr>
        <p:blipFill>
          <a:blip r:embed="rId2"/>
          <a:srcRect/>
          <a:stretch>
            <a:fillRect/>
          </a:stretch>
        </p:blipFill>
        <p:spPr bwMode="auto">
          <a:xfrm>
            <a:off x="6732588" y="5157788"/>
            <a:ext cx="2124075" cy="1511300"/>
          </a:xfrm>
          <a:prstGeom prst="rect">
            <a:avLst/>
          </a:prstGeom>
          <a:noFill/>
          <a:ln w="9525">
            <a:noFill/>
            <a:miter lim="800000"/>
            <a:headEnd/>
            <a:tailEnd/>
          </a:ln>
        </p:spPr>
      </p:pic>
      <p:sp>
        <p:nvSpPr>
          <p:cNvPr id="6" name="Выноска-облако 5"/>
          <p:cNvSpPr/>
          <p:nvPr/>
        </p:nvSpPr>
        <p:spPr>
          <a:xfrm>
            <a:off x="4572000" y="188913"/>
            <a:ext cx="4392613" cy="1439862"/>
          </a:xfrm>
          <a:prstGeom prst="cloudCallout">
            <a:avLst>
              <a:gd name="adj1" fmla="val -73489"/>
              <a:gd name="adj2" fmla="val 34381"/>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2400" b="1" dirty="0"/>
              <a:t>Несколько простых правил при общении с детьми!</a:t>
            </a:r>
            <a:endParaRPr lang="ru-RU" sz="24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3"/>
          <p:cNvPicPr>
            <a:picLocks noChangeAspect="1" noChangeArrowheads="1"/>
          </p:cNvPicPr>
          <p:nvPr/>
        </p:nvPicPr>
        <p:blipFill>
          <a:blip r:embed="rId2"/>
          <a:srcRect/>
          <a:stretch>
            <a:fillRect/>
          </a:stretch>
        </p:blipFill>
        <p:spPr bwMode="auto">
          <a:xfrm>
            <a:off x="0" y="0"/>
            <a:ext cx="1763713" cy="1412875"/>
          </a:xfrm>
          <a:prstGeom prst="rect">
            <a:avLst/>
          </a:prstGeom>
          <a:noFill/>
          <a:ln w="9525">
            <a:noFill/>
            <a:miter lim="800000"/>
            <a:headEnd/>
            <a:tailEnd/>
          </a:ln>
        </p:spPr>
      </p:pic>
      <p:sp>
        <p:nvSpPr>
          <p:cNvPr id="4" name="Выноска со стрелкой вправо 3"/>
          <p:cNvSpPr/>
          <p:nvPr/>
        </p:nvSpPr>
        <p:spPr>
          <a:xfrm rot="5400000">
            <a:off x="4186238" y="-1946275"/>
            <a:ext cx="914400" cy="7632700"/>
          </a:xfrm>
          <a:prstGeom prst="rightArrow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2" name="Заголовок 1"/>
          <p:cNvSpPr>
            <a:spLocks noGrp="1"/>
          </p:cNvSpPr>
          <p:nvPr>
            <p:ph type="title"/>
          </p:nvPr>
        </p:nvSpPr>
        <p:spPr/>
        <p:txBody>
          <a:bodyPr>
            <a:noAutofit/>
          </a:bodyPr>
          <a:lstStyle/>
          <a:p>
            <a:pPr algn="ctr" fontAlgn="auto">
              <a:spcAft>
                <a:spcPts val="0"/>
              </a:spcAft>
              <a:defRPr/>
            </a:pPr>
            <a:r>
              <a:rPr lang="ru-RU" sz="2400" b="1" dirty="0" smtClean="0">
                <a:solidFill>
                  <a:schemeClr val="accent2">
                    <a:lumMod val="60000"/>
                    <a:lumOff val="40000"/>
                  </a:schemeClr>
                </a:solidFill>
              </a:rPr>
              <a:t>Эмоциональное отношение воспитателя к воспитанникам – важный фактор, влияющий на отношение детей к личности педагога</a:t>
            </a:r>
            <a:endParaRPr lang="ru-RU" sz="2400" b="1" dirty="0">
              <a:solidFill>
                <a:schemeClr val="accent2">
                  <a:lumMod val="60000"/>
                  <a:lumOff val="40000"/>
                </a:schemeClr>
              </a:solidFill>
            </a:endParaRPr>
          </a:p>
        </p:txBody>
      </p:sp>
      <p:sp>
        <p:nvSpPr>
          <p:cNvPr id="3" name="Содержимое 2"/>
          <p:cNvSpPr>
            <a:spLocks noGrp="1"/>
          </p:cNvSpPr>
          <p:nvPr>
            <p:ph sz="quarter" idx="1"/>
          </p:nvPr>
        </p:nvSpPr>
        <p:spPr>
          <a:xfrm>
            <a:off x="468313" y="1412875"/>
            <a:ext cx="8496300" cy="5111750"/>
          </a:xfrm>
        </p:spPr>
        <p:txBody>
          <a:bodyPr>
            <a:normAutofit fontScale="92500" lnSpcReduction="10000"/>
          </a:bodyPr>
          <a:lstStyle/>
          <a:p>
            <a:pPr marL="274320" indent="-274320" algn="ctr" fontAlgn="auto">
              <a:spcBef>
                <a:spcPts val="580"/>
              </a:spcBef>
              <a:spcAft>
                <a:spcPts val="0"/>
              </a:spcAft>
              <a:buFont typeface="Wingdings 2"/>
              <a:buNone/>
              <a:defRPr/>
            </a:pPr>
            <a:r>
              <a:rPr lang="ru-RU" sz="2200" b="1" dirty="0" smtClean="0"/>
              <a:t>три типа эмоционального отношения воспитателя к детям: </a:t>
            </a:r>
          </a:p>
          <a:p>
            <a:pPr marL="274320" indent="-274320" fontAlgn="auto">
              <a:spcBef>
                <a:spcPts val="580"/>
              </a:spcBef>
              <a:spcAft>
                <a:spcPts val="0"/>
              </a:spcAft>
              <a:buFont typeface="Wingdings 2"/>
              <a:buChar char=""/>
              <a:defRPr/>
            </a:pPr>
            <a:endParaRPr lang="ru-RU" dirty="0" smtClean="0"/>
          </a:p>
          <a:p>
            <a:pPr marL="274320" indent="-274320" fontAlgn="auto">
              <a:spcBef>
                <a:spcPts val="580"/>
              </a:spcBef>
              <a:spcAft>
                <a:spcPts val="0"/>
              </a:spcAft>
              <a:buFont typeface="Wingdings 2"/>
              <a:buChar char=""/>
              <a:defRPr/>
            </a:pPr>
            <a:r>
              <a:rPr lang="ru-RU" b="1" dirty="0" smtClean="0">
                <a:solidFill>
                  <a:srgbClr val="FF6600"/>
                </a:solidFill>
              </a:rPr>
              <a:t>поощряющее отношение</a:t>
            </a:r>
            <a:r>
              <a:rPr lang="ru-RU" dirty="0" smtClean="0"/>
              <a:t>, при котором у детей возникают переживания, созвучные переживаниям взрослого, они становятся особенно чувствительными к положительной оценке и сами побуждают педагога проявлять к себе эмоциональное отношение; </a:t>
            </a:r>
          </a:p>
          <a:p>
            <a:pPr marL="274320" indent="-274320" fontAlgn="auto">
              <a:spcBef>
                <a:spcPts val="580"/>
              </a:spcBef>
              <a:spcAft>
                <a:spcPts val="0"/>
              </a:spcAft>
              <a:buFont typeface="Wingdings 2"/>
              <a:buChar char=""/>
              <a:defRPr/>
            </a:pPr>
            <a:r>
              <a:rPr lang="ru-RU" b="1" dirty="0" smtClean="0">
                <a:solidFill>
                  <a:srgbClr val="FF6600"/>
                </a:solidFill>
              </a:rPr>
              <a:t>формально-требовательное отношение</a:t>
            </a:r>
            <a:r>
              <a:rPr lang="ru-RU" dirty="0" smtClean="0"/>
              <a:t>, при котором дети отрицательно реагируют не только на педагога, но и на детский сад в целом; </a:t>
            </a:r>
          </a:p>
          <a:p>
            <a:pPr marL="274320" indent="-274320" fontAlgn="auto">
              <a:spcBef>
                <a:spcPts val="580"/>
              </a:spcBef>
              <a:spcAft>
                <a:spcPts val="0"/>
              </a:spcAft>
              <a:buFont typeface="Wingdings 2"/>
              <a:buChar char=""/>
              <a:defRPr/>
            </a:pPr>
            <a:r>
              <a:rPr lang="ru-RU" b="1" dirty="0" smtClean="0">
                <a:solidFill>
                  <a:srgbClr val="FF6600"/>
                </a:solidFill>
              </a:rPr>
              <a:t>непоследовательный тип отношения</a:t>
            </a:r>
            <a:r>
              <a:rPr lang="ru-RU" dirty="0" smtClean="0"/>
              <a:t>, при котором значимость оценок воспитателя для детей резко снижается, они избегают прямых контактов со взрослым, не проявляют инициативы и активности в общении с ним. </a:t>
            </a:r>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Метро">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Моду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581</TotalTime>
  <Words>1791</Words>
  <Application>Microsoft Office PowerPoint</Application>
  <PresentationFormat>Экран (4:3)</PresentationFormat>
  <Paragraphs>169</Paragraphs>
  <Slides>24</Slides>
  <Notes>0</Notes>
  <HiddenSlides>0</HiddenSlides>
  <MMClips>0</MMClips>
  <ScaleCrop>false</ScaleCrop>
  <HeadingPairs>
    <vt:vector size="6" baseType="variant">
      <vt:variant>
        <vt:lpstr>Использованные шрифты</vt:lpstr>
      </vt:variant>
      <vt:variant>
        <vt:i4>7</vt:i4>
      </vt:variant>
      <vt:variant>
        <vt:lpstr>Шаблон оформления</vt:lpstr>
      </vt:variant>
      <vt:variant>
        <vt:i4>5</vt:i4>
      </vt:variant>
      <vt:variant>
        <vt:lpstr>Заголовки слайдов</vt:lpstr>
      </vt:variant>
      <vt:variant>
        <vt:i4>24</vt:i4>
      </vt:variant>
    </vt:vector>
  </HeadingPairs>
  <TitlesOfParts>
    <vt:vector size="36" baseType="lpstr">
      <vt:lpstr>Corbel</vt:lpstr>
      <vt:lpstr>Arial</vt:lpstr>
      <vt:lpstr>Consolas</vt:lpstr>
      <vt:lpstr>Wingdings 2</vt:lpstr>
      <vt:lpstr>Calibri</vt:lpstr>
      <vt:lpstr>Wingdings</vt:lpstr>
      <vt:lpstr>Times New Roman</vt:lpstr>
      <vt:lpstr>Справедливость</vt:lpstr>
      <vt:lpstr>Справедливость</vt:lpstr>
      <vt:lpstr>Справедливость</vt:lpstr>
      <vt:lpstr>Справедливость</vt:lpstr>
      <vt:lpstr>Справедливость</vt:lpstr>
      <vt:lpstr>Педагогическая этика общения Воспитатель – ребёнок </vt:lpstr>
      <vt:lpstr>Воспитатель-ребёнок</vt:lpstr>
      <vt:lpstr>«Величие великого человека обнаруживается в том, как он обращается с маленьким людьми»              Т.Карлейль</vt:lpstr>
      <vt:lpstr>Позиции воспитателя по отношению к детям:</vt:lpstr>
      <vt:lpstr>Слайд 5</vt:lpstr>
      <vt:lpstr>Слайд 6</vt:lpstr>
      <vt:lpstr>Слайд 7</vt:lpstr>
      <vt:lpstr>Слайд 8</vt:lpstr>
      <vt:lpstr>Эмоциональное отношение воспитателя к воспитанникам – важный фактор, влияющий на отношение детей к личности педагога</vt:lpstr>
      <vt:lpstr>«Киты» эффективности общения:</vt:lpstr>
      <vt:lpstr>Основные особенности отношения дошкольников к личности воспитателя</vt:lpstr>
      <vt:lpstr>     ФИШЕЧКА!</vt:lpstr>
      <vt:lpstr>Слайд 13</vt:lpstr>
      <vt:lpstr>Слайд 14</vt:lpstr>
      <vt:lpstr>Слайд 15</vt:lpstr>
      <vt:lpstr>Причина</vt:lpstr>
      <vt:lpstr>          Как правильно общаться с ребёнком</vt:lpstr>
      <vt:lpstr>Помощь</vt:lpstr>
      <vt:lpstr>Слайд 19</vt:lpstr>
      <vt:lpstr>ФИШЕЧКА!</vt:lpstr>
      <vt:lpstr>Слайд 21</vt:lpstr>
      <vt:lpstr>«Даже ёлки из-под палки не растут»                                                     М. Малич «Чтобы найти общий язык, свой следует немного прикусить»                                                      М.Малич «Чаще улыбайтесь! Чтобы нахмуриться, нужно задействовать 721 мускула, а чтобы улыбнуться-14»  «Дети охотно всегда чем -нибудь занимаются. Это весьма полезно, а потом не только не следует этому мешать, но нужно принимать меры к тому, чтобы всегда у них было что делать».                                                                  Я. Коменский  «Секрет успешного воспитания лежит в уважении к ученику».                                                                   Эмерсон У.  «Бесцельно со стороны воспитателя говорить об обуздании страстей, если он дает волю какой-либо собственной страсти; и бесплодными будут его старания искоренить в своем воспитаннике порок или непристойную черту, которые он допускает в себе самом»                                                                    Джон Локк  «Воспитать человека интеллектуально, не воспитав его нравственно, — значит вырастить угрозу для общества».                                                                   Рузвельт Т.  «Из самых диких жеребят выходят наилучшие лошади, только бы их как следует воспитать и выездить».                                                                      Плутар  «Вам не удастся никогда создать мудрецов, если будете убивать в детях шалунов».                                                                       Ж.Руссо</vt:lpstr>
      <vt:lpstr>Слайд 23</vt:lpstr>
      <vt:lpstr>Слайд 24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Секреты педагогического общения</dc:title>
  <dc:creator>user</dc:creator>
  <cp:lastModifiedBy>User</cp:lastModifiedBy>
  <cp:revision>60</cp:revision>
  <dcterms:created xsi:type="dcterms:W3CDTF">2012-09-08T15:42:23Z</dcterms:created>
  <dcterms:modified xsi:type="dcterms:W3CDTF">2012-12-30T12:57:06Z</dcterms:modified>
</cp:coreProperties>
</file>