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64" r:id="rId12"/>
    <p:sldId id="265" r:id="rId13"/>
    <p:sldId id="276" r:id="rId14"/>
    <p:sldId id="266" r:id="rId15"/>
    <p:sldId id="267" r:id="rId16"/>
    <p:sldId id="268" r:id="rId17"/>
    <p:sldId id="270" r:id="rId18"/>
    <p:sldId id="273" r:id="rId19"/>
    <p:sldId id="272" r:id="rId20"/>
    <p:sldId id="274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09B8-24DD-4CE5-A127-CD51A331E7AD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4AC-77E5-47FA-852D-C52109147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45CB-6EB2-4677-A3DF-2C8BCBC504FD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DAE7-466E-4F7D-8448-A092C7885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5D50-C04E-4E81-8D18-4BC759978A51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438C-CA7C-40C1-8079-FCEA555A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B3AD-2885-4419-AA53-078F8B012F27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0DEC-B49F-4B90-8D00-69E6E62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E1CE-6848-436B-8783-54032A8FC704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89D-A241-4CD8-A327-881E54E5B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66AB-28B0-4A3B-8990-25E4379617B8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4280-50A2-44B0-972F-E24391F4E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3E70-0A8C-4654-99E7-C1A2F1291690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A10-5B5F-4654-8A64-0551A00F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3DBD-50E9-405E-B3D1-6CEA3D0CF27F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024B-8D0C-4492-AF06-5748AE22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D33A-CEB2-4208-B8FD-3AAB1DB8E527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44FC-181C-4A28-9873-9C28EBF3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A3BE-5631-4562-8DBD-3041971CDDA5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E031-E7E4-4563-818B-B94736A6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10AB-24BB-4E97-94E1-75E3968FC762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85C7-4067-4011-949A-D553C349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F0ACB3-BD83-4254-816F-F10615B26CF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0B75E-3EC9-4FB9-A8B8-7A5A3DC0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692" r:id="rId7"/>
    <p:sldLayoutId id="2147483693" r:id="rId8"/>
    <p:sldLayoutId id="2147483702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3-tub-ru.yandex.net/i?id=354111886-33-72&amp;n=21" TargetMode="External"/><Relationship Id="rId3" Type="http://schemas.openxmlformats.org/officeDocument/2006/relationships/hyperlink" Target="http://img-fotki.yandex.ru/get/0/marin-nospam.0/0_72f_d3dcca01_XL" TargetMode="External"/><Relationship Id="rId7" Type="http://schemas.openxmlformats.org/officeDocument/2006/relationships/hyperlink" Target="http://im6-tub-ru.yandex.net/i?id=344546536-25-72&amp;n=21" TargetMode="External"/><Relationship Id="rId2" Type="http://schemas.openxmlformats.org/officeDocument/2006/relationships/hyperlink" Target="http://im8-tub-ru.yandex.net/i?id=386095703-20-72&amp;n=2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7-tub-ru.yandex.net/i?id=92942488-56-72&amp;n=21" TargetMode="External"/><Relationship Id="rId11" Type="http://schemas.openxmlformats.org/officeDocument/2006/relationships/hyperlink" Target="http://im4-tub-ru.yandex.net/i?id=131689514-70-72&amp;n=21" TargetMode="External"/><Relationship Id="rId5" Type="http://schemas.openxmlformats.org/officeDocument/2006/relationships/hyperlink" Target="http://im2-tub-ru.yandex.net/i?id=418303618-27-72&amp;n=21" TargetMode="External"/><Relationship Id="rId10" Type="http://schemas.openxmlformats.org/officeDocument/2006/relationships/hyperlink" Target="http://www.topglobus.ru/skin/smile/s6123.gif" TargetMode="External"/><Relationship Id="rId4" Type="http://schemas.openxmlformats.org/officeDocument/2006/relationships/hyperlink" Target="http://im7-tub-ru.yandex.net/i?id=221285723-50-72&amp;n=21" TargetMode="External"/><Relationship Id="rId9" Type="http://schemas.openxmlformats.org/officeDocument/2006/relationships/hyperlink" Target="http://vospitatel.edu54.ru/sites/default/files/userfiles/image/18f49a9f5ec8a70e5eb777af9c97d329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71600" y="2060848"/>
            <a:ext cx="712879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692150"/>
            <a:ext cx="7058025" cy="2016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Путешествие во владения Синтаксиса и Пунктуации.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6400800" cy="5746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Урок обобщения и систематизации знаний.  5класс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 Учитель русского языка и  литературы МОУ лицей №86 г. Ярославль  Титова С.Е.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57338"/>
            <a:ext cx="6400800" cy="9350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Определите, в каком предложении текста допущены пунктуационные ошибки. Докажите свою точку зрения.</a:t>
            </a:r>
            <a:br>
              <a:rPr lang="ru-RU" sz="1600" dirty="0" smtClean="0"/>
            </a:br>
            <a:r>
              <a:rPr lang="ru-RU" sz="1600" dirty="0" smtClean="0"/>
              <a:t>Начертите схему предложения.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28788"/>
          </a:xfrm>
        </p:spPr>
        <p:txBody>
          <a:bodyPr/>
          <a:lstStyle/>
          <a:p>
            <a:pPr eaLnBrk="1" hangingPunct="1"/>
            <a:r>
              <a:rPr lang="ru-RU" sz="1800" b="1" i="0" smtClean="0">
                <a:solidFill>
                  <a:srgbClr val="C00000"/>
                </a:solidFill>
              </a:rPr>
              <a:t>Я подошла к еноту совсем близко,  повернула  его на спину, осторожно погладила.</a:t>
            </a:r>
          </a:p>
          <a:p>
            <a:pPr eaLnBrk="1" hangingPunct="1"/>
            <a:r>
              <a:rPr lang="ru-RU" sz="1800" b="1" i="0" smtClean="0">
                <a:solidFill>
                  <a:schemeClr val="tx1"/>
                </a:solidFill>
              </a:rPr>
              <a:t>Однородные сказуемые.</a:t>
            </a:r>
          </a:p>
          <a:p>
            <a:pPr eaLnBrk="1" hangingPunct="1"/>
            <a:endParaRPr lang="ru-RU" sz="1800" b="1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3"/>
          <p:cNvSpPr>
            <a:spLocks noGrp="1"/>
          </p:cNvSpPr>
          <p:nvPr>
            <p:ph type="body" sz="half" idx="2"/>
          </p:nvPr>
        </p:nvSpPr>
        <p:spPr>
          <a:xfrm>
            <a:off x="4427538" y="1341438"/>
            <a:ext cx="3457575" cy="403225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00000"/>
                </a:solidFill>
              </a:rPr>
              <a:t>Выполните полный синтаксический разбор предложения:</a:t>
            </a:r>
          </a:p>
          <a:p>
            <a:pPr eaLnBrk="1" hangingPunct="1"/>
            <a:endParaRPr lang="ru-RU" sz="18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800" b="1" smtClean="0"/>
              <a:t>Однажды я прогуливалась в лесу  и заметила между стволами берез небольшого зверька.</a:t>
            </a:r>
          </a:p>
          <a:p>
            <a:pPr eaLnBrk="1" hangingPunct="1"/>
            <a:endParaRPr lang="ru-RU" smtClean="0"/>
          </a:p>
        </p:txBody>
      </p:sp>
      <p:pic>
        <p:nvPicPr>
          <p:cNvPr id="23554" name="Picture 2" descr="&amp;Kcy;&amp;acy;&amp;rcy;&amp;tcy;&amp;icy;&amp;ncy;&amp;kcy;&amp;acy; 77 &amp;icy;&amp;zcy; 452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19672" y="1556792"/>
            <a:ext cx="2586038" cy="33131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7900" y="1268413"/>
            <a:ext cx="3168650" cy="42481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Найдите в тексте предложения, соответствующие следующим характеристикам: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600" dirty="0" smtClean="0"/>
              <a:t>Сложное предложение,  две части которого соединены союзом, второе осложнено однородными сказуемыми.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600" dirty="0" smtClean="0"/>
              <a:t>Простое предложение, осложнено однородными подлежащими.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600" dirty="0" smtClean="0"/>
              <a:t>Сложноподчиненное предложение</a:t>
            </a:r>
            <a:r>
              <a:rPr lang="ru-RU" dirty="0" smtClean="0"/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 smtClean="0"/>
          </a:p>
        </p:txBody>
      </p:sp>
      <p:pic>
        <p:nvPicPr>
          <p:cNvPr id="24578" name="Picture 4" descr="&amp;Kcy;&amp;acy;&amp;rcy;&amp;tcy;&amp;icy;&amp;ncy;&amp;kcy;&amp;acy; 118 &amp;icy;&amp;zcy; 15675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773238"/>
            <a:ext cx="3168650" cy="24479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71600" y="1054931"/>
            <a:ext cx="7128792" cy="46061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3" name="Picture 3" descr="C:\Documents and Settings\Admin\Рабочий стол\Аним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57563"/>
            <a:ext cx="1073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Admin\Рабочий стол\Аним.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068638"/>
            <a:ext cx="12938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638300" y="1052513"/>
            <a:ext cx="58689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Физкультминутка!</a:t>
            </a:r>
          </a:p>
          <a:p>
            <a:pPr algn="ctr"/>
            <a:r>
              <a:rPr lang="ru-RU"/>
              <a:t>Поднимает руки класс – это «</a:t>
            </a:r>
            <a:r>
              <a:rPr lang="ru-RU" b="1"/>
              <a:t>РАЗ</a:t>
            </a:r>
            <a:r>
              <a:rPr lang="ru-RU"/>
              <a:t>».</a:t>
            </a:r>
          </a:p>
          <a:p>
            <a:pPr algn="ctr"/>
            <a:r>
              <a:rPr lang="ru-RU"/>
              <a:t>Повернулась голова – это «</a:t>
            </a:r>
            <a:r>
              <a:rPr lang="ru-RU" b="1"/>
              <a:t>ДВА</a:t>
            </a:r>
            <a:r>
              <a:rPr lang="ru-RU"/>
              <a:t>».</a:t>
            </a:r>
          </a:p>
          <a:p>
            <a:pPr algn="ctr"/>
            <a:r>
              <a:rPr lang="ru-RU"/>
              <a:t>Руки вниз, вперед смотри – это «</a:t>
            </a:r>
            <a:r>
              <a:rPr lang="ru-RU" b="1"/>
              <a:t>ТРИ</a:t>
            </a:r>
            <a:r>
              <a:rPr lang="ru-RU"/>
              <a:t>».</a:t>
            </a:r>
          </a:p>
          <a:p>
            <a:pPr algn="ctr"/>
            <a:r>
              <a:rPr lang="ru-RU"/>
              <a:t>Руки в стороны пошире – развернули на «</a:t>
            </a:r>
            <a:r>
              <a:rPr lang="ru-RU" b="1"/>
              <a:t>ЧЕТЫРЕ</a:t>
            </a:r>
            <a:r>
              <a:rPr lang="ru-RU"/>
              <a:t>».</a:t>
            </a:r>
          </a:p>
          <a:p>
            <a:pPr algn="ctr"/>
            <a:r>
              <a:rPr lang="ru-RU"/>
              <a:t>Силой их к плечам прижать – это «</a:t>
            </a:r>
            <a:r>
              <a:rPr lang="ru-RU" b="1"/>
              <a:t>ПЯТЬ</a:t>
            </a:r>
            <a:r>
              <a:rPr lang="ru-RU"/>
              <a:t>».</a:t>
            </a:r>
          </a:p>
          <a:p>
            <a:pPr algn="ctr"/>
            <a:r>
              <a:rPr lang="ru-RU"/>
              <a:t>Всем ребятам тихо сесть – это «</a:t>
            </a:r>
            <a:r>
              <a:rPr lang="ru-RU" b="1"/>
              <a:t>ШЕСТЬ</a:t>
            </a:r>
            <a:r>
              <a:rPr lang="ru-RU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268413"/>
            <a:ext cx="3003550" cy="4032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с вами уже подошли к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владениям Синтаксиса и Пунктуации</a:t>
            </a:r>
            <a:r>
              <a:rPr lang="ru-RU" b="1" dirty="0" smtClean="0"/>
              <a:t>, но на воротах  замка  видим замок. Необходимо его открыть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Для этого надо составить схемы  предложений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(по вариантам).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Будьте внимательны, в них  Пунктуация не расставила знаки препинания!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341438"/>
            <a:ext cx="3600450" cy="26638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138" y="3644900"/>
            <a:ext cx="18161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1190625"/>
            <a:ext cx="6842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38" y="1268413"/>
            <a:ext cx="4176712" cy="42481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</a:rPr>
              <a:t>Оказывается, вы уже давно всё знаете! Замок на воротах открыт.  Но князь Синтаксис хочет вас в последний раз проверить! Уважьте князя!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/>
              <a:t>Составьте предложение, выполнив ряд действий: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1.Из </a:t>
            </a:r>
            <a:r>
              <a:rPr lang="ru-RU" b="1" dirty="0"/>
              <a:t>предложения  </a:t>
            </a:r>
            <a:r>
              <a:rPr lang="ru-RU" b="1" i="1" dirty="0">
                <a:solidFill>
                  <a:srgbClr val="C00000"/>
                </a:solidFill>
              </a:rPr>
              <a:t>Парашютисты опустились в центре </a:t>
            </a:r>
            <a:r>
              <a:rPr lang="ru-RU" b="1" i="1" dirty="0" smtClean="0">
                <a:solidFill>
                  <a:srgbClr val="C00000"/>
                </a:solidFill>
              </a:rPr>
              <a:t>стадиона.</a:t>
            </a: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/>
              <a:t>взять </a:t>
            </a:r>
            <a:r>
              <a:rPr lang="ru-RU" b="1" dirty="0">
                <a:solidFill>
                  <a:srgbClr val="0070C0"/>
                </a:solidFill>
              </a:rPr>
              <a:t>сказуемое.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2.Из </a:t>
            </a:r>
            <a:r>
              <a:rPr lang="ru-RU" b="1" dirty="0"/>
              <a:t>предложения 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Вдруг послышались легкие </a:t>
            </a:r>
            <a:r>
              <a:rPr lang="ru-RU" b="1" i="1" dirty="0" smtClean="0">
                <a:solidFill>
                  <a:srgbClr val="C00000"/>
                </a:solidFill>
              </a:rPr>
              <a:t>шаги.   </a:t>
            </a:r>
            <a:r>
              <a:rPr lang="ru-RU" b="1" dirty="0"/>
              <a:t>взять </a:t>
            </a:r>
            <a:r>
              <a:rPr lang="ru-RU" b="1" dirty="0" smtClean="0">
                <a:solidFill>
                  <a:srgbClr val="0070C0"/>
                </a:solidFill>
              </a:rPr>
              <a:t>определение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3.Добавить </a:t>
            </a:r>
            <a:r>
              <a:rPr lang="ru-RU" b="1" dirty="0">
                <a:solidFill>
                  <a:srgbClr val="0070C0"/>
                </a:solidFill>
              </a:rPr>
              <a:t>подлежащее</a:t>
            </a:r>
            <a:r>
              <a:rPr lang="ru-RU" b="1" dirty="0"/>
              <a:t> из предложения </a:t>
            </a:r>
            <a:endParaRPr lang="ru-RU" b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На </a:t>
            </a:r>
            <a:r>
              <a:rPr lang="ru-RU" b="1" i="1" dirty="0">
                <a:solidFill>
                  <a:srgbClr val="C00000"/>
                </a:solidFill>
              </a:rPr>
              <a:t>щеках тают снежинки.</a:t>
            </a:r>
            <a:endParaRPr lang="ru-RU" b="1" dirty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4.Взять </a:t>
            </a:r>
            <a:r>
              <a:rPr lang="ru-RU" b="1" dirty="0"/>
              <a:t>существительное, выступающее в роли </a:t>
            </a:r>
            <a:r>
              <a:rPr lang="ru-RU" b="1" dirty="0">
                <a:solidFill>
                  <a:srgbClr val="0070C0"/>
                </a:solidFill>
              </a:rPr>
              <a:t>дополнения</a:t>
            </a:r>
            <a:r>
              <a:rPr lang="ru-RU" b="1" dirty="0"/>
              <a:t> в предложении </a:t>
            </a:r>
            <a:endParaRPr lang="ru-RU" b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Тропинки в саду засыпали листья.</a:t>
            </a:r>
            <a:r>
              <a:rPr lang="ru-RU" b="1" i="1" dirty="0"/>
              <a:t> </a:t>
            </a:r>
            <a:endParaRPr lang="ru-RU" b="1" i="1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Употребить </a:t>
            </a:r>
            <a:r>
              <a:rPr lang="ru-RU" b="1" dirty="0"/>
              <a:t>данное существительное  в Вин. </a:t>
            </a:r>
            <a:r>
              <a:rPr lang="ru-RU" b="1" dirty="0" smtClean="0"/>
              <a:t>падеже </a:t>
            </a:r>
            <a:r>
              <a:rPr lang="ru-RU" b="1" dirty="0"/>
              <a:t>с предлогом на.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5.Допишите </a:t>
            </a:r>
            <a:r>
              <a:rPr lang="ru-RU" b="1" dirty="0"/>
              <a:t>так, чтобы получилось </a:t>
            </a:r>
            <a:r>
              <a:rPr lang="ru-RU" b="1" dirty="0">
                <a:solidFill>
                  <a:srgbClr val="0070C0"/>
                </a:solidFill>
              </a:rPr>
              <a:t>сложное предложение.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7" y="1484784"/>
            <a:ext cx="2520280" cy="345638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3"/>
          <p:cNvSpPr>
            <a:spLocks noGrp="1"/>
          </p:cNvSpPr>
          <p:nvPr>
            <p:ph type="body" sz="half" idx="2"/>
          </p:nvPr>
        </p:nvSpPr>
        <p:spPr>
          <a:xfrm>
            <a:off x="4932363" y="1412875"/>
            <a:ext cx="3074987" cy="3768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Мы преодолели немало препятствий на своем пути и дошли </a:t>
            </a:r>
            <a:r>
              <a:rPr lang="ru-RU" b="1" smtClean="0"/>
              <a:t>до владений Синтаксиса и Пунктуации</a:t>
            </a:r>
            <a:r>
              <a:rPr lang="ru-RU" b="1" smtClean="0">
                <a:solidFill>
                  <a:srgbClr val="C00000"/>
                </a:solidFill>
              </a:rPr>
              <a:t>. Они нас будут ждать в гости в следующий раз! </a:t>
            </a:r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А сейчас дают вам задание на дом:</a:t>
            </a:r>
          </a:p>
          <a:p>
            <a:pPr eaLnBrk="1" hangingPunct="1"/>
            <a:endParaRPr lang="ru-RU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b="1" smtClean="0"/>
              <a:t>контрольные вопросы стр.105-106, упр. 253.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547664" y="1844824"/>
            <a:ext cx="2584704" cy="2499360"/>
          </a:xfrm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Рефлексия</a:t>
            </a:r>
            <a:endParaRPr lang="ru-RU" sz="2800" dirty="0"/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8749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Я доволен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 (не доволен) 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своим путешествием, потому что…</a:t>
            </a:r>
          </a:p>
          <a:p>
            <a:pPr eaLnBrk="1" hangingPunct="1"/>
            <a:endParaRPr lang="ru-RU" sz="2000" b="1" smtClean="0">
              <a:solidFill>
                <a:srgbClr val="C00000"/>
              </a:solidFill>
            </a:endParaRPr>
          </a:p>
        </p:txBody>
      </p:sp>
      <p:pic>
        <p:nvPicPr>
          <p:cNvPr id="29699" name="Picture 2" descr="&amp;Kcy;&amp;acy;&amp;rcy;&amp;tcy;&amp;icy;&amp;ncy;&amp;kcy;&amp;acy; 103 &amp;icy;&amp;zcy; 1972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1417" r="11417"/>
          <a:stretch>
            <a:fillRect/>
          </a:stretch>
        </p:blipFill>
        <p:spPr>
          <a:xfrm>
            <a:off x="1331640" y="1772816"/>
            <a:ext cx="3456558" cy="3601021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урок!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1318" y="3621203"/>
            <a:ext cx="1626604" cy="13430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11223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425" y="1087438"/>
            <a:ext cx="6400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/>
              <a:t>Карта Путешествия</a:t>
            </a:r>
            <a:endParaRPr lang="ru-RU" sz="2800" i="1" dirty="0"/>
          </a:p>
        </p:txBody>
      </p:sp>
      <p:sp>
        <p:nvSpPr>
          <p:cNvPr id="4" name="Овал 3"/>
          <p:cNvSpPr/>
          <p:nvPr/>
        </p:nvSpPr>
        <p:spPr>
          <a:xfrm>
            <a:off x="1355725" y="2266950"/>
            <a:ext cx="1619250" cy="10810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Пункт </a:t>
            </a:r>
            <a:r>
              <a:rPr lang="ru-RU" dirty="0" err="1"/>
              <a:t>отправ-ления</a:t>
            </a:r>
            <a:endParaRPr lang="ru-RU" dirty="0"/>
          </a:p>
        </p:txBody>
      </p:sp>
      <p:sp>
        <p:nvSpPr>
          <p:cNvPr id="7" name="Пятно 2 6"/>
          <p:cNvSpPr/>
          <p:nvPr/>
        </p:nvSpPr>
        <p:spPr>
          <a:xfrm>
            <a:off x="5940425" y="1700213"/>
            <a:ext cx="2592388" cy="2233612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Город Словосо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600">
                <a:solidFill>
                  <a:srgbClr val="FFFFFF"/>
                </a:solidFill>
              </a:rPr>
              <a:t>четание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4859338" y="4292600"/>
            <a:ext cx="2376487" cy="136842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1157288" y="4205288"/>
            <a:ext cx="2952750" cy="1803400"/>
          </a:xfrm>
          <a:prstGeom prst="sun">
            <a:avLst>
              <a:gd name="adj" fmla="val 137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Владения Синтаксиса и Пунктуации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3167063" y="2816225"/>
            <a:ext cx="217487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3365500" y="2636838"/>
            <a:ext cx="198438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87675" y="2636838"/>
            <a:ext cx="215900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63938" y="2816225"/>
            <a:ext cx="2159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79838" y="2565400"/>
            <a:ext cx="215900" cy="13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95738" y="2762250"/>
            <a:ext cx="2159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1638" y="2528888"/>
            <a:ext cx="2159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27538" y="2762250"/>
            <a:ext cx="288925" cy="90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16463" y="2492375"/>
            <a:ext cx="2159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70463" y="2673350"/>
            <a:ext cx="215900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86363" y="2420938"/>
            <a:ext cx="223837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94325" y="2630488"/>
            <a:ext cx="242888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37213" y="2474913"/>
            <a:ext cx="230187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40688" y="3357563"/>
            <a:ext cx="1444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780338" y="355441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69250" y="3933825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667625" y="3948113"/>
            <a:ext cx="144463" cy="252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" name="Овал 2047"/>
          <p:cNvSpPr/>
          <p:nvPr/>
        </p:nvSpPr>
        <p:spPr>
          <a:xfrm>
            <a:off x="7851775" y="4318000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Овал 2049"/>
          <p:cNvSpPr/>
          <p:nvPr/>
        </p:nvSpPr>
        <p:spPr>
          <a:xfrm>
            <a:off x="7524750" y="439261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6" name="Овал 2055"/>
          <p:cNvSpPr/>
          <p:nvPr/>
        </p:nvSpPr>
        <p:spPr>
          <a:xfrm>
            <a:off x="4970463" y="4318000"/>
            <a:ext cx="21590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" name="Овал 2056"/>
          <p:cNvSpPr/>
          <p:nvPr/>
        </p:nvSpPr>
        <p:spPr>
          <a:xfrm>
            <a:off x="4716463" y="4608513"/>
            <a:ext cx="254000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Овал 2057"/>
          <p:cNvSpPr/>
          <p:nvPr/>
        </p:nvSpPr>
        <p:spPr>
          <a:xfrm>
            <a:off x="4427538" y="4318000"/>
            <a:ext cx="28892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9" name="Овал 2058"/>
          <p:cNvSpPr/>
          <p:nvPr/>
        </p:nvSpPr>
        <p:spPr>
          <a:xfrm>
            <a:off x="4211638" y="4608513"/>
            <a:ext cx="288925" cy="115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0" name="Овал 2059"/>
          <p:cNvSpPr/>
          <p:nvPr/>
        </p:nvSpPr>
        <p:spPr>
          <a:xfrm>
            <a:off x="3887788" y="4371975"/>
            <a:ext cx="323850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80288" y="4724400"/>
            <a:ext cx="215900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35825" y="4976813"/>
            <a:ext cx="252413" cy="13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31125" y="4686300"/>
            <a:ext cx="111125" cy="244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62375" y="4625975"/>
            <a:ext cx="215900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41438"/>
            <a:ext cx="6400800" cy="503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Использованные ресурсы:</a:t>
            </a:r>
            <a:endParaRPr lang="ru-RU" sz="1800" dirty="0"/>
          </a:p>
        </p:txBody>
      </p:sp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912767" cy="37444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ru-RU" sz="12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Картинки, изображения:</a:t>
            </a: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http://im8-tub-ru.yandex.net/i?id=386095703-20-72&amp;n=21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http://img-fotki.yandex.ru/get/0/marin-nospam.0/0_72f_d3dcca01_XL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http://im7-tub-ru.yandex.net/i?id=221285723-50-72&amp;n=21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http://im2-tub-ru.yandex.net/i?id=418303618-27-72&amp;n=21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http://im7-tub-ru.yandex.net/i?id=92942488-56-72&amp;n=21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http://im6-tub-ru.yandex.net/i?id=344546536-25-72&amp;n=21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1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http://im3-tub-ru.yandex.net/i?id=354111886-33-72&amp;n=21</a:t>
            </a:r>
            <a:endParaRPr lang="ru-RU" sz="12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ru-RU" sz="1200" i="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/>
              </a:rPr>
              <a:t>http://</a:t>
            </a:r>
            <a:r>
              <a:rPr lang="ru-RU" sz="1200" i="0" u="sng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/>
              </a:rPr>
              <a:t>vospitatel.edu54.ru/sites/default/files/userfiles/image/18f49a9f5ec8a70e5eb777af9c97d329.gif</a:t>
            </a:r>
            <a:endParaRPr lang="ru-RU" sz="1200" i="0" u="sng" dirty="0" smtClean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ru-RU" sz="1200" i="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/>
              </a:rPr>
              <a:t>http://</a:t>
            </a:r>
            <a:r>
              <a:rPr lang="ru-RU" sz="1200" i="0" u="sng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/>
              </a:rPr>
              <a:t>www.topglobus.ru/skin/smile/s6123.gif</a:t>
            </a:r>
            <a:endParaRPr lang="ru-RU" sz="1200" i="0" u="sng" dirty="0" smtClean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ru-RU" sz="1200" i="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1"/>
              </a:rPr>
              <a:t>http://</a:t>
            </a:r>
            <a:r>
              <a:rPr lang="ru-RU" sz="1200" i="0" u="sng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1"/>
              </a:rPr>
              <a:t>im4-tub-ru.yandex.net/i?id=131689514-70-72&amp;n=21</a:t>
            </a:r>
            <a:endParaRPr lang="ru-RU" sz="1200" i="0" u="sng" dirty="0" smtClean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endParaRPr lang="ru-RU" sz="1200" i="0" u="sng" dirty="0" smtClean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lnSpc>
                <a:spcPct val="140000"/>
              </a:lnSpc>
            </a:pPr>
            <a:endParaRPr lang="ru-RU" sz="1200" u="sng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eaLnBrk="1" hangingPunct="1">
              <a:lnSpc>
                <a:spcPct val="140000"/>
              </a:lnSpc>
            </a:pPr>
            <a:endParaRPr lang="ru-RU" sz="120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259632" y="1556792"/>
            <a:ext cx="2584928" cy="2499577"/>
          </a:xfrm>
          <a:effectLst>
            <a:softEdge rad="112500"/>
          </a:effectLst>
          <a:ex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125538"/>
            <a:ext cx="3455988" cy="45354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/>
              <a:t> </a:t>
            </a:r>
            <a:r>
              <a:rPr lang="en-US" sz="4200" dirty="0" smtClean="0"/>
              <a:t> </a:t>
            </a:r>
            <a:r>
              <a:rPr lang="ru-RU" sz="4800" b="1" dirty="0" smtClean="0"/>
              <a:t>Живут на </a:t>
            </a:r>
            <a:r>
              <a:rPr lang="ru-RU" sz="4800" b="1" dirty="0"/>
              <a:t>свете два раздела русского языка:</a:t>
            </a:r>
            <a:r>
              <a:rPr lang="ru-RU" sz="4800" b="1" dirty="0">
                <a:solidFill>
                  <a:srgbClr val="C00000"/>
                </a:solidFill>
              </a:rPr>
              <a:t> Синтаксис и Пунктуация. </a:t>
            </a:r>
            <a:r>
              <a:rPr lang="ru-RU" sz="4800" b="1" dirty="0"/>
              <a:t>Они очень крепко </a:t>
            </a:r>
            <a:r>
              <a:rPr lang="ru-RU" sz="4800" b="1" dirty="0" smtClean="0"/>
              <a:t>дружат </a:t>
            </a:r>
            <a:r>
              <a:rPr lang="ru-RU" sz="4800" b="1" dirty="0"/>
              <a:t>и никогда не </a:t>
            </a:r>
            <a:r>
              <a:rPr lang="ru-RU" sz="4800" b="1" dirty="0" smtClean="0"/>
              <a:t>спорят.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Почему</a:t>
            </a:r>
            <a:r>
              <a:rPr lang="ru-RU" sz="4800" b="1" dirty="0">
                <a:solidFill>
                  <a:srgbClr val="C00000"/>
                </a:solidFill>
              </a:rPr>
              <a:t>?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Что </a:t>
            </a:r>
            <a:r>
              <a:rPr lang="ru-RU" sz="4800" b="1" dirty="0">
                <a:solidFill>
                  <a:srgbClr val="C00000"/>
                </a:solidFill>
              </a:rPr>
              <a:t>они изучают</a:t>
            </a:r>
            <a:r>
              <a:rPr lang="ru-RU" sz="4800" b="1" dirty="0" smtClean="0">
                <a:solidFill>
                  <a:srgbClr val="C00000"/>
                </a:solidFill>
              </a:rPr>
              <a:t>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dirty="0"/>
              <a:t> </a:t>
            </a:r>
            <a:r>
              <a:rPr lang="ru-RU" sz="4800" dirty="0" smtClean="0"/>
              <a:t>               </a:t>
            </a:r>
            <a:r>
              <a:rPr lang="ru-RU" sz="4800" b="1" dirty="0" smtClean="0"/>
              <a:t>Хотите с ними подружиться?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             Давайте отправимся   к ним во        владения!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800" smtClean="0"/>
              <a:t> </a:t>
            </a:r>
            <a:r>
              <a:rPr lang="ru-RU" sz="4800" b="1" smtClean="0">
                <a:solidFill>
                  <a:srgbClr val="C00000"/>
                </a:solidFill>
              </a:rPr>
              <a:t>Наставления  отправляющимся </a:t>
            </a:r>
            <a:r>
              <a:rPr lang="ru-RU" sz="4800" b="1" dirty="0" smtClean="0">
                <a:solidFill>
                  <a:srgbClr val="C00000"/>
                </a:solidFill>
              </a:rPr>
              <a:t>в путь: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800" b="1" dirty="0" smtClean="0"/>
              <a:t>Внимательно слушай учителя.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800" b="1" dirty="0" smtClean="0"/>
              <a:t>Выполняй задания правильно!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4800" b="1" dirty="0" smtClean="0"/>
              <a:t> Не торопись, не забегай вперед остальных, потому что владения откроются только тогда, когда каждый из вас преодолеет все препятствия, которые встретятся  на пути.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4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00275" y="3679825"/>
            <a:ext cx="2446338" cy="143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Пункт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отправления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3" y="1268413"/>
            <a:ext cx="3527425" cy="41767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Направляемся в город </a:t>
            </a:r>
            <a:r>
              <a:rPr lang="ru-RU" b="1" dirty="0" smtClean="0"/>
              <a:t>Словосочетание</a:t>
            </a:r>
            <a:r>
              <a:rPr lang="ru-RU" dirty="0" smtClean="0"/>
              <a:t>! У его ворот стоит </a:t>
            </a:r>
            <a:r>
              <a:rPr lang="ru-RU" b="1" dirty="0" smtClean="0"/>
              <a:t>КОТ</a:t>
            </a:r>
            <a:r>
              <a:rPr lang="ru-RU" dirty="0" smtClean="0"/>
              <a:t>, и он нас не пустит в город, пока не выполним задания!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1.Составьте словосочетания со словом  </a:t>
            </a:r>
            <a:r>
              <a:rPr lang="ru-RU" b="1" dirty="0" smtClean="0">
                <a:solidFill>
                  <a:srgbClr val="C00000"/>
                </a:solidFill>
              </a:rPr>
              <a:t>КОТ </a:t>
            </a:r>
            <a:r>
              <a:rPr lang="ru-RU" dirty="0" smtClean="0">
                <a:solidFill>
                  <a:srgbClr val="C00000"/>
                </a:solidFill>
              </a:rPr>
              <a:t>по схемам: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 err="1"/>
              <a:t>п</a:t>
            </a:r>
            <a:r>
              <a:rPr lang="ru-RU" sz="1600" b="1" i="1" dirty="0" err="1" smtClean="0"/>
              <a:t>рилаг</a:t>
            </a:r>
            <a:r>
              <a:rPr lang="ru-RU" sz="1600" b="1" i="1" dirty="0" smtClean="0"/>
              <a:t>.+сущ.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i="1" dirty="0" err="1"/>
              <a:t>с</a:t>
            </a:r>
            <a:r>
              <a:rPr lang="ru-RU" sz="1600" b="1" i="1" dirty="0" err="1" smtClean="0"/>
              <a:t>ущ</a:t>
            </a:r>
            <a:r>
              <a:rPr lang="ru-RU" sz="1600" b="1" i="1" dirty="0" smtClean="0"/>
              <a:t>.+сущ.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Найдите в ваших словосочетаниях главные слова.</a:t>
            </a:r>
            <a:r>
              <a:rPr lang="ru-RU" dirty="0">
                <a:solidFill>
                  <a:srgbClr val="C00000"/>
                </a:solidFill>
              </a:rPr>
              <a:t> Как в словосочетании связываются главные и зависимые слова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По смыслу и грамматически.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i="1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1412776"/>
            <a:ext cx="2592288" cy="214883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7" name="Пятно 2 6"/>
          <p:cNvSpPr/>
          <p:nvPr/>
        </p:nvSpPr>
        <p:spPr>
          <a:xfrm>
            <a:off x="1152525" y="3213100"/>
            <a:ext cx="3529013" cy="2087563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Город Слово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сочетание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975"/>
            <a:ext cx="6400800" cy="1368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Можно ли назвать словосочетанием подлежащее и сказуемое в предложении?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Какие грамматические средства связи слов  в словосочетании вы знаете?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2565400"/>
            <a:ext cx="6400800" cy="1439863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Окончание прилагательного.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Предлог + окончание существительного, только окончание существительного.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С наречием только по смыслу</a:t>
            </a:r>
            <a:r>
              <a:rPr lang="ru-RU" sz="1400" b="1" dirty="0" smtClean="0"/>
              <a:t>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Укажите средства связи слов в словосочетаниях: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н</a:t>
            </a:r>
            <a:r>
              <a:rPr lang="ru-RU" sz="1400" b="1" dirty="0" smtClean="0">
                <a:solidFill>
                  <a:schemeClr val="tx1"/>
                </a:solidFill>
              </a:rPr>
              <a:t>изкие облака         бросил в воду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    резко меняться</a:t>
            </a:r>
            <a:r>
              <a:rPr lang="ru-RU" sz="1400" b="1" dirty="0"/>
              <a:t> </a:t>
            </a:r>
            <a:r>
              <a:rPr lang="ru-RU" sz="1400" b="1" dirty="0" smtClean="0"/>
              <a:t>      </a:t>
            </a:r>
            <a:r>
              <a:rPr lang="ru-RU" sz="1400" b="1" dirty="0" smtClean="0">
                <a:solidFill>
                  <a:schemeClr val="tx1"/>
                </a:solidFill>
              </a:rPr>
              <a:t>падали на землю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341438"/>
            <a:ext cx="3384550" cy="4032250"/>
          </a:xfrm>
        </p:spPr>
        <p:txBody>
          <a:bodyPr/>
          <a:lstStyle/>
          <a:p>
            <a:pPr eaLnBrk="1" hangingPunct="1"/>
            <a:r>
              <a:rPr lang="ru-RU" smtClean="0"/>
              <a:t>Мы подошли к городу </a:t>
            </a:r>
            <a:r>
              <a:rPr lang="ru-RU" b="1" smtClean="0"/>
              <a:t>Предложение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Здесь нас встречает </a:t>
            </a:r>
            <a:r>
              <a:rPr lang="ru-RU" b="1" smtClean="0"/>
              <a:t>ЕНОТ</a:t>
            </a:r>
            <a:r>
              <a:rPr lang="ru-RU" smtClean="0"/>
              <a:t>! </a:t>
            </a:r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Он хочет, чтобы мы поработали с текстом.</a:t>
            </a:r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C00000"/>
                </a:solidFill>
              </a:rPr>
              <a:t>Прочитаем его.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О чём текст?</a:t>
            </a:r>
          </a:p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Почему он так назван?</a:t>
            </a:r>
          </a:p>
        </p:txBody>
      </p:sp>
      <p:sp>
        <p:nvSpPr>
          <p:cNvPr id="18434" name="Объект 7"/>
          <p:cNvSpPr>
            <a:spLocks noGrp="1"/>
          </p:cNvSpPr>
          <p:nvPr>
            <p:ph sz="quarter" idx="13"/>
          </p:nvPr>
        </p:nvSpPr>
        <p:spPr>
          <a:xfrm>
            <a:off x="1476375" y="1676400"/>
            <a:ext cx="2381250" cy="1247775"/>
          </a:xfrm>
        </p:spPr>
        <p:txBody>
          <a:bodyPr/>
          <a:lstStyle/>
          <a:p>
            <a:pPr marL="0" indent="-273050" eaLnBrk="1" hangingPunct="1"/>
            <a:endParaRPr lang="ru-RU" smtClean="0"/>
          </a:p>
        </p:txBody>
      </p:sp>
      <p:sp>
        <p:nvSpPr>
          <p:cNvPr id="6" name="Выноска-облако 5"/>
          <p:cNvSpPr/>
          <p:nvPr/>
        </p:nvSpPr>
        <p:spPr>
          <a:xfrm>
            <a:off x="1403350" y="3500438"/>
            <a:ext cx="3024188" cy="1828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Город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Предложение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75656" y="1556791"/>
            <a:ext cx="2592288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125538"/>
            <a:ext cx="66246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4300" y="1268413"/>
            <a:ext cx="4176713" cy="43926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Обратимся к схемам, заполним их. Во время заполнения ищем на каждый вид предложения  пример из текста.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Предложения                                                                                    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По цели высказывания:  </a:t>
            </a:r>
            <a:r>
              <a:rPr lang="ru-RU" sz="4800" b="1" dirty="0" smtClean="0">
                <a:solidFill>
                  <a:srgbClr val="C00000"/>
                </a:solidFill>
              </a:rPr>
              <a:t>1.   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 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2.  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 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 3.    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 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По интонации:  </a:t>
            </a:r>
            <a:r>
              <a:rPr lang="ru-RU" sz="4800" b="1" dirty="0" smtClean="0">
                <a:solidFill>
                  <a:srgbClr val="C00000"/>
                </a:solidFill>
              </a:rPr>
              <a:t>1.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 2.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 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По наличию второстепенных членов:  </a:t>
            </a:r>
            <a:r>
              <a:rPr lang="ru-RU" sz="4800" b="1" dirty="0" smtClean="0">
                <a:solidFill>
                  <a:srgbClr val="C00000"/>
                </a:solidFill>
              </a:rPr>
              <a:t>1.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                         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 2.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 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По количеству грамматических основ: </a:t>
            </a:r>
            <a:r>
              <a:rPr lang="ru-RU" sz="4800" b="1" dirty="0" smtClean="0">
                <a:solidFill>
                  <a:srgbClr val="C00000"/>
                </a:solidFill>
              </a:rPr>
              <a:t>1.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  2.</a:t>
            </a:r>
            <a:endParaRPr lang="ru-RU" sz="4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/>
              <a:t> </a:t>
            </a:r>
            <a:endParaRPr lang="ru-RU" sz="4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 </a:t>
            </a:r>
            <a:endParaRPr lang="ru-RU" dirty="0"/>
          </a:p>
        </p:txBody>
      </p:sp>
      <p:sp>
        <p:nvSpPr>
          <p:cNvPr id="20482" name="Объект 5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2552700" cy="2112963"/>
          </a:xfrm>
        </p:spPr>
        <p:txBody>
          <a:bodyPr/>
          <a:lstStyle/>
          <a:p>
            <a:pPr marL="0" indent="-273050" eaLnBrk="1" hangingPunct="1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259632" y="1700808"/>
            <a:ext cx="2718695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5538"/>
            <a:ext cx="6400800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Проверим себя!</a:t>
            </a: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6872287" cy="42481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1400" smtClean="0">
                <a:solidFill>
                  <a:srgbClr val="C00000"/>
                </a:solidFill>
              </a:rPr>
              <a:t> </a:t>
            </a:r>
            <a:r>
              <a:rPr lang="ru-RU" sz="1400" b="1" smtClean="0">
                <a:solidFill>
                  <a:srgbClr val="C00000"/>
                </a:solidFill>
              </a:rPr>
              <a:t>Предложения                                                                                    </a:t>
            </a:r>
            <a:endParaRPr lang="ru-RU" sz="14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По цели высказывания:  </a:t>
            </a:r>
            <a:r>
              <a:rPr lang="ru-RU" sz="1400" b="1" smtClean="0">
                <a:solidFill>
                  <a:schemeClr val="tx1"/>
                </a:solidFill>
              </a:rPr>
              <a:t>1.   Повествовательное.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2.   Побудительное.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3.    Вопросительное.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 </a:t>
            </a:r>
            <a:endParaRPr lang="ru-RU" sz="14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По интонации:  </a:t>
            </a:r>
            <a:r>
              <a:rPr lang="ru-RU" sz="1400" b="1" smtClean="0">
                <a:solidFill>
                  <a:schemeClr val="tx1"/>
                </a:solidFill>
              </a:rPr>
              <a:t>1.Восклицательное.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2.Невосклицательное.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 </a:t>
            </a:r>
            <a:endParaRPr lang="ru-RU" sz="14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По наличию второстепенных членов:  </a:t>
            </a:r>
            <a:r>
              <a:rPr lang="ru-RU" sz="1400" b="1" smtClean="0">
                <a:solidFill>
                  <a:schemeClr val="tx1"/>
                </a:solidFill>
              </a:rPr>
              <a:t>1.Распространенное.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    2.Нераспространенное.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 </a:t>
            </a:r>
            <a:endParaRPr lang="ru-RU" sz="140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По количеству грамматических основ: </a:t>
            </a:r>
            <a:r>
              <a:rPr lang="ru-RU" sz="1400" b="1" smtClean="0">
                <a:solidFill>
                  <a:schemeClr val="tx1"/>
                </a:solidFill>
              </a:rPr>
              <a:t>1.Простое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                                                                         2.Сложное</a:t>
            </a:r>
            <a:endParaRPr lang="ru-RU" sz="1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ru-RU" sz="100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1137</TotalTime>
  <Words>624</Words>
  <Application>Microsoft Office PowerPoint</Application>
  <PresentationFormat>Экран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Путешествие во владения Синтаксиса и Пунктуации.</vt:lpstr>
      <vt:lpstr>Карта Путешествия</vt:lpstr>
      <vt:lpstr>Презентация PowerPoint</vt:lpstr>
      <vt:lpstr>Презентация PowerPoint</vt:lpstr>
      <vt:lpstr>Можно ли назвать словосочетанием подлежащее и сказуемое в предложении?  Какие грамматические средства связи слов  в словосочетании вы знаете? </vt:lpstr>
      <vt:lpstr>Презентация PowerPoint</vt:lpstr>
      <vt:lpstr>Презентация PowerPoint</vt:lpstr>
      <vt:lpstr>Презентация PowerPoint</vt:lpstr>
      <vt:lpstr>Проверим себя!</vt:lpstr>
      <vt:lpstr>Определите, в каком предложении текста допущены пунктуационные ошибки. Докажите свою точку зрения. Начертите схему предложения.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Спасибо за урок!</vt:lpstr>
      <vt:lpstr>Использованные ресурсы: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во владения Синтаксиса и Пунктуации.</dc:title>
  <dc:creator>1</dc:creator>
  <cp:lastModifiedBy>1</cp:lastModifiedBy>
  <cp:revision>133</cp:revision>
  <cp:lastPrinted>2012-11-06T10:23:24Z</cp:lastPrinted>
  <dcterms:created xsi:type="dcterms:W3CDTF">2012-08-09T15:57:53Z</dcterms:created>
  <dcterms:modified xsi:type="dcterms:W3CDTF">2012-11-08T10:41:14Z</dcterms:modified>
</cp:coreProperties>
</file>