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31"/>
  </p:notesMasterIdLst>
  <p:sldIdLst>
    <p:sldId id="304" r:id="rId2"/>
    <p:sldId id="340" r:id="rId3"/>
    <p:sldId id="330" r:id="rId4"/>
    <p:sldId id="331" r:id="rId5"/>
    <p:sldId id="332" r:id="rId6"/>
    <p:sldId id="341" r:id="rId7"/>
    <p:sldId id="303" r:id="rId8"/>
    <p:sldId id="312" r:id="rId9"/>
    <p:sldId id="311" r:id="rId10"/>
    <p:sldId id="261" r:id="rId11"/>
    <p:sldId id="313" r:id="rId12"/>
    <p:sldId id="323" r:id="rId13"/>
    <p:sldId id="315" r:id="rId14"/>
    <p:sldId id="325" r:id="rId15"/>
    <p:sldId id="317" r:id="rId16"/>
    <p:sldId id="324" r:id="rId17"/>
    <p:sldId id="319" r:id="rId18"/>
    <p:sldId id="326" r:id="rId19"/>
    <p:sldId id="322" r:id="rId20"/>
    <p:sldId id="327" r:id="rId21"/>
    <p:sldId id="328" r:id="rId22"/>
    <p:sldId id="329" r:id="rId23"/>
    <p:sldId id="342" r:id="rId24"/>
    <p:sldId id="321" r:id="rId25"/>
    <p:sldId id="336" r:id="rId26"/>
    <p:sldId id="337" r:id="rId27"/>
    <p:sldId id="338" r:id="rId28"/>
    <p:sldId id="339" r:id="rId29"/>
    <p:sldId id="343" r:id="rId3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48" autoAdjust="0"/>
    <p:restoredTop sz="94587" autoAdjust="0"/>
  </p:normalViewPr>
  <p:slideViewPr>
    <p:cSldViewPr>
      <p:cViewPr varScale="1">
        <p:scale>
          <a:sx n="74" d="100"/>
          <a:sy n="74" d="100"/>
        </p:scale>
        <p:origin x="-102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E7CC387-A54F-4775-AD44-AF36EF1A57FF}" type="datetimeFigureOut">
              <a:rPr lang="ru-RU"/>
              <a:pPr>
                <a:defRPr/>
              </a:pPr>
              <a:t>03.02.2013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90599663-11C9-4A31-BB33-8103CE2D1D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D275F0B-7474-484F-A68E-FF2152D0BC97}" type="slidenum">
              <a:rPr lang="ru-RU" smtClean="0"/>
              <a:pPr/>
              <a:t>9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8D858-0955-4E97-BD62-A4B1BD267321}" type="datetimeFigureOut">
              <a:rPr lang="ru-RU"/>
              <a:pPr>
                <a:defRPr/>
              </a:pPr>
              <a:t>03.02.2013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BE0FFB-8854-4D29-89E9-D9F0C372BA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1F17E3-0C1D-4B48-9181-EE5531052977}" type="datetimeFigureOut">
              <a:rPr lang="ru-RU"/>
              <a:pPr>
                <a:defRPr/>
              </a:pPr>
              <a:t>03.02.2013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CAC2F5-0E2C-41E5-9E79-F24E0F45D9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9DACE0-D892-41B5-9313-4592AA1A4C34}" type="datetimeFigureOut">
              <a:rPr lang="ru-RU"/>
              <a:pPr>
                <a:defRPr/>
              </a:pPr>
              <a:t>03.02.2013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7D0C2D-C1B3-4FE4-BDDB-EB4B826988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FB7D9B-1C4A-4E36-8A66-DB1436AABC76}" type="datetimeFigureOut">
              <a:rPr lang="ru-RU"/>
              <a:pPr>
                <a:defRPr/>
              </a:pPr>
              <a:t>03.02.2013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8CFCC2-FB5D-46C3-BFA7-254B2E99F0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34779-1C7D-4974-A6D8-FEC61D2E6B9C}" type="datetimeFigureOut">
              <a:rPr lang="ru-RU"/>
              <a:pPr>
                <a:defRPr/>
              </a:pPr>
              <a:t>03.02.2013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55FF16-426B-4A9E-A128-D661BC427B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A3335-CFEF-4718-922C-B7E33A7710B3}" type="datetimeFigureOut">
              <a:rPr lang="ru-RU"/>
              <a:pPr>
                <a:defRPr/>
              </a:pPr>
              <a:t>03.02.2013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058C98-A371-4B04-8515-5A5C0F91C8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7FCC3E-0512-47E6-881F-A5C66EACB462}" type="datetimeFigureOut">
              <a:rPr lang="ru-RU"/>
              <a:pPr>
                <a:defRPr/>
              </a:pPr>
              <a:t>03.02.2013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73CFC9-8F88-40E7-B533-538C4CFD39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B3E89-677A-4CC1-8D46-3D9A5008DC4B}" type="datetimeFigureOut">
              <a:rPr lang="ru-RU"/>
              <a:pPr>
                <a:defRPr/>
              </a:pPr>
              <a:t>03.02.2013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FA204-C31A-4A2F-B5A1-7F748C1190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48A77-1746-4686-8D94-5B43F2B3FD90}" type="datetimeFigureOut">
              <a:rPr lang="ru-RU"/>
              <a:pPr>
                <a:defRPr/>
              </a:pPr>
              <a:t>03.02.2013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D9CD39-CE9C-4AE9-A21B-E915160276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6508DA-FC6E-4A58-909C-505964A856E7}" type="datetimeFigureOut">
              <a:rPr lang="ru-RU"/>
              <a:pPr>
                <a:defRPr/>
              </a:pPr>
              <a:t>03.02.2013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28965-0CCB-4A1A-B4DF-0540A8CD93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FFE175-4366-4E61-85AB-A123B27C2A8E}" type="datetimeFigureOut">
              <a:rPr lang="ru-RU"/>
              <a:pPr>
                <a:defRPr/>
              </a:pPr>
              <a:t>03.02.2013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C601C-12C2-46FB-B7FB-230CD3AA60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6216C8D5-CCA0-4A1B-8F16-127F093C19EE}" type="datetimeFigureOut">
              <a:rPr lang="ru-RU"/>
              <a:pPr>
                <a:defRPr/>
              </a:pPr>
              <a:t>03.02.2013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C1F09AD9-26FC-4BF0-8913-B47ECB49DE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9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897" r:id="rId10"/>
    <p:sldLayoutId id="214748389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1"/>
          <p:cNvSpPr txBox="1">
            <a:spLocks noChangeArrowheads="1"/>
          </p:cNvSpPr>
          <p:nvPr/>
        </p:nvSpPr>
        <p:spPr bwMode="auto">
          <a:xfrm>
            <a:off x="0" y="404813"/>
            <a:ext cx="9144000" cy="252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3200"/>
          </a:p>
          <a:p>
            <a:endParaRPr lang="ru-RU" sz="3200"/>
          </a:p>
          <a:p>
            <a:pPr algn="ctr"/>
            <a:r>
              <a:rPr lang="ru-RU" sz="3200" b="1">
                <a:latin typeface="Comic Sans MS" pitchFamily="66" charset="0"/>
              </a:rPr>
              <a:t>Задачи по теме “Организация ветвления </a:t>
            </a:r>
          </a:p>
          <a:p>
            <a:pPr algn="ctr"/>
            <a:r>
              <a:rPr lang="ru-RU" sz="3200" b="1">
                <a:latin typeface="Comic Sans MS" pitchFamily="66" charset="0"/>
              </a:rPr>
              <a:t>на языке Паскаль” </a:t>
            </a:r>
          </a:p>
          <a:p>
            <a:pPr algn="ctr"/>
            <a:r>
              <a:rPr lang="ru-RU" sz="3200" b="1">
                <a:latin typeface="Comic Sans MS" pitchFamily="66" charset="0"/>
              </a:rPr>
              <a:t>урок для 9 класса</a:t>
            </a:r>
          </a:p>
        </p:txBody>
      </p:sp>
      <p:sp>
        <p:nvSpPr>
          <p:cNvPr id="3075" name="TextBox 3"/>
          <p:cNvSpPr txBox="1">
            <a:spLocks noChangeArrowheads="1"/>
          </p:cNvSpPr>
          <p:nvPr/>
        </p:nvSpPr>
        <p:spPr bwMode="auto">
          <a:xfrm>
            <a:off x="539750" y="4826000"/>
            <a:ext cx="8143875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ru-RU">
                <a:latin typeface="Comic Sans MS" pitchFamily="66" charset="0"/>
              </a:rPr>
              <a:t>Селиверстова Ольга Николаевна</a:t>
            </a:r>
          </a:p>
          <a:p>
            <a:pPr algn="r"/>
            <a:r>
              <a:rPr lang="ru-RU">
                <a:latin typeface="Comic Sans MS" pitchFamily="66" charset="0"/>
              </a:rPr>
              <a:t>учитель информатики</a:t>
            </a:r>
          </a:p>
          <a:p>
            <a:pPr algn="r"/>
            <a:r>
              <a:rPr lang="ru-RU">
                <a:latin typeface="Comic Sans MS" pitchFamily="66" charset="0"/>
              </a:rPr>
              <a:t>МБОУ  СОШ №17</a:t>
            </a:r>
          </a:p>
          <a:p>
            <a:pPr algn="r"/>
            <a:r>
              <a:rPr lang="ru-RU">
                <a:latin typeface="Comic Sans MS" pitchFamily="66" charset="0"/>
              </a:rPr>
              <a:t>г.Саров</a:t>
            </a:r>
          </a:p>
          <a:p>
            <a:pPr algn="r"/>
            <a:r>
              <a:rPr lang="ru-RU">
                <a:latin typeface="Comic Sans MS" pitchFamily="66" charset="0"/>
              </a:rPr>
              <a:t>Нижегородской области</a:t>
            </a:r>
          </a:p>
          <a:p>
            <a:pPr algn="r"/>
            <a:r>
              <a:rPr lang="ru-RU">
                <a:latin typeface="Comic Sans MS" pitchFamily="66" charset="0"/>
              </a:rPr>
              <a:t>2012 г.</a:t>
            </a:r>
          </a:p>
          <a:p>
            <a:endParaRPr lang="ru-RU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6"/>
          <p:cNvSpPr txBox="1">
            <a:spLocks noChangeArrowheads="1"/>
          </p:cNvSpPr>
          <p:nvPr/>
        </p:nvSpPr>
        <p:spPr bwMode="auto">
          <a:xfrm>
            <a:off x="1187450" y="0"/>
            <a:ext cx="7777163" cy="941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Program </a:t>
            </a:r>
            <a:r>
              <a:rPr lang="ru-RU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2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;</a:t>
            </a:r>
          </a:p>
          <a:p>
            <a:pPr>
              <a:defRPr/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Uses </a:t>
            </a: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crt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;</a:t>
            </a:r>
          </a:p>
          <a:p>
            <a:pPr>
              <a:defRPr/>
            </a:pP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Var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a,b,d:integer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;</a:t>
            </a:r>
            <a:endParaRPr lang="en-US" sz="40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>
              <a:defRPr/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Begin</a:t>
            </a:r>
          </a:p>
          <a:p>
            <a:pPr>
              <a:defRPr/>
            </a:pP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Clrscr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;</a:t>
            </a:r>
          </a:p>
          <a:p>
            <a:pPr>
              <a:defRPr/>
            </a:pP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Readln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(</a:t>
            </a: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a,b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);</a:t>
            </a:r>
          </a:p>
          <a:p>
            <a:pPr>
              <a:defRPr/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d:=a*b;</a:t>
            </a:r>
          </a:p>
          <a:p>
            <a:pPr>
              <a:defRPr/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If d&lt;0 then d:=d*(-2) else d:=d*3;</a:t>
            </a:r>
          </a:p>
          <a:p>
            <a:pPr>
              <a:defRPr/>
            </a:pP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Writeln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(d);</a:t>
            </a:r>
          </a:p>
          <a:p>
            <a:pPr>
              <a:defRPr/>
            </a:pP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Readkey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;</a:t>
            </a:r>
          </a:p>
          <a:p>
            <a:pPr>
              <a:defRPr/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End. </a:t>
            </a:r>
          </a:p>
          <a:p>
            <a:pPr>
              <a:defRPr/>
            </a:pPr>
            <a:endParaRPr lang="ru-RU" sz="4000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</p:txBody>
      </p:sp>
      <p:sp>
        <p:nvSpPr>
          <p:cNvPr id="3" name="Скругленная прямоугольная выноска 2"/>
          <p:cNvSpPr/>
          <p:nvPr/>
        </p:nvSpPr>
        <p:spPr>
          <a:xfrm>
            <a:off x="5651500" y="549275"/>
            <a:ext cx="2592388" cy="1584325"/>
          </a:xfrm>
          <a:prstGeom prst="wedgeRoundRectCallout">
            <a:avLst>
              <a:gd name="adj1" fmla="val -26444"/>
              <a:gd name="adj2" fmla="val 6769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defRPr/>
            </a:pP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defRPr/>
            </a:pP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-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первое число</a:t>
            </a:r>
          </a:p>
          <a:p>
            <a:pPr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b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-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второе число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 –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произведение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defRPr/>
            </a:pP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defRPr/>
            </a:pP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ctrTitle"/>
          </p:nvPr>
        </p:nvSpPr>
        <p:spPr>
          <a:xfrm>
            <a:off x="214282" y="533400"/>
            <a:ext cx="7526070" cy="951384"/>
          </a:xfrm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dirty="0" smtClean="0"/>
              <a:t>Задача №3.</a:t>
            </a:r>
          </a:p>
        </p:txBody>
      </p:sp>
      <p:sp>
        <p:nvSpPr>
          <p:cNvPr id="13315" name="TextBox 6"/>
          <p:cNvSpPr txBox="1">
            <a:spLocks noChangeArrowheads="1"/>
          </p:cNvSpPr>
          <p:nvPr/>
        </p:nvSpPr>
        <p:spPr bwMode="auto">
          <a:xfrm>
            <a:off x="287338" y="1773238"/>
            <a:ext cx="8856662" cy="449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>
                <a:latin typeface="Calibri" pitchFamily="34" charset="0"/>
              </a:rPr>
              <a:t>Ввести два числа. Если сумма этих чисел четная, найти произведение, в противном случае, найти частное этих чисел.</a:t>
            </a: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6"/>
          <p:cNvSpPr txBox="1">
            <a:spLocks noChangeArrowheads="1"/>
          </p:cNvSpPr>
          <p:nvPr/>
        </p:nvSpPr>
        <p:spPr bwMode="auto">
          <a:xfrm>
            <a:off x="468313" y="0"/>
            <a:ext cx="8675687" cy="932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Program </a:t>
            </a:r>
            <a:r>
              <a:rPr lang="ru-RU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3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;</a:t>
            </a:r>
          </a:p>
          <a:p>
            <a:pPr>
              <a:defRPr/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Uses </a:t>
            </a: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crt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;</a:t>
            </a:r>
          </a:p>
          <a:p>
            <a:pPr>
              <a:defRPr/>
            </a:pP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Var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a,b:integer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; d:real;</a:t>
            </a:r>
          </a:p>
          <a:p>
            <a:pPr>
              <a:defRPr/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Begin</a:t>
            </a:r>
          </a:p>
          <a:p>
            <a:pPr>
              <a:defRPr/>
            </a:pP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Clrscr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;</a:t>
            </a:r>
          </a:p>
          <a:p>
            <a:pPr>
              <a:defRPr/>
            </a:pP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Readln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(</a:t>
            </a: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a,b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);</a:t>
            </a:r>
          </a:p>
          <a:p>
            <a:pPr>
              <a:defRPr/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d:=</a:t>
            </a: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a+b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;</a:t>
            </a:r>
          </a:p>
          <a:p>
            <a:pPr>
              <a:defRPr/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If d mod 2=0 then d:=a*b else d:=a/b;</a:t>
            </a:r>
          </a:p>
          <a:p>
            <a:pPr>
              <a:defRPr/>
            </a:pP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Writeln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(d);</a:t>
            </a:r>
          </a:p>
          <a:p>
            <a:pPr>
              <a:defRPr/>
            </a:pP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Readkey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;</a:t>
            </a:r>
          </a:p>
          <a:p>
            <a:pPr>
              <a:defRPr/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End. </a:t>
            </a:r>
          </a:p>
          <a:p>
            <a:pPr>
              <a:defRPr/>
            </a:pPr>
            <a:endParaRPr lang="ru-RU" sz="4000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</p:txBody>
      </p:sp>
      <p:sp>
        <p:nvSpPr>
          <p:cNvPr id="3" name="Скругленная прямоугольная выноска 2"/>
          <p:cNvSpPr/>
          <p:nvPr/>
        </p:nvSpPr>
        <p:spPr>
          <a:xfrm>
            <a:off x="5724525" y="549275"/>
            <a:ext cx="2735263" cy="1584325"/>
          </a:xfrm>
          <a:prstGeom prst="wedgeRoundRectCallout">
            <a:avLst>
              <a:gd name="adj1" fmla="val -26149"/>
              <a:gd name="adj2" fmla="val 7519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endParaRPr lang="ru-RU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endParaRPr lang="ru-RU" sz="20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</a:t>
            </a:r>
            <a:r>
              <a:rPr lang="ru-RU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- </a:t>
            </a:r>
            <a:r>
              <a:rPr lang="ru-RU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первое число</a:t>
            </a:r>
          </a:p>
          <a:p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b</a:t>
            </a:r>
            <a:r>
              <a:rPr lang="ru-RU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- </a:t>
            </a:r>
            <a:r>
              <a:rPr lang="ru-RU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второе число</a:t>
            </a:r>
            <a:endParaRPr lang="en-US" sz="20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d – </a:t>
            </a:r>
            <a:r>
              <a:rPr lang="ru-RU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сумма,частное,         </a:t>
            </a: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   </a:t>
            </a:r>
            <a:r>
              <a:rPr lang="ru-RU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произведение</a:t>
            </a:r>
            <a:endParaRPr lang="en-US" sz="20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endParaRPr lang="ru-RU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endParaRPr lang="ru-RU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ctrTitle"/>
          </p:nvPr>
        </p:nvSpPr>
        <p:spPr>
          <a:xfrm>
            <a:off x="214282" y="533400"/>
            <a:ext cx="7526070" cy="951384"/>
          </a:xfrm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dirty="0" smtClean="0"/>
              <a:t>Задача №4.</a:t>
            </a:r>
          </a:p>
        </p:txBody>
      </p:sp>
      <p:sp>
        <p:nvSpPr>
          <p:cNvPr id="15363" name="TextBox 6"/>
          <p:cNvSpPr txBox="1">
            <a:spLocks noChangeArrowheads="1"/>
          </p:cNvSpPr>
          <p:nvPr/>
        </p:nvSpPr>
        <p:spPr bwMode="auto">
          <a:xfrm>
            <a:off x="287338" y="1773238"/>
            <a:ext cx="8856662" cy="326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>
                <a:latin typeface="Calibri" pitchFamily="34" charset="0"/>
              </a:rPr>
              <a:t>Ввести два числа. Вычесть из большего меньшее.</a:t>
            </a: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6"/>
          <p:cNvSpPr txBox="1">
            <a:spLocks noChangeArrowheads="1"/>
          </p:cNvSpPr>
          <p:nvPr/>
        </p:nvSpPr>
        <p:spPr bwMode="auto">
          <a:xfrm>
            <a:off x="1187450" y="0"/>
            <a:ext cx="7777163" cy="880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Program </a:t>
            </a:r>
            <a:r>
              <a:rPr lang="ru-RU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4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;</a:t>
            </a:r>
          </a:p>
          <a:p>
            <a:pPr>
              <a:defRPr/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Uses </a:t>
            </a: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crt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;</a:t>
            </a:r>
          </a:p>
          <a:p>
            <a:pPr>
              <a:defRPr/>
            </a:pP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Var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a,b,d:integer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;</a:t>
            </a:r>
          </a:p>
          <a:p>
            <a:pPr>
              <a:defRPr/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Begin</a:t>
            </a:r>
          </a:p>
          <a:p>
            <a:pPr>
              <a:defRPr/>
            </a:pP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Clrscr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;</a:t>
            </a:r>
          </a:p>
          <a:p>
            <a:pPr>
              <a:defRPr/>
            </a:pP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Readln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(</a:t>
            </a: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a,b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);</a:t>
            </a:r>
          </a:p>
          <a:p>
            <a:pPr>
              <a:defRPr/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If a&gt;b then d:=a-b else d:=b-a;</a:t>
            </a:r>
          </a:p>
          <a:p>
            <a:pPr>
              <a:defRPr/>
            </a:pP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Writeln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(d);</a:t>
            </a:r>
          </a:p>
          <a:p>
            <a:pPr>
              <a:defRPr/>
            </a:pP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Readkey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;</a:t>
            </a:r>
          </a:p>
          <a:p>
            <a:pPr>
              <a:defRPr/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End. </a:t>
            </a:r>
          </a:p>
          <a:p>
            <a:pPr>
              <a:defRPr/>
            </a:pPr>
            <a:endParaRPr lang="ru-RU" sz="4000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</p:txBody>
      </p:sp>
      <p:sp>
        <p:nvSpPr>
          <p:cNvPr id="3" name="Скругленная прямоугольная выноска 2"/>
          <p:cNvSpPr>
            <a:spLocks noChangeArrowheads="1"/>
          </p:cNvSpPr>
          <p:nvPr/>
        </p:nvSpPr>
        <p:spPr bwMode="auto">
          <a:xfrm>
            <a:off x="5580063" y="549275"/>
            <a:ext cx="3095625" cy="1439863"/>
          </a:xfrm>
          <a:prstGeom prst="wedgeRoundRectCallout">
            <a:avLst>
              <a:gd name="adj1" fmla="val -23435"/>
              <a:gd name="adj2" fmla="val 69514"/>
              <a:gd name="adj3" fmla="val 16667"/>
            </a:avLst>
          </a:prstGeom>
          <a:solidFill>
            <a:schemeClr val="accent1"/>
          </a:solidFill>
          <a:ln w="25400" algn="ctr">
            <a:solidFill>
              <a:srgbClr val="978749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US" dirty="0"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defRPr/>
            </a:pPr>
            <a:endParaRPr lang="ru-RU" dirty="0"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defRPr/>
            </a:pPr>
            <a:endParaRPr lang="ru-RU" sz="2000" dirty="0"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defRPr/>
            </a:pPr>
            <a:r>
              <a:rPr lang="en-US" sz="2200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</a:t>
            </a:r>
            <a:r>
              <a:rPr lang="ru-RU" sz="2200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US" sz="2200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- </a:t>
            </a:r>
            <a:r>
              <a:rPr lang="ru-RU" sz="2200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первое число</a:t>
            </a:r>
          </a:p>
          <a:p>
            <a:pPr>
              <a:defRPr/>
            </a:pPr>
            <a:r>
              <a:rPr lang="en-US" sz="2200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b</a:t>
            </a:r>
            <a:r>
              <a:rPr lang="ru-RU" sz="2200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US" sz="2200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- </a:t>
            </a:r>
            <a:r>
              <a:rPr lang="ru-RU" sz="2200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второе число</a:t>
            </a:r>
            <a:endParaRPr lang="en-US" sz="2200" dirty="0"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defRPr/>
            </a:pPr>
            <a:r>
              <a:rPr lang="en-US" sz="2200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 – </a:t>
            </a:r>
            <a:r>
              <a:rPr lang="ru-RU" sz="2200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разность чисел</a:t>
            </a:r>
            <a:endParaRPr lang="en-US" sz="2200" dirty="0"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defRPr/>
            </a:pPr>
            <a:endParaRPr lang="en-US" dirty="0"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defRPr/>
            </a:pPr>
            <a:endParaRPr lang="ru-RU" dirty="0"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defRPr/>
            </a:pPr>
            <a:endParaRPr lang="ru-RU" dirty="0"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ctrTitle"/>
          </p:nvPr>
        </p:nvSpPr>
        <p:spPr>
          <a:xfrm>
            <a:off x="214282" y="533400"/>
            <a:ext cx="7526070" cy="951384"/>
          </a:xfrm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dirty="0" smtClean="0"/>
              <a:t>Задача №5.</a:t>
            </a:r>
          </a:p>
        </p:txBody>
      </p:sp>
      <p:sp>
        <p:nvSpPr>
          <p:cNvPr id="17411" name="TextBox 6"/>
          <p:cNvSpPr txBox="1">
            <a:spLocks noChangeArrowheads="1"/>
          </p:cNvSpPr>
          <p:nvPr/>
        </p:nvSpPr>
        <p:spPr bwMode="auto">
          <a:xfrm>
            <a:off x="287338" y="1773238"/>
            <a:ext cx="8856662" cy="3878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>
                <a:latin typeface="Calibri" pitchFamily="34" charset="0"/>
              </a:rPr>
              <a:t>Ввести число. Если оно больше 10, разделить его на 2, если меньше или равно 10, то умножить на 5.</a:t>
            </a: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6"/>
          <p:cNvSpPr txBox="1">
            <a:spLocks noChangeArrowheads="1"/>
          </p:cNvSpPr>
          <p:nvPr/>
        </p:nvSpPr>
        <p:spPr bwMode="auto">
          <a:xfrm>
            <a:off x="1187450" y="115888"/>
            <a:ext cx="7777163" cy="8802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Program </a:t>
            </a:r>
            <a:r>
              <a:rPr lang="ru-RU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5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;</a:t>
            </a:r>
          </a:p>
          <a:p>
            <a:pPr>
              <a:defRPr/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Uses </a:t>
            </a: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crt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;</a:t>
            </a:r>
          </a:p>
          <a:p>
            <a:pPr>
              <a:defRPr/>
            </a:pP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Var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a:real;</a:t>
            </a:r>
          </a:p>
          <a:p>
            <a:pPr>
              <a:defRPr/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Begin</a:t>
            </a:r>
          </a:p>
          <a:p>
            <a:pPr>
              <a:defRPr/>
            </a:pP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Clrscr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;</a:t>
            </a:r>
          </a:p>
          <a:p>
            <a:pPr>
              <a:defRPr/>
            </a:pP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Readln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(a);</a:t>
            </a:r>
          </a:p>
          <a:p>
            <a:pPr>
              <a:defRPr/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If a&lt;=</a:t>
            </a:r>
            <a:r>
              <a:rPr lang="ru-RU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10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then a:=a*5 else a:=a/</a:t>
            </a:r>
            <a:r>
              <a:rPr lang="ru-RU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2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;</a:t>
            </a:r>
          </a:p>
          <a:p>
            <a:pPr>
              <a:defRPr/>
            </a:pP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Writeln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(a);</a:t>
            </a:r>
          </a:p>
          <a:p>
            <a:pPr>
              <a:defRPr/>
            </a:pP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Readkey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;</a:t>
            </a:r>
          </a:p>
          <a:p>
            <a:pPr>
              <a:defRPr/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End. </a:t>
            </a:r>
          </a:p>
          <a:p>
            <a:pPr>
              <a:defRPr/>
            </a:pPr>
            <a:endParaRPr lang="ru-RU" sz="4000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ctrTitle"/>
          </p:nvPr>
        </p:nvSpPr>
        <p:spPr>
          <a:xfrm>
            <a:off x="214282" y="533400"/>
            <a:ext cx="7526070" cy="951384"/>
          </a:xfrm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dirty="0" smtClean="0"/>
              <a:t>Задача №6.</a:t>
            </a:r>
          </a:p>
        </p:txBody>
      </p:sp>
      <p:sp>
        <p:nvSpPr>
          <p:cNvPr id="19459" name="TextBox 6"/>
          <p:cNvSpPr txBox="1">
            <a:spLocks noChangeArrowheads="1"/>
          </p:cNvSpPr>
          <p:nvPr/>
        </p:nvSpPr>
        <p:spPr bwMode="auto">
          <a:xfrm>
            <a:off x="287338" y="1773238"/>
            <a:ext cx="8605837" cy="445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>
                <a:latin typeface="Calibri" pitchFamily="34" charset="0"/>
              </a:rPr>
              <a:t>Ввести два числа. Если их сумма больше 100, то сумму уменьшить </a:t>
            </a:r>
            <a:endParaRPr lang="ru-RU" sz="4000"/>
          </a:p>
          <a:p>
            <a:r>
              <a:rPr lang="ru-RU" sz="4000">
                <a:latin typeface="Calibri" pitchFamily="34" charset="0"/>
              </a:rPr>
              <a:t>в 2 раза, в противном случае увеличить в 2 раза.</a:t>
            </a: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6"/>
          <p:cNvSpPr txBox="1">
            <a:spLocks noChangeArrowheads="1"/>
          </p:cNvSpPr>
          <p:nvPr/>
        </p:nvSpPr>
        <p:spPr bwMode="auto">
          <a:xfrm>
            <a:off x="1042988" y="0"/>
            <a:ext cx="7921625" cy="932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Program </a:t>
            </a:r>
            <a:r>
              <a:rPr lang="ru-RU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6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;</a:t>
            </a:r>
          </a:p>
          <a:p>
            <a:pPr>
              <a:defRPr/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Uses </a:t>
            </a: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crt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;</a:t>
            </a:r>
          </a:p>
          <a:p>
            <a:pPr>
              <a:defRPr/>
            </a:pP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Var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a,b:integer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; S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:real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;</a:t>
            </a:r>
          </a:p>
          <a:p>
            <a:pPr>
              <a:defRPr/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Begin</a:t>
            </a:r>
          </a:p>
          <a:p>
            <a:pPr>
              <a:defRPr/>
            </a:pP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Clrscr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;</a:t>
            </a:r>
          </a:p>
          <a:p>
            <a:pPr>
              <a:defRPr/>
            </a:pP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Readln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(</a:t>
            </a: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a,b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);</a:t>
            </a:r>
          </a:p>
          <a:p>
            <a:pPr>
              <a:defRPr/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S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:=</a:t>
            </a: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a+b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;</a:t>
            </a:r>
          </a:p>
          <a:p>
            <a:pPr>
              <a:defRPr/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If 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S&gt;100 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then 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S:=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S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/2 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else 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S:=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S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*2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;</a:t>
            </a:r>
          </a:p>
          <a:p>
            <a:pPr>
              <a:defRPr/>
            </a:pP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Writeln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(S);</a:t>
            </a:r>
            <a:endParaRPr lang="en-US" sz="40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>
              <a:defRPr/>
            </a:pP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Readkey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;</a:t>
            </a:r>
          </a:p>
          <a:p>
            <a:pPr>
              <a:defRPr/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End. </a:t>
            </a:r>
          </a:p>
          <a:p>
            <a:pPr>
              <a:defRPr/>
            </a:pPr>
            <a:endParaRPr lang="ru-RU" sz="4000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</p:txBody>
      </p:sp>
      <p:sp>
        <p:nvSpPr>
          <p:cNvPr id="3" name="Скругленная прямоугольная выноска 2"/>
          <p:cNvSpPr/>
          <p:nvPr/>
        </p:nvSpPr>
        <p:spPr>
          <a:xfrm>
            <a:off x="6227763" y="333375"/>
            <a:ext cx="2665412" cy="129540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defRPr/>
            </a:pP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defRPr/>
            </a:pP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-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первое число</a:t>
            </a:r>
          </a:p>
          <a:p>
            <a:pPr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b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-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второе число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 –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сумма чисел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defRPr/>
            </a:pP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defRPr/>
            </a:pP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ctrTitle"/>
          </p:nvPr>
        </p:nvSpPr>
        <p:spPr>
          <a:xfrm>
            <a:off x="214282" y="533400"/>
            <a:ext cx="7526070" cy="951384"/>
          </a:xfrm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dirty="0" smtClean="0"/>
              <a:t>Задача №7.</a:t>
            </a:r>
          </a:p>
        </p:txBody>
      </p:sp>
      <p:sp>
        <p:nvSpPr>
          <p:cNvPr id="21507" name="TextBox 6"/>
          <p:cNvSpPr txBox="1">
            <a:spLocks noChangeArrowheads="1"/>
          </p:cNvSpPr>
          <p:nvPr/>
        </p:nvSpPr>
        <p:spPr bwMode="auto">
          <a:xfrm>
            <a:off x="287338" y="1773238"/>
            <a:ext cx="8605837" cy="449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>
                <a:latin typeface="Calibri" pitchFamily="34" charset="0"/>
              </a:rPr>
              <a:t>Ввести двухзначное число. Если сумма цифр числа четная, то увеличить число на 2 ,в противном случае уменьшить на 2.  </a:t>
            </a: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r>
              <a:rPr lang="ru-RU"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/>
          </p:cNvSpPr>
          <p:nvPr>
            <p:ph type="title"/>
          </p:nvPr>
        </p:nvSpPr>
        <p:spPr bwMode="auto">
          <a:xfrm>
            <a:off x="684213" y="1916113"/>
            <a:ext cx="8229600" cy="2592387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ru-RU" sz="8000" smtClean="0">
                <a:ln>
                  <a:noFill/>
                </a:ln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ПОВТОРЕНИЕ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6"/>
          <p:cNvSpPr txBox="1">
            <a:spLocks noChangeArrowheads="1"/>
          </p:cNvSpPr>
          <p:nvPr/>
        </p:nvSpPr>
        <p:spPr bwMode="auto">
          <a:xfrm>
            <a:off x="250825" y="0"/>
            <a:ext cx="8713788" cy="932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Program </a:t>
            </a:r>
            <a:r>
              <a:rPr lang="ru-RU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7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;</a:t>
            </a:r>
          </a:p>
          <a:p>
            <a:pPr>
              <a:defRPr/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Uses </a:t>
            </a: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crt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;</a:t>
            </a:r>
          </a:p>
          <a:p>
            <a:pPr>
              <a:defRPr/>
            </a:pP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Var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a,b,d,s:integer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;</a:t>
            </a:r>
          </a:p>
          <a:p>
            <a:pPr>
              <a:defRPr/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Begin</a:t>
            </a:r>
          </a:p>
          <a:p>
            <a:pPr>
              <a:defRPr/>
            </a:pP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Clrscr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;</a:t>
            </a:r>
          </a:p>
          <a:p>
            <a:pPr>
              <a:defRPr/>
            </a:pP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Readln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(a);</a:t>
            </a:r>
          </a:p>
          <a:p>
            <a:pPr>
              <a:defRPr/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b:= a div 10;  d:= a mod 10;  S:= </a:t>
            </a: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b+d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;</a:t>
            </a:r>
          </a:p>
          <a:p>
            <a:pPr>
              <a:defRPr/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If s mod 2=0 then a:=a+2 else a:=a-2;</a:t>
            </a:r>
          </a:p>
          <a:p>
            <a:pPr>
              <a:defRPr/>
            </a:pP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Writeln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(d);</a:t>
            </a:r>
          </a:p>
          <a:p>
            <a:pPr>
              <a:defRPr/>
            </a:pP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Readkey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;</a:t>
            </a:r>
          </a:p>
          <a:p>
            <a:pPr>
              <a:defRPr/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End. </a:t>
            </a:r>
          </a:p>
          <a:p>
            <a:pPr>
              <a:defRPr/>
            </a:pPr>
            <a:endParaRPr lang="ru-RU" sz="4000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</p:txBody>
      </p:sp>
      <p:sp>
        <p:nvSpPr>
          <p:cNvPr id="4" name="Скругленная прямоугольная выноска 3"/>
          <p:cNvSpPr/>
          <p:nvPr/>
        </p:nvSpPr>
        <p:spPr>
          <a:xfrm>
            <a:off x="5219700" y="549275"/>
            <a:ext cx="3384550" cy="1655763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-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двузначное число</a:t>
            </a:r>
          </a:p>
          <a:p>
            <a:pPr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b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-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первая цифра числа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 -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вторая цифра числа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 -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сумма цифр числа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ctrTitle"/>
          </p:nvPr>
        </p:nvSpPr>
        <p:spPr>
          <a:xfrm>
            <a:off x="214282" y="533400"/>
            <a:ext cx="7526070" cy="951384"/>
          </a:xfrm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dirty="0" smtClean="0"/>
              <a:t>Задача №8.</a:t>
            </a:r>
          </a:p>
        </p:txBody>
      </p:sp>
      <p:sp>
        <p:nvSpPr>
          <p:cNvPr id="23555" name="TextBox 6"/>
          <p:cNvSpPr txBox="1">
            <a:spLocks noChangeArrowheads="1"/>
          </p:cNvSpPr>
          <p:nvPr/>
        </p:nvSpPr>
        <p:spPr bwMode="auto">
          <a:xfrm>
            <a:off x="287338" y="1773238"/>
            <a:ext cx="8748712" cy="445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>
                <a:latin typeface="Calibri" pitchFamily="34" charset="0"/>
              </a:rPr>
              <a:t>Составить программу, которая по трем введенным вами числами определит, могут ли эти числа быть длинами сторон треугольника.</a:t>
            </a: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r>
              <a:rPr lang="ru-RU"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6"/>
          <p:cNvSpPr txBox="1">
            <a:spLocks noChangeArrowheads="1"/>
          </p:cNvSpPr>
          <p:nvPr/>
        </p:nvSpPr>
        <p:spPr bwMode="auto">
          <a:xfrm>
            <a:off x="900113" y="0"/>
            <a:ext cx="8064500" cy="941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Program </a:t>
            </a:r>
            <a:r>
              <a:rPr lang="ru-RU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8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;</a:t>
            </a:r>
          </a:p>
          <a:p>
            <a:pPr>
              <a:defRPr/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Uses </a:t>
            </a: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crt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;</a:t>
            </a:r>
          </a:p>
          <a:p>
            <a:pPr>
              <a:defRPr/>
            </a:pP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Var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a,b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,</a:t>
            </a:r>
            <a:r>
              <a:rPr lang="ru-RU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с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:integer;</a:t>
            </a:r>
          </a:p>
          <a:p>
            <a:pPr>
              <a:defRPr/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Begin</a:t>
            </a:r>
          </a:p>
          <a:p>
            <a:pPr>
              <a:defRPr/>
            </a:pP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Clrscr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;</a:t>
            </a:r>
          </a:p>
          <a:p>
            <a:pPr>
              <a:defRPr/>
            </a:pP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Readln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(</a:t>
            </a: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a,b,c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);</a:t>
            </a:r>
          </a:p>
          <a:p>
            <a:pPr>
              <a:defRPr/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If a&gt;=</a:t>
            </a: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b+c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then </a:t>
            </a: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Writeln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(‘</a:t>
            </a:r>
            <a:r>
              <a:rPr lang="ru-RU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Нет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’)</a:t>
            </a:r>
          </a:p>
          <a:p>
            <a:pPr>
              <a:defRPr/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Else</a:t>
            </a:r>
            <a:r>
              <a:rPr lang="ru-RU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if b&gt;=a+</a:t>
            </a:r>
            <a:r>
              <a:rPr lang="ru-RU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с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ru-RU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then </a:t>
            </a: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Writeln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(‘</a:t>
            </a:r>
            <a:r>
              <a:rPr lang="ru-RU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Нет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’)</a:t>
            </a:r>
          </a:p>
          <a:p>
            <a:pPr>
              <a:defRPr/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Else</a:t>
            </a:r>
            <a:r>
              <a:rPr lang="ru-RU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if c&gt;=</a:t>
            </a: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a+b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ru-RU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then </a:t>
            </a: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Writeln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(‘</a:t>
            </a:r>
            <a:r>
              <a:rPr lang="ru-RU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Нет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’)</a:t>
            </a:r>
          </a:p>
          <a:p>
            <a:pPr>
              <a:defRPr/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Else </a:t>
            </a: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Writeln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(‘</a:t>
            </a:r>
            <a:r>
              <a:rPr lang="ru-RU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Да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’);</a:t>
            </a:r>
          </a:p>
          <a:p>
            <a:pPr>
              <a:defRPr/>
            </a:pP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Readkey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;  End. </a:t>
            </a:r>
          </a:p>
          <a:p>
            <a:pPr>
              <a:defRPr/>
            </a:pPr>
            <a:endParaRPr lang="ru-RU" sz="4000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</p:txBody>
      </p:sp>
      <p:sp>
        <p:nvSpPr>
          <p:cNvPr id="3" name="Скругленная прямоугольная выноска 2"/>
          <p:cNvSpPr>
            <a:spLocks noChangeArrowheads="1"/>
          </p:cNvSpPr>
          <p:nvPr/>
        </p:nvSpPr>
        <p:spPr bwMode="auto">
          <a:xfrm>
            <a:off x="5940425" y="404813"/>
            <a:ext cx="3024188" cy="1295400"/>
          </a:xfrm>
          <a:prstGeom prst="wedgeRoundRectCallout">
            <a:avLst>
              <a:gd name="adj1" fmla="val -16824"/>
              <a:gd name="adj2" fmla="val 68014"/>
              <a:gd name="adj3" fmla="val 16667"/>
            </a:avLst>
          </a:prstGeom>
          <a:solidFill>
            <a:schemeClr val="accent1"/>
          </a:solidFill>
          <a:ln w="25400" algn="ctr">
            <a:solidFill>
              <a:srgbClr val="978749"/>
            </a:solidFill>
            <a:miter lim="800000"/>
            <a:headEnd/>
            <a:tailEnd/>
          </a:ln>
        </p:spPr>
        <p:txBody>
          <a:bodyPr anchor="ctr"/>
          <a:lstStyle/>
          <a:p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endParaRPr lang="ru-RU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endParaRPr lang="ru-RU" sz="20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a,</a:t>
            </a:r>
            <a:r>
              <a:rPr lang="ru-RU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b,</a:t>
            </a:r>
            <a:r>
              <a:rPr lang="ru-RU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c – </a:t>
            </a:r>
            <a:r>
              <a:rPr lang="ru-RU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длины сторон треугольника</a:t>
            </a:r>
            <a:endParaRPr lang="en-US" sz="20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endParaRPr lang="ru-RU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endParaRPr lang="ru-RU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/>
          </p:cNvSpPr>
          <p:nvPr>
            <p:ph type="title"/>
          </p:nvPr>
        </p:nvSpPr>
        <p:spPr bwMode="auto">
          <a:xfrm>
            <a:off x="684213" y="1916113"/>
            <a:ext cx="8229600" cy="2592387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ru-RU" sz="9600" smtClean="0">
                <a:ln>
                  <a:noFill/>
                </a:ln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ТЕСТ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6"/>
          <p:cNvSpPr txBox="1">
            <a:spLocks noChangeArrowheads="1"/>
          </p:cNvSpPr>
          <p:nvPr/>
        </p:nvSpPr>
        <p:spPr bwMode="auto">
          <a:xfrm>
            <a:off x="250825" y="476250"/>
            <a:ext cx="8715375" cy="741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>
                <a:latin typeface="Comic Sans MS" pitchFamily="66" charset="0"/>
              </a:rPr>
              <a:t>1. Какое значение будет напечатано в результате работы программы:</a:t>
            </a:r>
          </a:p>
          <a:p>
            <a:pPr>
              <a:defRPr/>
            </a:pPr>
            <a:endParaRPr lang="ru-RU" sz="2800" b="1">
              <a:latin typeface="Comic Sans MS" pitchFamily="66" charset="0"/>
            </a:endParaRPr>
          </a:p>
          <a:p>
            <a:pPr>
              <a:defRPr/>
            </a:pP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Program</a:t>
            </a:r>
            <a:r>
              <a:rPr lang="ru-RU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1</a:t>
            </a: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;</a:t>
            </a:r>
          </a:p>
          <a:p>
            <a:pPr>
              <a:defRPr/>
            </a:pP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Var a</a:t>
            </a:r>
            <a:r>
              <a:rPr lang="ru-RU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,</a:t>
            </a: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b,x:integer;</a:t>
            </a:r>
          </a:p>
          <a:p>
            <a:pPr>
              <a:defRPr/>
            </a:pP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Begin</a:t>
            </a:r>
          </a:p>
          <a:p>
            <a:pPr>
              <a:defRPr/>
            </a:pP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a:=3; b:=-5;</a:t>
            </a:r>
          </a:p>
          <a:p>
            <a:pPr>
              <a:defRPr/>
            </a:pP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If a&lt;=b then a:=a+7  else b:=b+4;</a:t>
            </a:r>
          </a:p>
          <a:p>
            <a:pPr>
              <a:defRPr/>
            </a:pP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x:=a*b;</a:t>
            </a:r>
          </a:p>
          <a:p>
            <a:pPr>
              <a:defRPr/>
            </a:pP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Writeln (x);</a:t>
            </a:r>
          </a:p>
          <a:p>
            <a:pPr>
              <a:defRPr/>
            </a:pP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End. </a:t>
            </a:r>
          </a:p>
          <a:p>
            <a:pPr>
              <a:defRPr/>
            </a:pPr>
            <a:endParaRPr lang="en-US" sz="2800">
              <a:latin typeface="Calibri" pitchFamily="34" charset="0"/>
            </a:endParaRPr>
          </a:p>
          <a:p>
            <a:pPr>
              <a:defRPr/>
            </a:pPr>
            <a:r>
              <a:rPr lang="en-US" sz="2400" b="1">
                <a:latin typeface="Comic Sans MS" pitchFamily="66" charset="0"/>
              </a:rPr>
              <a:t>1.-15	   </a:t>
            </a:r>
            <a:r>
              <a:rPr lang="ru-RU" sz="2400" b="1">
                <a:latin typeface="Comic Sans MS" pitchFamily="66" charset="0"/>
              </a:rPr>
              <a:t> </a:t>
            </a:r>
            <a:r>
              <a:rPr lang="en-US" sz="2400" b="1">
                <a:latin typeface="Comic Sans MS" pitchFamily="66" charset="0"/>
              </a:rPr>
              <a:t>2.-50    </a:t>
            </a:r>
            <a:r>
              <a:rPr lang="ru-RU" sz="2400" b="1">
                <a:latin typeface="Comic Sans MS" pitchFamily="66" charset="0"/>
              </a:rPr>
              <a:t>   </a:t>
            </a:r>
            <a:r>
              <a:rPr lang="en-US" sz="2400" b="1">
                <a:latin typeface="Comic Sans MS" pitchFamily="66" charset="0"/>
              </a:rPr>
              <a:t>3.-3</a:t>
            </a:r>
            <a:r>
              <a:rPr lang="ru-RU" sz="2400" b="1">
                <a:latin typeface="Comic Sans MS" pitchFamily="66" charset="0"/>
              </a:rPr>
              <a:t>  </a:t>
            </a:r>
            <a:r>
              <a:rPr lang="en-US" sz="2400" b="1">
                <a:latin typeface="Comic Sans MS" pitchFamily="66" charset="0"/>
              </a:rPr>
              <a:t>    4.-10   </a:t>
            </a:r>
            <a:r>
              <a:rPr lang="ru-RU" sz="2400" b="1">
                <a:latin typeface="Comic Sans MS" pitchFamily="66" charset="0"/>
              </a:rPr>
              <a:t> </a:t>
            </a:r>
            <a:r>
              <a:rPr lang="en-US" sz="2400" b="1">
                <a:latin typeface="Comic Sans MS" pitchFamily="66" charset="0"/>
              </a:rPr>
              <a:t>   5.</a:t>
            </a:r>
            <a:r>
              <a:rPr lang="ru-RU" sz="2400" b="1">
                <a:latin typeface="Comic Sans MS" pitchFamily="66" charset="0"/>
              </a:rPr>
              <a:t>программа                        						  неработоспособна</a:t>
            </a:r>
          </a:p>
          <a:p>
            <a:pPr>
              <a:defRPr/>
            </a:pPr>
            <a:endParaRPr lang="ru-RU" sz="2400">
              <a:latin typeface="Calibri" pitchFamily="34" charset="0"/>
            </a:endParaRPr>
          </a:p>
          <a:p>
            <a:pPr>
              <a:defRPr/>
            </a:pPr>
            <a:endParaRPr lang="ru-RU">
              <a:latin typeface="Calibri" pitchFamily="34" charset="0"/>
            </a:endParaRPr>
          </a:p>
          <a:p>
            <a:pPr>
              <a:defRPr/>
            </a:pPr>
            <a:endParaRPr lang="ru-RU">
              <a:latin typeface="Calibri" pitchFamily="34" charset="0"/>
            </a:endParaRPr>
          </a:p>
          <a:p>
            <a:pPr>
              <a:defRPr/>
            </a:pPr>
            <a:endParaRPr lang="ru-RU">
              <a:latin typeface="Calibri" pitchFamily="34" charset="0"/>
            </a:endParaRPr>
          </a:p>
          <a:p>
            <a:pPr>
              <a:defRPr/>
            </a:pPr>
            <a:endParaRPr lang="ru-RU"/>
          </a:p>
        </p:txBody>
      </p:sp>
      <p:sp>
        <p:nvSpPr>
          <p:cNvPr id="26629" name="Oval 5"/>
          <p:cNvSpPr>
            <a:spLocks noChangeArrowheads="1"/>
          </p:cNvSpPr>
          <p:nvPr/>
        </p:nvSpPr>
        <p:spPr bwMode="auto">
          <a:xfrm>
            <a:off x="3492500" y="5445125"/>
            <a:ext cx="863600" cy="792163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Box 6"/>
          <p:cNvSpPr txBox="1">
            <a:spLocks noChangeArrowheads="1"/>
          </p:cNvSpPr>
          <p:nvPr/>
        </p:nvSpPr>
        <p:spPr bwMode="auto">
          <a:xfrm>
            <a:off x="250825" y="476250"/>
            <a:ext cx="8715375" cy="741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>
                <a:latin typeface="Comic Sans MS" pitchFamily="66" charset="0"/>
              </a:rPr>
              <a:t>2. Какое значение будет напечатано в результате работы программы:</a:t>
            </a:r>
          </a:p>
          <a:p>
            <a:pPr>
              <a:defRPr/>
            </a:pPr>
            <a:endParaRPr lang="ru-RU" sz="2800" b="1">
              <a:latin typeface="Comic Sans MS" pitchFamily="66" charset="0"/>
            </a:endParaRPr>
          </a:p>
          <a:p>
            <a:pPr>
              <a:defRPr/>
            </a:pP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Program</a:t>
            </a:r>
            <a:r>
              <a:rPr lang="ru-RU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2</a:t>
            </a: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;</a:t>
            </a:r>
          </a:p>
          <a:p>
            <a:pPr>
              <a:defRPr/>
            </a:pP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Var a</a:t>
            </a:r>
            <a:r>
              <a:rPr lang="ru-RU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,</a:t>
            </a: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b,x:integer;</a:t>
            </a:r>
          </a:p>
          <a:p>
            <a:pPr>
              <a:defRPr/>
            </a:pP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Begin</a:t>
            </a:r>
          </a:p>
          <a:p>
            <a:pPr>
              <a:defRPr/>
            </a:pP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a:=3; b:=-5;</a:t>
            </a:r>
          </a:p>
          <a:p>
            <a:pPr>
              <a:defRPr/>
            </a:pP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If a&lt;=b then a:=a</a:t>
            </a:r>
            <a:r>
              <a:rPr lang="ru-RU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*</a:t>
            </a: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7  else b:=b</a:t>
            </a:r>
            <a:r>
              <a:rPr lang="ru-RU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*</a:t>
            </a: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4;</a:t>
            </a:r>
          </a:p>
          <a:p>
            <a:pPr>
              <a:defRPr/>
            </a:pP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x:=a</a:t>
            </a:r>
            <a:r>
              <a:rPr lang="ru-RU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+</a:t>
            </a: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b;</a:t>
            </a:r>
          </a:p>
          <a:p>
            <a:pPr>
              <a:defRPr/>
            </a:pP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Writeln (x);</a:t>
            </a:r>
          </a:p>
          <a:p>
            <a:pPr>
              <a:defRPr/>
            </a:pP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End. </a:t>
            </a:r>
          </a:p>
          <a:p>
            <a:pPr>
              <a:defRPr/>
            </a:pPr>
            <a:endParaRPr lang="en-US" sz="2800">
              <a:latin typeface="Calibri" pitchFamily="34" charset="0"/>
            </a:endParaRPr>
          </a:p>
          <a:p>
            <a:pPr>
              <a:defRPr/>
            </a:pPr>
            <a:r>
              <a:rPr lang="en-US" sz="2400" b="1">
                <a:latin typeface="Comic Sans MS" pitchFamily="66" charset="0"/>
              </a:rPr>
              <a:t>1.-</a:t>
            </a:r>
            <a:r>
              <a:rPr lang="ru-RU" sz="2400" b="1">
                <a:latin typeface="Comic Sans MS" pitchFamily="66" charset="0"/>
              </a:rPr>
              <a:t>2</a:t>
            </a:r>
            <a:r>
              <a:rPr lang="en-US" sz="2400" b="1">
                <a:latin typeface="Comic Sans MS" pitchFamily="66" charset="0"/>
              </a:rPr>
              <a:t>	   </a:t>
            </a:r>
            <a:r>
              <a:rPr lang="ru-RU" sz="2400" b="1">
                <a:latin typeface="Comic Sans MS" pitchFamily="66" charset="0"/>
              </a:rPr>
              <a:t> </a:t>
            </a:r>
            <a:r>
              <a:rPr lang="en-US" sz="2400" b="1">
                <a:latin typeface="Comic Sans MS" pitchFamily="66" charset="0"/>
              </a:rPr>
              <a:t>2.-</a:t>
            </a:r>
            <a:r>
              <a:rPr lang="ru-RU" sz="2400" b="1">
                <a:latin typeface="Comic Sans MS" pitchFamily="66" charset="0"/>
              </a:rPr>
              <a:t>16</a:t>
            </a:r>
            <a:r>
              <a:rPr lang="en-US" sz="2400" b="1">
                <a:latin typeface="Comic Sans MS" pitchFamily="66" charset="0"/>
              </a:rPr>
              <a:t>    </a:t>
            </a:r>
            <a:r>
              <a:rPr lang="ru-RU" sz="2400" b="1">
                <a:latin typeface="Comic Sans MS" pitchFamily="66" charset="0"/>
              </a:rPr>
              <a:t> </a:t>
            </a:r>
            <a:r>
              <a:rPr lang="en-US" sz="2400" b="1">
                <a:latin typeface="Comic Sans MS" pitchFamily="66" charset="0"/>
              </a:rPr>
              <a:t>3.-</a:t>
            </a:r>
            <a:r>
              <a:rPr lang="ru-RU" sz="2400" b="1">
                <a:latin typeface="Comic Sans MS" pitchFamily="66" charset="0"/>
              </a:rPr>
              <a:t>17  </a:t>
            </a:r>
            <a:r>
              <a:rPr lang="en-US" sz="2400" b="1">
                <a:latin typeface="Comic Sans MS" pitchFamily="66" charset="0"/>
              </a:rPr>
              <a:t>    4.-</a:t>
            </a:r>
            <a:r>
              <a:rPr lang="ru-RU" sz="2400" b="1">
                <a:latin typeface="Comic Sans MS" pitchFamily="66" charset="0"/>
              </a:rPr>
              <a:t>420</a:t>
            </a:r>
            <a:r>
              <a:rPr lang="en-US" sz="2400" b="1">
                <a:latin typeface="Comic Sans MS" pitchFamily="66" charset="0"/>
              </a:rPr>
              <a:t>   </a:t>
            </a:r>
            <a:r>
              <a:rPr lang="ru-RU" sz="2400" b="1">
                <a:latin typeface="Comic Sans MS" pitchFamily="66" charset="0"/>
              </a:rPr>
              <a:t> </a:t>
            </a:r>
            <a:r>
              <a:rPr lang="en-US" sz="2400" b="1">
                <a:latin typeface="Comic Sans MS" pitchFamily="66" charset="0"/>
              </a:rPr>
              <a:t>  5.</a:t>
            </a:r>
            <a:r>
              <a:rPr lang="ru-RU" sz="2400" b="1">
                <a:latin typeface="Comic Sans MS" pitchFamily="66" charset="0"/>
              </a:rPr>
              <a:t>программа                        						  неработоспособна</a:t>
            </a:r>
          </a:p>
          <a:p>
            <a:pPr>
              <a:defRPr/>
            </a:pPr>
            <a:endParaRPr lang="ru-RU" sz="2400">
              <a:latin typeface="Calibri" pitchFamily="34" charset="0"/>
            </a:endParaRPr>
          </a:p>
          <a:p>
            <a:pPr>
              <a:defRPr/>
            </a:pPr>
            <a:endParaRPr lang="ru-RU">
              <a:latin typeface="Calibri" pitchFamily="34" charset="0"/>
            </a:endParaRPr>
          </a:p>
          <a:p>
            <a:pPr>
              <a:defRPr/>
            </a:pPr>
            <a:endParaRPr lang="ru-RU">
              <a:latin typeface="Calibri" pitchFamily="34" charset="0"/>
            </a:endParaRPr>
          </a:p>
          <a:p>
            <a:pPr>
              <a:defRPr/>
            </a:pPr>
            <a:endParaRPr lang="ru-RU">
              <a:latin typeface="Calibri" pitchFamily="34" charset="0"/>
            </a:endParaRPr>
          </a:p>
          <a:p>
            <a:pPr>
              <a:defRPr/>
            </a:pPr>
            <a:endParaRPr lang="ru-RU"/>
          </a:p>
        </p:txBody>
      </p:sp>
      <p:sp>
        <p:nvSpPr>
          <p:cNvPr id="27653" name="Oval 5"/>
          <p:cNvSpPr>
            <a:spLocks noChangeArrowheads="1"/>
          </p:cNvSpPr>
          <p:nvPr/>
        </p:nvSpPr>
        <p:spPr bwMode="auto">
          <a:xfrm>
            <a:off x="3203575" y="5373688"/>
            <a:ext cx="1081088" cy="935037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Box 6"/>
          <p:cNvSpPr txBox="1">
            <a:spLocks noChangeArrowheads="1"/>
          </p:cNvSpPr>
          <p:nvPr/>
        </p:nvSpPr>
        <p:spPr bwMode="auto">
          <a:xfrm>
            <a:off x="250825" y="476250"/>
            <a:ext cx="8715375" cy="741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>
                <a:latin typeface="Comic Sans MS" pitchFamily="66" charset="0"/>
              </a:rPr>
              <a:t>3. Какое значение будет напечатано в результате работы программы:</a:t>
            </a:r>
          </a:p>
          <a:p>
            <a:pPr>
              <a:defRPr/>
            </a:pPr>
            <a:endParaRPr lang="ru-RU" sz="2800" b="1">
              <a:latin typeface="Comic Sans MS" pitchFamily="66" charset="0"/>
            </a:endParaRPr>
          </a:p>
          <a:p>
            <a:pPr>
              <a:defRPr/>
            </a:pP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Program</a:t>
            </a:r>
            <a:r>
              <a:rPr lang="ru-RU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3</a:t>
            </a: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;</a:t>
            </a:r>
          </a:p>
          <a:p>
            <a:pPr>
              <a:defRPr/>
            </a:pP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Var a</a:t>
            </a:r>
            <a:r>
              <a:rPr lang="ru-RU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,</a:t>
            </a: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b,x:integer;</a:t>
            </a:r>
          </a:p>
          <a:p>
            <a:pPr>
              <a:defRPr/>
            </a:pP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Begin</a:t>
            </a:r>
          </a:p>
          <a:p>
            <a:pPr>
              <a:defRPr/>
            </a:pP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a:=3; b:=-5;</a:t>
            </a:r>
          </a:p>
          <a:p>
            <a:pPr>
              <a:defRPr/>
            </a:pP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If a&gt;=b then a:=a*7  else b:=b*4;</a:t>
            </a:r>
          </a:p>
          <a:p>
            <a:pPr>
              <a:defRPr/>
            </a:pP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x:=a-b;</a:t>
            </a:r>
          </a:p>
          <a:p>
            <a:pPr>
              <a:defRPr/>
            </a:pP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Writeln (x);</a:t>
            </a:r>
          </a:p>
          <a:p>
            <a:pPr>
              <a:defRPr/>
            </a:pP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End. </a:t>
            </a:r>
          </a:p>
          <a:p>
            <a:pPr>
              <a:defRPr/>
            </a:pPr>
            <a:endParaRPr lang="en-US" sz="2800">
              <a:latin typeface="Calibri" pitchFamily="34" charset="0"/>
            </a:endParaRPr>
          </a:p>
          <a:p>
            <a:pPr>
              <a:defRPr/>
            </a:pPr>
            <a:r>
              <a:rPr lang="en-US" sz="2400" b="1">
                <a:latin typeface="Comic Sans MS" pitchFamily="66" charset="0"/>
              </a:rPr>
              <a:t>1.8	   </a:t>
            </a:r>
            <a:r>
              <a:rPr lang="ru-RU" sz="2400" b="1">
                <a:latin typeface="Comic Sans MS" pitchFamily="66" charset="0"/>
              </a:rPr>
              <a:t> </a:t>
            </a:r>
            <a:r>
              <a:rPr lang="en-US" sz="2400" b="1">
                <a:latin typeface="Comic Sans MS" pitchFamily="66" charset="0"/>
              </a:rPr>
              <a:t>2.26    </a:t>
            </a:r>
            <a:r>
              <a:rPr lang="ru-RU" sz="2400" b="1">
                <a:latin typeface="Comic Sans MS" pitchFamily="66" charset="0"/>
              </a:rPr>
              <a:t>   </a:t>
            </a:r>
            <a:r>
              <a:rPr lang="en-US" sz="2400" b="1">
                <a:latin typeface="Comic Sans MS" pitchFamily="66" charset="0"/>
              </a:rPr>
              <a:t>3.23</a:t>
            </a:r>
            <a:r>
              <a:rPr lang="ru-RU" sz="2400" b="1">
                <a:latin typeface="Comic Sans MS" pitchFamily="66" charset="0"/>
              </a:rPr>
              <a:t>  </a:t>
            </a:r>
            <a:r>
              <a:rPr lang="en-US" sz="2400" b="1">
                <a:latin typeface="Comic Sans MS" pitchFamily="66" charset="0"/>
              </a:rPr>
              <a:t>    4.41   </a:t>
            </a:r>
            <a:r>
              <a:rPr lang="ru-RU" sz="2400" b="1">
                <a:latin typeface="Comic Sans MS" pitchFamily="66" charset="0"/>
              </a:rPr>
              <a:t> </a:t>
            </a:r>
            <a:r>
              <a:rPr lang="en-US" sz="2400" b="1">
                <a:latin typeface="Comic Sans MS" pitchFamily="66" charset="0"/>
              </a:rPr>
              <a:t>   5.</a:t>
            </a:r>
            <a:r>
              <a:rPr lang="ru-RU" sz="2400" b="1">
                <a:latin typeface="Comic Sans MS" pitchFamily="66" charset="0"/>
              </a:rPr>
              <a:t>программа                        						  неработоспособна</a:t>
            </a:r>
          </a:p>
          <a:p>
            <a:pPr>
              <a:defRPr/>
            </a:pPr>
            <a:endParaRPr lang="ru-RU" sz="2400">
              <a:latin typeface="Calibri" pitchFamily="34" charset="0"/>
            </a:endParaRPr>
          </a:p>
          <a:p>
            <a:pPr>
              <a:defRPr/>
            </a:pPr>
            <a:endParaRPr lang="ru-RU">
              <a:latin typeface="Calibri" pitchFamily="34" charset="0"/>
            </a:endParaRPr>
          </a:p>
          <a:p>
            <a:pPr>
              <a:defRPr/>
            </a:pPr>
            <a:endParaRPr lang="ru-RU">
              <a:latin typeface="Calibri" pitchFamily="34" charset="0"/>
            </a:endParaRPr>
          </a:p>
          <a:p>
            <a:pPr>
              <a:defRPr/>
            </a:pPr>
            <a:endParaRPr lang="ru-RU">
              <a:latin typeface="Calibri" pitchFamily="34" charset="0"/>
            </a:endParaRPr>
          </a:p>
          <a:p>
            <a:pPr>
              <a:defRPr/>
            </a:pPr>
            <a:endParaRPr lang="ru-RU"/>
          </a:p>
        </p:txBody>
      </p:sp>
      <p:sp>
        <p:nvSpPr>
          <p:cNvPr id="28677" name="Oval 5"/>
          <p:cNvSpPr>
            <a:spLocks noChangeArrowheads="1"/>
          </p:cNvSpPr>
          <p:nvPr/>
        </p:nvSpPr>
        <p:spPr bwMode="auto">
          <a:xfrm>
            <a:off x="1692275" y="5445125"/>
            <a:ext cx="863600" cy="792163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Box 6"/>
          <p:cNvSpPr txBox="1">
            <a:spLocks noChangeArrowheads="1"/>
          </p:cNvSpPr>
          <p:nvPr/>
        </p:nvSpPr>
        <p:spPr bwMode="auto">
          <a:xfrm>
            <a:off x="250825" y="476250"/>
            <a:ext cx="8715375" cy="741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dirty="0">
                <a:latin typeface="Comic Sans MS" pitchFamily="66" charset="0"/>
              </a:rPr>
              <a:t>4</a:t>
            </a:r>
            <a:r>
              <a:rPr lang="ru-RU" sz="2800" b="1" dirty="0">
                <a:latin typeface="Comic Sans MS" pitchFamily="66" charset="0"/>
              </a:rPr>
              <a:t>. Какое значение будет напечатано в результате работы программы:</a:t>
            </a:r>
          </a:p>
          <a:p>
            <a:pPr>
              <a:defRPr/>
            </a:pPr>
            <a:endParaRPr lang="ru-RU" sz="2800" b="1" dirty="0">
              <a:latin typeface="Comic Sans MS" pitchFamily="66" charset="0"/>
            </a:endParaRPr>
          </a:p>
          <a:p>
            <a:pPr>
              <a:defRPr/>
            </a:pPr>
            <a:r>
              <a:rPr lang="en-US" sz="2800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Program</a:t>
            </a:r>
            <a:r>
              <a:rPr lang="ru-RU" sz="2800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800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4;</a:t>
            </a:r>
          </a:p>
          <a:p>
            <a:pPr>
              <a:defRPr/>
            </a:pPr>
            <a:r>
              <a:rPr lang="en-US" sz="28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Var</a:t>
            </a:r>
            <a:r>
              <a:rPr lang="en-US" sz="2800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a</a:t>
            </a:r>
            <a:r>
              <a:rPr lang="ru-RU" sz="2800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,</a:t>
            </a:r>
            <a:r>
              <a:rPr lang="en-US" sz="28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b,x:integer</a:t>
            </a:r>
            <a:r>
              <a:rPr lang="en-US" sz="2800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;</a:t>
            </a:r>
          </a:p>
          <a:p>
            <a:pPr>
              <a:defRPr/>
            </a:pPr>
            <a:r>
              <a:rPr lang="en-US" sz="2800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Begin</a:t>
            </a:r>
          </a:p>
          <a:p>
            <a:pPr>
              <a:defRPr/>
            </a:pPr>
            <a:r>
              <a:rPr lang="en-US" sz="2800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a:=3; b:=-5;</a:t>
            </a:r>
          </a:p>
          <a:p>
            <a:pPr>
              <a:defRPr/>
            </a:pPr>
            <a:r>
              <a:rPr lang="en-US" sz="2800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If a&lt;=b then a:=a-b  else b:=b-a;</a:t>
            </a:r>
          </a:p>
          <a:p>
            <a:pPr>
              <a:defRPr/>
            </a:pPr>
            <a:r>
              <a:rPr lang="en-US" sz="2800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x:=a*b;</a:t>
            </a:r>
          </a:p>
          <a:p>
            <a:pPr>
              <a:defRPr/>
            </a:pPr>
            <a:r>
              <a:rPr lang="en-US" sz="28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Writeln</a:t>
            </a:r>
            <a:r>
              <a:rPr lang="en-US" sz="2800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(x);</a:t>
            </a:r>
          </a:p>
          <a:p>
            <a:pPr>
              <a:defRPr/>
            </a:pPr>
            <a:r>
              <a:rPr lang="en-US" sz="2800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End. </a:t>
            </a:r>
          </a:p>
          <a:p>
            <a:pPr>
              <a:defRPr/>
            </a:pPr>
            <a:endParaRPr lang="en-US" sz="2800" dirty="0">
              <a:latin typeface="Calibri" pitchFamily="34" charset="0"/>
            </a:endParaRPr>
          </a:p>
          <a:p>
            <a:pPr>
              <a:defRPr/>
            </a:pPr>
            <a:r>
              <a:rPr lang="en-US" sz="2400" b="1" dirty="0">
                <a:latin typeface="Comic Sans MS" pitchFamily="66" charset="0"/>
              </a:rPr>
              <a:t>1.-15	   </a:t>
            </a:r>
            <a:r>
              <a:rPr lang="ru-RU" sz="2400" b="1" dirty="0">
                <a:latin typeface="Comic Sans MS" pitchFamily="66" charset="0"/>
              </a:rPr>
              <a:t> </a:t>
            </a:r>
            <a:r>
              <a:rPr lang="en-US" sz="2400" b="1" dirty="0">
                <a:latin typeface="Comic Sans MS" pitchFamily="66" charset="0"/>
              </a:rPr>
              <a:t>2.-40    </a:t>
            </a:r>
            <a:r>
              <a:rPr lang="ru-RU" sz="2400" b="1" dirty="0">
                <a:latin typeface="Comic Sans MS" pitchFamily="66" charset="0"/>
              </a:rPr>
              <a:t>  </a:t>
            </a:r>
            <a:r>
              <a:rPr lang="en-US" sz="2400" b="1" dirty="0">
                <a:latin typeface="Comic Sans MS" pitchFamily="66" charset="0"/>
              </a:rPr>
              <a:t>3.-24</a:t>
            </a:r>
            <a:r>
              <a:rPr lang="ru-RU" sz="2400" b="1" dirty="0">
                <a:latin typeface="Comic Sans MS" pitchFamily="66" charset="0"/>
              </a:rPr>
              <a:t>  </a:t>
            </a:r>
            <a:r>
              <a:rPr lang="en-US" sz="2400" b="1" dirty="0">
                <a:latin typeface="Comic Sans MS" pitchFamily="66" charset="0"/>
              </a:rPr>
              <a:t>    4.-64   </a:t>
            </a:r>
            <a:r>
              <a:rPr lang="ru-RU" sz="2400" b="1" dirty="0">
                <a:latin typeface="Comic Sans MS" pitchFamily="66" charset="0"/>
              </a:rPr>
              <a:t> </a:t>
            </a:r>
            <a:r>
              <a:rPr lang="en-US" sz="2400" b="1" dirty="0">
                <a:latin typeface="Comic Sans MS" pitchFamily="66" charset="0"/>
              </a:rPr>
              <a:t>   5.</a:t>
            </a:r>
            <a:r>
              <a:rPr lang="ru-RU" sz="2400" b="1" dirty="0">
                <a:latin typeface="Comic Sans MS" pitchFamily="66" charset="0"/>
              </a:rPr>
              <a:t>программа                        						  неработоспособна</a:t>
            </a:r>
          </a:p>
          <a:p>
            <a:pPr>
              <a:defRPr/>
            </a:pPr>
            <a:endParaRPr lang="ru-RU" sz="2400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  <a:p>
            <a:pPr>
              <a:defRPr/>
            </a:pPr>
            <a:endParaRPr lang="ru-RU" dirty="0"/>
          </a:p>
        </p:txBody>
      </p:sp>
      <p:sp>
        <p:nvSpPr>
          <p:cNvPr id="29701" name="Oval 5"/>
          <p:cNvSpPr>
            <a:spLocks noChangeArrowheads="1"/>
          </p:cNvSpPr>
          <p:nvPr/>
        </p:nvSpPr>
        <p:spPr bwMode="auto">
          <a:xfrm>
            <a:off x="3419475" y="5445125"/>
            <a:ext cx="1008063" cy="863600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Box 6"/>
          <p:cNvSpPr txBox="1">
            <a:spLocks noChangeArrowheads="1"/>
          </p:cNvSpPr>
          <p:nvPr/>
        </p:nvSpPr>
        <p:spPr bwMode="auto">
          <a:xfrm>
            <a:off x="250825" y="476250"/>
            <a:ext cx="8715375" cy="741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>
                <a:latin typeface="Comic Sans MS" pitchFamily="66" charset="0"/>
              </a:rPr>
              <a:t>5</a:t>
            </a:r>
            <a:r>
              <a:rPr lang="ru-RU" sz="2800" b="1">
                <a:latin typeface="Comic Sans MS" pitchFamily="66" charset="0"/>
              </a:rPr>
              <a:t>. Какое значение будет напечатано в результате работы программы:</a:t>
            </a:r>
          </a:p>
          <a:p>
            <a:pPr>
              <a:defRPr/>
            </a:pPr>
            <a:endParaRPr lang="ru-RU" sz="2800" b="1">
              <a:latin typeface="Comic Sans MS" pitchFamily="66" charset="0"/>
            </a:endParaRPr>
          </a:p>
          <a:p>
            <a:pPr>
              <a:defRPr/>
            </a:pP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Program</a:t>
            </a:r>
            <a:r>
              <a:rPr lang="ru-RU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5;</a:t>
            </a:r>
          </a:p>
          <a:p>
            <a:pPr>
              <a:defRPr/>
            </a:pP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Var a</a:t>
            </a:r>
            <a:r>
              <a:rPr lang="ru-RU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,</a:t>
            </a: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b,x:integer;</a:t>
            </a:r>
          </a:p>
          <a:p>
            <a:pPr>
              <a:defRPr/>
            </a:pP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Begin</a:t>
            </a:r>
          </a:p>
          <a:p>
            <a:pPr>
              <a:defRPr/>
            </a:pP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a:=3; b:=-5;</a:t>
            </a:r>
          </a:p>
          <a:p>
            <a:pPr>
              <a:defRPr/>
            </a:pP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If a&gt;=b then a:=a+b  else b:=b-a;</a:t>
            </a:r>
          </a:p>
          <a:p>
            <a:pPr>
              <a:defRPr/>
            </a:pP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x:=a*b;</a:t>
            </a:r>
          </a:p>
          <a:p>
            <a:pPr>
              <a:defRPr/>
            </a:pP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Writeln (x);</a:t>
            </a:r>
          </a:p>
          <a:p>
            <a:pPr>
              <a:defRPr/>
            </a:pP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End. </a:t>
            </a:r>
          </a:p>
          <a:p>
            <a:pPr>
              <a:defRPr/>
            </a:pPr>
            <a:endParaRPr lang="en-US" sz="2800">
              <a:latin typeface="Calibri" pitchFamily="34" charset="0"/>
            </a:endParaRPr>
          </a:p>
          <a:p>
            <a:pPr>
              <a:defRPr/>
            </a:pPr>
            <a:r>
              <a:rPr lang="en-US" sz="2400" b="1">
                <a:latin typeface="Comic Sans MS" pitchFamily="66" charset="0"/>
              </a:rPr>
              <a:t>1.15	   </a:t>
            </a:r>
            <a:r>
              <a:rPr lang="ru-RU" sz="2400" b="1">
                <a:latin typeface="Comic Sans MS" pitchFamily="66" charset="0"/>
              </a:rPr>
              <a:t> </a:t>
            </a:r>
            <a:r>
              <a:rPr lang="en-US" sz="2400" b="1">
                <a:latin typeface="Comic Sans MS" pitchFamily="66" charset="0"/>
              </a:rPr>
              <a:t>2.40    </a:t>
            </a:r>
            <a:r>
              <a:rPr lang="ru-RU" sz="2400" b="1">
                <a:latin typeface="Comic Sans MS" pitchFamily="66" charset="0"/>
              </a:rPr>
              <a:t>   </a:t>
            </a:r>
            <a:r>
              <a:rPr lang="en-US" sz="2400" b="1">
                <a:latin typeface="Comic Sans MS" pitchFamily="66" charset="0"/>
              </a:rPr>
              <a:t>3.20</a:t>
            </a:r>
            <a:r>
              <a:rPr lang="ru-RU" sz="2400" b="1">
                <a:latin typeface="Comic Sans MS" pitchFamily="66" charset="0"/>
              </a:rPr>
              <a:t>  </a:t>
            </a:r>
            <a:r>
              <a:rPr lang="en-US" sz="2400" b="1">
                <a:latin typeface="Comic Sans MS" pitchFamily="66" charset="0"/>
              </a:rPr>
              <a:t>    4.10   </a:t>
            </a:r>
            <a:r>
              <a:rPr lang="ru-RU" sz="2400" b="1">
                <a:latin typeface="Comic Sans MS" pitchFamily="66" charset="0"/>
              </a:rPr>
              <a:t> </a:t>
            </a:r>
            <a:r>
              <a:rPr lang="en-US" sz="2400" b="1">
                <a:latin typeface="Comic Sans MS" pitchFamily="66" charset="0"/>
              </a:rPr>
              <a:t>   5.</a:t>
            </a:r>
            <a:r>
              <a:rPr lang="ru-RU" sz="2400" b="1">
                <a:latin typeface="Comic Sans MS" pitchFamily="66" charset="0"/>
              </a:rPr>
              <a:t>программа                        						  неработоспособна</a:t>
            </a:r>
          </a:p>
          <a:p>
            <a:pPr>
              <a:defRPr/>
            </a:pPr>
            <a:endParaRPr lang="ru-RU" sz="2400">
              <a:latin typeface="Calibri" pitchFamily="34" charset="0"/>
            </a:endParaRPr>
          </a:p>
          <a:p>
            <a:pPr>
              <a:defRPr/>
            </a:pPr>
            <a:endParaRPr lang="ru-RU">
              <a:latin typeface="Calibri" pitchFamily="34" charset="0"/>
            </a:endParaRPr>
          </a:p>
          <a:p>
            <a:pPr>
              <a:defRPr/>
            </a:pPr>
            <a:endParaRPr lang="ru-RU">
              <a:latin typeface="Calibri" pitchFamily="34" charset="0"/>
            </a:endParaRPr>
          </a:p>
          <a:p>
            <a:pPr>
              <a:defRPr/>
            </a:pPr>
            <a:endParaRPr lang="ru-RU">
              <a:latin typeface="Calibri" pitchFamily="34" charset="0"/>
            </a:endParaRPr>
          </a:p>
          <a:p>
            <a:pPr>
              <a:defRPr/>
            </a:pPr>
            <a:endParaRPr lang="ru-RU"/>
          </a:p>
        </p:txBody>
      </p:sp>
      <p:sp>
        <p:nvSpPr>
          <p:cNvPr id="30725" name="Oval 5"/>
          <p:cNvSpPr>
            <a:spLocks noChangeArrowheads="1"/>
          </p:cNvSpPr>
          <p:nvPr/>
        </p:nvSpPr>
        <p:spPr bwMode="auto">
          <a:xfrm>
            <a:off x="4787900" y="5445125"/>
            <a:ext cx="863600" cy="720725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/>
          </p:cNvSpPr>
          <p:nvPr>
            <p:ph type="title"/>
          </p:nvPr>
        </p:nvSpPr>
        <p:spPr bwMode="auto">
          <a:xfrm>
            <a:off x="684213" y="1916113"/>
            <a:ext cx="8229600" cy="2592387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ru-RU" sz="8800" smtClean="0">
                <a:ln>
                  <a:noFill/>
                </a:ln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СПАСИБО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323528" y="620688"/>
            <a:ext cx="8640960" cy="951384"/>
          </a:xfrm>
          <a:prstGeom prst="rect">
            <a:avLst/>
          </a:prstGeo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4100" b="1" dirty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Разветвляющийся алгоритм </a:t>
            </a:r>
          </a:p>
          <a:p>
            <a:pPr fontAlgn="auto">
              <a:spcAft>
                <a:spcPts val="0"/>
              </a:spcAft>
              <a:defRPr/>
            </a:pPr>
            <a:endParaRPr lang="ru-RU" sz="4100" b="1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ru-RU" sz="4000" b="1" i="1" dirty="0">
                <a:ln w="6350">
                  <a:noFill/>
                </a:ln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+mj-ea"/>
                <a:cs typeface="+mj-cs"/>
              </a:rPr>
              <a:t>- это алгоритм, в котором в зависимости от условия выполняется либо одна, либо другая последовательность действий.</a:t>
            </a:r>
          </a:p>
          <a:p>
            <a:pPr fontAlgn="auto">
              <a:spcAft>
                <a:spcPts val="0"/>
              </a:spcAft>
              <a:defRPr/>
            </a:pPr>
            <a:endParaRPr lang="ru-RU" sz="4100" b="1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214282" y="533400"/>
            <a:ext cx="8606190" cy="951384"/>
          </a:xfrm>
          <a:prstGeom prst="rect">
            <a:avLst/>
          </a:prstGeo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100" b="1" i="1" dirty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Полный оператор условного перехода имеет вид:</a:t>
            </a:r>
          </a:p>
          <a:p>
            <a:pPr fontAlgn="auto">
              <a:spcAft>
                <a:spcPts val="0"/>
              </a:spcAft>
              <a:defRPr/>
            </a:pPr>
            <a:endParaRPr lang="ru-RU" sz="4100" b="1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6147" name="TextBox 6"/>
          <p:cNvSpPr txBox="1">
            <a:spLocks noChangeArrowheads="1"/>
          </p:cNvSpPr>
          <p:nvPr/>
        </p:nvSpPr>
        <p:spPr bwMode="auto">
          <a:xfrm>
            <a:off x="323850" y="2349500"/>
            <a:ext cx="9323388" cy="539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4000">
              <a:latin typeface="Calibri" pitchFamily="34" charset="0"/>
            </a:endParaRPr>
          </a:p>
          <a:p>
            <a:r>
              <a:rPr lang="en-US" sz="4000">
                <a:solidFill>
                  <a:schemeClr val="accent1"/>
                </a:solidFill>
                <a:latin typeface="Calibri" pitchFamily="34" charset="0"/>
              </a:rPr>
              <a:t>if</a:t>
            </a:r>
            <a:r>
              <a:rPr lang="en-US" sz="4000">
                <a:latin typeface="Calibri" pitchFamily="34" charset="0"/>
              </a:rPr>
              <a:t> </a:t>
            </a:r>
            <a:r>
              <a:rPr lang="ru-RU" sz="4000">
                <a:latin typeface="Calibri" pitchFamily="34" charset="0"/>
              </a:rPr>
              <a:t> условие </a:t>
            </a:r>
          </a:p>
          <a:p>
            <a:r>
              <a:rPr lang="ru-RU" sz="4000">
                <a:latin typeface="Calibri" pitchFamily="34" charset="0"/>
              </a:rPr>
              <a:t>	</a:t>
            </a:r>
            <a:r>
              <a:rPr lang="en-US" sz="4000">
                <a:solidFill>
                  <a:schemeClr val="accent1"/>
                </a:solidFill>
                <a:latin typeface="Calibri" pitchFamily="34" charset="0"/>
              </a:rPr>
              <a:t> </a:t>
            </a:r>
            <a:r>
              <a:rPr lang="ru-RU" sz="4000">
                <a:solidFill>
                  <a:schemeClr val="accent1"/>
                </a:solidFill>
                <a:latin typeface="Calibri" pitchFamily="34" charset="0"/>
              </a:rPr>
              <a:t>	</a:t>
            </a:r>
            <a:r>
              <a:rPr lang="ru-RU" sz="4000">
                <a:solidFill>
                  <a:schemeClr val="accent1"/>
                </a:solidFill>
              </a:rPr>
              <a:t>       </a:t>
            </a:r>
            <a:r>
              <a:rPr lang="en-US" sz="4000">
                <a:solidFill>
                  <a:schemeClr val="accent1"/>
                </a:solidFill>
                <a:latin typeface="Calibri" pitchFamily="34" charset="0"/>
              </a:rPr>
              <a:t>then</a:t>
            </a:r>
            <a:r>
              <a:rPr lang="ru-RU" sz="4000">
                <a:solidFill>
                  <a:schemeClr val="accent1"/>
                </a:solidFill>
                <a:latin typeface="Calibri" pitchFamily="34" charset="0"/>
              </a:rPr>
              <a:t> </a:t>
            </a:r>
            <a:r>
              <a:rPr lang="ru-RU" sz="4000">
                <a:latin typeface="Calibri" pitchFamily="34" charset="0"/>
              </a:rPr>
              <a:t> оператор1</a:t>
            </a:r>
            <a:r>
              <a:rPr lang="en-US" sz="4000">
                <a:latin typeface="Calibri" pitchFamily="34" charset="0"/>
              </a:rPr>
              <a:t> </a:t>
            </a:r>
            <a:r>
              <a:rPr lang="ru-RU" sz="4000" i="1">
                <a:latin typeface="Calibri" pitchFamily="34" charset="0"/>
              </a:rPr>
              <a:t> </a:t>
            </a:r>
          </a:p>
          <a:p>
            <a:r>
              <a:rPr lang="ru-RU" sz="4000" i="1">
                <a:latin typeface="Calibri" pitchFamily="34" charset="0"/>
              </a:rPr>
              <a:t>				</a:t>
            </a:r>
            <a:r>
              <a:rPr lang="ru-RU" sz="4000" i="1"/>
              <a:t>  </a:t>
            </a:r>
          </a:p>
          <a:p>
            <a:r>
              <a:rPr lang="ru-RU" sz="4000" i="1"/>
              <a:t>					</a:t>
            </a:r>
            <a:r>
              <a:rPr lang="en-US" sz="4000">
                <a:solidFill>
                  <a:schemeClr val="accent1"/>
                </a:solidFill>
                <a:latin typeface="Calibri" pitchFamily="34" charset="0"/>
              </a:rPr>
              <a:t>else</a:t>
            </a:r>
            <a:r>
              <a:rPr lang="ru-RU" sz="4000" i="1">
                <a:latin typeface="Calibri" pitchFamily="34" charset="0"/>
              </a:rPr>
              <a:t>  </a:t>
            </a:r>
            <a:r>
              <a:rPr lang="ru-RU" sz="4000">
                <a:latin typeface="Calibri" pitchFamily="34" charset="0"/>
              </a:rPr>
              <a:t>оператор2;</a:t>
            </a:r>
            <a:r>
              <a:rPr lang="en-US" sz="4000">
                <a:latin typeface="Calibri" pitchFamily="34" charset="0"/>
              </a:rPr>
              <a:t> </a:t>
            </a:r>
            <a:endParaRPr lang="ru-RU" sz="4000">
              <a:latin typeface="Calibri" pitchFamily="34" charset="0"/>
            </a:endParaRPr>
          </a:p>
          <a:p>
            <a:endParaRPr lang="ru-RU" sz="4000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</p:txBody>
      </p:sp>
      <p:sp>
        <p:nvSpPr>
          <p:cNvPr id="6148" name="TextBox 6"/>
          <p:cNvSpPr txBox="1">
            <a:spLocks noChangeArrowheads="1"/>
          </p:cNvSpPr>
          <p:nvPr/>
        </p:nvSpPr>
        <p:spPr bwMode="auto">
          <a:xfrm>
            <a:off x="468313" y="3141663"/>
            <a:ext cx="8964612" cy="2227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3200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</p:txBody>
      </p:sp>
      <p:sp>
        <p:nvSpPr>
          <p:cNvPr id="9" name="Скругленная прямоугольная выноска 8"/>
          <p:cNvSpPr/>
          <p:nvPr/>
        </p:nvSpPr>
        <p:spPr>
          <a:xfrm>
            <a:off x="5219700" y="4365625"/>
            <a:ext cx="1008063" cy="43180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i="1" dirty="0"/>
              <a:t>иначе</a:t>
            </a:r>
          </a:p>
        </p:txBody>
      </p:sp>
      <p:sp>
        <p:nvSpPr>
          <p:cNvPr id="12" name="Скругленная прямоугольная выноска 11"/>
          <p:cNvSpPr/>
          <p:nvPr/>
        </p:nvSpPr>
        <p:spPr>
          <a:xfrm>
            <a:off x="3492500" y="3213100"/>
            <a:ext cx="719138" cy="43180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i="1" dirty="0"/>
              <a:t>то</a:t>
            </a:r>
          </a:p>
        </p:txBody>
      </p:sp>
      <p:sp>
        <p:nvSpPr>
          <p:cNvPr id="13" name="Скругленная прямоугольная выноска 12"/>
          <p:cNvSpPr/>
          <p:nvPr/>
        </p:nvSpPr>
        <p:spPr>
          <a:xfrm>
            <a:off x="250825" y="2492375"/>
            <a:ext cx="792163" cy="43180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i="1" dirty="0"/>
              <a:t>если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214282" y="533400"/>
            <a:ext cx="8750206" cy="951384"/>
          </a:xfrm>
          <a:prstGeom prst="rect">
            <a:avLst/>
          </a:prstGeo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100" b="1" i="1" dirty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Краткая форма оператора условного перехода имеет вид:</a:t>
            </a:r>
          </a:p>
          <a:p>
            <a:pPr fontAlgn="auto">
              <a:spcAft>
                <a:spcPts val="0"/>
              </a:spcAft>
              <a:defRPr/>
            </a:pPr>
            <a:endParaRPr lang="ru-RU" sz="4100" b="1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7171" name="TextBox 6"/>
          <p:cNvSpPr txBox="1">
            <a:spLocks noChangeArrowheads="1"/>
          </p:cNvSpPr>
          <p:nvPr/>
        </p:nvSpPr>
        <p:spPr bwMode="auto">
          <a:xfrm>
            <a:off x="323850" y="2349500"/>
            <a:ext cx="9144000" cy="368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4000">
              <a:latin typeface="Calibri" pitchFamily="34" charset="0"/>
            </a:endParaRPr>
          </a:p>
          <a:p>
            <a:pPr algn="ctr"/>
            <a:r>
              <a:rPr lang="en-US" sz="4400">
                <a:solidFill>
                  <a:schemeClr val="accent1"/>
                </a:solidFill>
                <a:latin typeface="Calibri" pitchFamily="34" charset="0"/>
              </a:rPr>
              <a:t>if</a:t>
            </a:r>
            <a:r>
              <a:rPr lang="en-US" sz="4400">
                <a:latin typeface="Calibri" pitchFamily="34" charset="0"/>
              </a:rPr>
              <a:t> </a:t>
            </a:r>
            <a:r>
              <a:rPr lang="ru-RU" sz="4400">
                <a:latin typeface="Calibri" pitchFamily="34" charset="0"/>
              </a:rPr>
              <a:t> условие</a:t>
            </a:r>
            <a:r>
              <a:rPr lang="en-US" sz="4400">
                <a:latin typeface="Calibri" pitchFamily="34" charset="0"/>
              </a:rPr>
              <a:t> </a:t>
            </a:r>
            <a:r>
              <a:rPr lang="ru-RU" sz="4400" i="1">
                <a:latin typeface="Calibri" pitchFamily="34" charset="0"/>
              </a:rPr>
              <a:t> </a:t>
            </a:r>
            <a:r>
              <a:rPr lang="en-US" sz="4400">
                <a:solidFill>
                  <a:schemeClr val="accent1"/>
                </a:solidFill>
                <a:latin typeface="Calibri" pitchFamily="34" charset="0"/>
              </a:rPr>
              <a:t>then</a:t>
            </a:r>
            <a:r>
              <a:rPr lang="ru-RU" sz="4400">
                <a:latin typeface="Calibri" pitchFamily="34" charset="0"/>
              </a:rPr>
              <a:t> </a:t>
            </a:r>
            <a:r>
              <a:rPr lang="ru-RU" sz="4400" i="1">
                <a:latin typeface="Calibri" pitchFamily="34" charset="0"/>
              </a:rPr>
              <a:t> </a:t>
            </a:r>
            <a:r>
              <a:rPr lang="ru-RU" sz="4400">
                <a:latin typeface="Calibri" pitchFamily="34" charset="0"/>
              </a:rPr>
              <a:t>оператор1;</a:t>
            </a:r>
            <a:r>
              <a:rPr lang="en-US" sz="4400">
                <a:latin typeface="Calibri" pitchFamily="34" charset="0"/>
              </a:rPr>
              <a:t> </a:t>
            </a:r>
            <a:endParaRPr lang="ru-RU" sz="4400">
              <a:latin typeface="Calibri" pitchFamily="34" charset="0"/>
            </a:endParaRPr>
          </a:p>
          <a:p>
            <a:pPr algn="ctr"/>
            <a:endParaRPr lang="ru-RU" sz="4400">
              <a:latin typeface="Calibri" pitchFamily="34" charset="0"/>
            </a:endParaRPr>
          </a:p>
          <a:p>
            <a:pPr algn="ctr"/>
            <a:endParaRPr lang="ru-RU">
              <a:latin typeface="Calibri" pitchFamily="34" charset="0"/>
            </a:endParaRPr>
          </a:p>
          <a:p>
            <a:pPr algn="ctr"/>
            <a:endParaRPr lang="ru-RU">
              <a:latin typeface="Calibri" pitchFamily="34" charset="0"/>
            </a:endParaRPr>
          </a:p>
          <a:p>
            <a:pPr algn="ctr"/>
            <a:endParaRPr lang="ru-RU">
              <a:latin typeface="Calibri" pitchFamily="34" charset="0"/>
            </a:endParaRPr>
          </a:p>
          <a:p>
            <a:pPr algn="ctr"/>
            <a:endParaRPr lang="ru-RU">
              <a:latin typeface="Calibri" pitchFamily="34" charset="0"/>
            </a:endParaRPr>
          </a:p>
          <a:p>
            <a:pPr algn="ctr"/>
            <a:endParaRPr lang="ru-RU">
              <a:latin typeface="Calibri" pitchFamily="34" charset="0"/>
            </a:endParaRPr>
          </a:p>
          <a:p>
            <a:pPr algn="ctr"/>
            <a:endParaRPr lang="ru-RU">
              <a:latin typeface="Calibri" pitchFamily="34" charset="0"/>
            </a:endParaRPr>
          </a:p>
        </p:txBody>
      </p:sp>
      <p:sp>
        <p:nvSpPr>
          <p:cNvPr id="6" name="Скругленная прямоугольная выноска 5"/>
          <p:cNvSpPr/>
          <p:nvPr/>
        </p:nvSpPr>
        <p:spPr>
          <a:xfrm>
            <a:off x="1042988" y="2492375"/>
            <a:ext cx="719137" cy="43180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i="1" dirty="0"/>
              <a:t>если</a:t>
            </a:r>
          </a:p>
        </p:txBody>
      </p:sp>
      <p:sp>
        <p:nvSpPr>
          <p:cNvPr id="7" name="Скругленная прямоугольная выноска 6"/>
          <p:cNvSpPr/>
          <p:nvPr/>
        </p:nvSpPr>
        <p:spPr>
          <a:xfrm>
            <a:off x="4572000" y="2565400"/>
            <a:ext cx="576263" cy="43180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i="1" dirty="0"/>
              <a:t>то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/>
          </p:cNvSpPr>
          <p:nvPr>
            <p:ph type="title"/>
          </p:nvPr>
        </p:nvSpPr>
        <p:spPr bwMode="auto">
          <a:xfrm>
            <a:off x="468313" y="1773238"/>
            <a:ext cx="8445500" cy="2592387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>
              <a:defRPr/>
            </a:pPr>
            <a:r>
              <a:rPr lang="ru-RU" sz="8800" smtClean="0">
                <a:ln>
                  <a:noFill/>
                </a:ln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РЕШЕНИЕ ЗАДАЧ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ctrTitle"/>
          </p:nvPr>
        </p:nvSpPr>
        <p:spPr>
          <a:xfrm>
            <a:off x="214282" y="533400"/>
            <a:ext cx="7526070" cy="951384"/>
          </a:xfrm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dirty="0" smtClean="0"/>
              <a:t>Задача №1.</a:t>
            </a:r>
          </a:p>
        </p:txBody>
      </p:sp>
      <p:sp>
        <p:nvSpPr>
          <p:cNvPr id="9219" name="TextBox 6"/>
          <p:cNvSpPr txBox="1">
            <a:spLocks noChangeArrowheads="1"/>
          </p:cNvSpPr>
          <p:nvPr/>
        </p:nvSpPr>
        <p:spPr bwMode="auto">
          <a:xfrm>
            <a:off x="179388" y="1844675"/>
            <a:ext cx="8964612" cy="387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>
                <a:latin typeface="Calibri" pitchFamily="34" charset="0"/>
              </a:rPr>
              <a:t>Ввести число. Если оно неотрицательно, вычесть из него 10, в противном случае прибавить к нему 10.</a:t>
            </a: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6"/>
          <p:cNvSpPr txBox="1">
            <a:spLocks noChangeArrowheads="1"/>
          </p:cNvSpPr>
          <p:nvPr/>
        </p:nvSpPr>
        <p:spPr bwMode="auto">
          <a:xfrm>
            <a:off x="179388" y="1341438"/>
            <a:ext cx="8715375" cy="2646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4000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</p:txBody>
      </p:sp>
      <p:sp>
        <p:nvSpPr>
          <p:cNvPr id="3" name="TextBox 6"/>
          <p:cNvSpPr txBox="1">
            <a:spLocks noChangeArrowheads="1"/>
          </p:cNvSpPr>
          <p:nvPr/>
        </p:nvSpPr>
        <p:spPr bwMode="auto">
          <a:xfrm>
            <a:off x="1187450" y="188913"/>
            <a:ext cx="7777163" cy="8802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Program</a:t>
            </a:r>
            <a:r>
              <a:rPr lang="ru-RU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1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;</a:t>
            </a:r>
          </a:p>
          <a:p>
            <a:pPr>
              <a:defRPr/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Uses </a:t>
            </a: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crt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;</a:t>
            </a:r>
          </a:p>
          <a:p>
            <a:pPr>
              <a:defRPr/>
            </a:pP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Var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a:integer;</a:t>
            </a:r>
          </a:p>
          <a:p>
            <a:pPr>
              <a:defRPr/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Begin</a:t>
            </a:r>
          </a:p>
          <a:p>
            <a:pPr>
              <a:defRPr/>
            </a:pP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Clrscr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;</a:t>
            </a:r>
          </a:p>
          <a:p>
            <a:pPr>
              <a:defRPr/>
            </a:pP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Readln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(a);</a:t>
            </a:r>
          </a:p>
          <a:p>
            <a:pPr>
              <a:defRPr/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If a&gt;0 then a:=a-</a:t>
            </a:r>
            <a:r>
              <a:rPr lang="ru-RU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1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0 else a:=a+10;</a:t>
            </a:r>
          </a:p>
          <a:p>
            <a:pPr>
              <a:defRPr/>
            </a:pP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Writeln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(a);</a:t>
            </a:r>
          </a:p>
          <a:p>
            <a:pPr>
              <a:defRPr/>
            </a:pPr>
            <a:r>
              <a:rPr lang="en-US" sz="4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Readkey</a:t>
            </a: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;</a:t>
            </a:r>
          </a:p>
          <a:p>
            <a:pPr>
              <a:defRPr/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End. </a:t>
            </a:r>
          </a:p>
          <a:p>
            <a:pPr>
              <a:defRPr/>
            </a:pPr>
            <a:endParaRPr lang="ru-RU" sz="4000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  <a:p>
            <a:pPr>
              <a:defRPr/>
            </a:pPr>
            <a:endParaRPr lang="ru-RU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ctrTitle"/>
          </p:nvPr>
        </p:nvSpPr>
        <p:spPr>
          <a:xfrm>
            <a:off x="214282" y="533400"/>
            <a:ext cx="7526070" cy="951384"/>
          </a:xfrm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dirty="0" smtClean="0"/>
              <a:t>Задача №2.</a:t>
            </a:r>
          </a:p>
        </p:txBody>
      </p:sp>
      <p:sp>
        <p:nvSpPr>
          <p:cNvPr id="11267" name="TextBox 6"/>
          <p:cNvSpPr txBox="1">
            <a:spLocks noChangeArrowheads="1"/>
          </p:cNvSpPr>
          <p:nvPr/>
        </p:nvSpPr>
        <p:spPr bwMode="auto">
          <a:xfrm>
            <a:off x="287338" y="1773238"/>
            <a:ext cx="8856662" cy="5108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>
                <a:latin typeface="Calibri" pitchFamily="34" charset="0"/>
              </a:rPr>
              <a:t>Ввести два числа. Если их произведение отрицательно, умножить его на -2 и вывести на экран, в противном случае увеличить его </a:t>
            </a:r>
            <a:endParaRPr lang="en-US" sz="4000">
              <a:latin typeface="Calibri" pitchFamily="34" charset="0"/>
            </a:endParaRPr>
          </a:p>
          <a:p>
            <a:r>
              <a:rPr lang="ru-RU" sz="4000">
                <a:latin typeface="Calibri" pitchFamily="34" charset="0"/>
              </a:rPr>
              <a:t>в 3 раза и вывести на экран.</a:t>
            </a: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1640</TotalTime>
  <Words>987</Words>
  <Application>Microsoft Office PowerPoint</Application>
  <PresentationFormat>Экран (4:3)</PresentationFormat>
  <Paragraphs>361</Paragraphs>
  <Slides>29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7" baseType="lpstr">
      <vt:lpstr>Arial</vt:lpstr>
      <vt:lpstr>Times New Roman</vt:lpstr>
      <vt:lpstr>Wingdings 2</vt:lpstr>
      <vt:lpstr>Wingdings</vt:lpstr>
      <vt:lpstr>Wingdings 3</vt:lpstr>
      <vt:lpstr>Calibri</vt:lpstr>
      <vt:lpstr>Comic Sans MS</vt:lpstr>
      <vt:lpstr>Апекс</vt:lpstr>
      <vt:lpstr>Слайд 1</vt:lpstr>
      <vt:lpstr>ПОВТОРЕНИЕ</vt:lpstr>
      <vt:lpstr>Слайд 3</vt:lpstr>
      <vt:lpstr>Слайд 4</vt:lpstr>
      <vt:lpstr>Слайд 5</vt:lpstr>
      <vt:lpstr>РЕШЕНИЕ ЗАДАЧ</vt:lpstr>
      <vt:lpstr>Задача №1.</vt:lpstr>
      <vt:lpstr>Слайд 8</vt:lpstr>
      <vt:lpstr>Задача №2.</vt:lpstr>
      <vt:lpstr>Слайд 10</vt:lpstr>
      <vt:lpstr>Задача №3.</vt:lpstr>
      <vt:lpstr>Слайд 12</vt:lpstr>
      <vt:lpstr>Задача №4.</vt:lpstr>
      <vt:lpstr>Слайд 14</vt:lpstr>
      <vt:lpstr>Задача №5.</vt:lpstr>
      <vt:lpstr>Слайд 16</vt:lpstr>
      <vt:lpstr>Задача №6.</vt:lpstr>
      <vt:lpstr>Слайд 18</vt:lpstr>
      <vt:lpstr>Задача №7.</vt:lpstr>
      <vt:lpstr>Слайд 20</vt:lpstr>
      <vt:lpstr>Задача №8.</vt:lpstr>
      <vt:lpstr>Слайд 22</vt:lpstr>
      <vt:lpstr>ТЕСТ</vt:lpstr>
      <vt:lpstr>Слайд 24</vt:lpstr>
      <vt:lpstr>Слайд 25</vt:lpstr>
      <vt:lpstr>Слайд 26</vt:lpstr>
      <vt:lpstr>Слайд 27</vt:lpstr>
      <vt:lpstr>Слайд 28</vt:lpstr>
      <vt:lpstr>СПАСИБО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Необходимое и достаточное условие</dc:title>
  <dc:creator>SWG</dc:creator>
  <cp:lastModifiedBy>revaz</cp:lastModifiedBy>
  <cp:revision>202</cp:revision>
  <dcterms:created xsi:type="dcterms:W3CDTF">2011-10-05T05:44:18Z</dcterms:created>
  <dcterms:modified xsi:type="dcterms:W3CDTF">2013-02-03T13:03:29Z</dcterms:modified>
</cp:coreProperties>
</file>