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68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15" autoAdjust="0"/>
  </p:normalViewPr>
  <p:slideViewPr>
    <p:cSldViewPr>
      <p:cViewPr varScale="1">
        <p:scale>
          <a:sx n="73" d="100"/>
          <a:sy n="73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C8F46-02EB-4540-8054-1244DB74C8E6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6D6F-B174-42EC-B975-5FD32C5833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73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6D6F-B174-42EC-B975-5FD32C5833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55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03B265-9DF9-4B4F-93C5-EA2291BF72AF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4F493E-172B-4625-9B05-43E17E153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589240"/>
            <a:ext cx="5637010" cy="88211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ПМ 01. Приготовление блюд из овощей и грибов.</a:t>
            </a:r>
          </a:p>
          <a:p>
            <a:r>
              <a:rPr lang="ru-RU" dirty="0"/>
              <a:t>МДК 01. Технология приготовления блюд из овощей и грибов.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064896" cy="2736304"/>
          </a:xfrm>
        </p:spPr>
        <p:txBody>
          <a:bodyPr/>
          <a:lstStyle/>
          <a:p>
            <a:pPr algn="ctr"/>
            <a:r>
              <a:rPr lang="ru-RU" dirty="0" smtClean="0"/>
              <a:t>Практическое занятие </a:t>
            </a:r>
            <a:br>
              <a:rPr lang="ru-RU" dirty="0" smtClean="0"/>
            </a:br>
            <a:r>
              <a:rPr lang="ru-RU" sz="3200" dirty="0" smtClean="0"/>
              <a:t>«Механическая кулинарная обработка и нарезка овощей»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373" y="2924942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9244">
            <a:off x="502229" y="3173258"/>
            <a:ext cx="2249562" cy="224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6523">
            <a:off x="6354794" y="3173641"/>
            <a:ext cx="2240905" cy="2240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61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649"/>
            <a:ext cx="7920880" cy="144016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400" dirty="0"/>
              <a:t>Какой частью ножа резать? 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3800177"/>
            <a:ext cx="8496944" cy="2651349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/>
              <a:t>При нарезке продуктов мы можем использовать разные части лезвия ножа. Слева направо: </a:t>
            </a:r>
          </a:p>
          <a:p>
            <a:r>
              <a:rPr lang="ru-RU" sz="3100" dirty="0"/>
              <a:t>1. Часть лезвия у острия. Это наиболее острая и узкая часть ножа. Используется для деликатной нарезки или нарезки маленьких кусочков. </a:t>
            </a:r>
          </a:p>
          <a:p>
            <a:r>
              <a:rPr lang="ru-RU" sz="3100" dirty="0"/>
              <a:t>2. Центральная часть используется в большинстве случаев. </a:t>
            </a:r>
          </a:p>
          <a:p>
            <a:r>
              <a:rPr lang="ru-RU" sz="3100" dirty="0"/>
              <a:t>3. Пята используется для трудоемкой нарезки, когда нужно применить больше силы.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772816"/>
            <a:ext cx="751681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4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568952" cy="32403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Нарезка ломтиками, первый </a:t>
            </a:r>
            <a:r>
              <a:rPr lang="ru-RU" dirty="0" smtClean="0"/>
              <a:t>способ</a:t>
            </a:r>
            <a:endParaRPr lang="ru-RU" dirty="0"/>
          </a:p>
          <a:p>
            <a:r>
              <a:rPr lang="ru-RU" dirty="0"/>
              <a:t>- Держим нож под острым углом. Кончик ножа не отрывается от доски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- Двигаем нож вниз и немного вперед, прорезая морковь (или любой другой овощ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- Заканчиваем движение, когда режущая кромка опускается на доску. </a:t>
            </a:r>
          </a:p>
          <a:p>
            <a:r>
              <a:rPr lang="ru-RU" dirty="0"/>
              <a:t>- Для следующего движения поднимаем пяту и тянем назад (на себя), кончик ножа при этом снова упирается в доску.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352928" cy="936104"/>
          </a:xfrm>
        </p:spPr>
        <p:txBody>
          <a:bodyPr/>
          <a:lstStyle/>
          <a:p>
            <a:r>
              <a:rPr lang="ru-RU" sz="4000" dirty="0" smtClean="0"/>
              <a:t>Основные способы нарезки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88" y="1484784"/>
            <a:ext cx="76152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34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5966666" cy="824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284984"/>
            <a:ext cx="7453380" cy="223224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Нарезка ломтиками, второй </a:t>
            </a:r>
            <a:r>
              <a:rPr lang="ru-RU" dirty="0" smtClean="0"/>
              <a:t>способ</a:t>
            </a:r>
            <a:endParaRPr lang="ru-RU" dirty="0"/>
          </a:p>
          <a:p>
            <a:pPr algn="l"/>
            <a:r>
              <a:rPr lang="ru-RU" dirty="0"/>
              <a:t>- Держим нож под углом 45 градусов. Часть ножа у острия располагается на огурце. И в этом месте упирается боковой поверхностью лезвия в наши подогнутые пальцы (см. п. 4). Кончик ножа в доску НЕ упирается. </a:t>
            </a:r>
          </a:p>
          <a:p>
            <a:pPr algn="l"/>
            <a:r>
              <a:rPr lang="ru-RU" dirty="0"/>
              <a:t>- Нарезайте продукт движениями вниз и вперед. </a:t>
            </a:r>
          </a:p>
          <a:p>
            <a:pPr algn="l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124" y="1124744"/>
            <a:ext cx="76152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91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620688"/>
            <a:ext cx="7668344" cy="57214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Цель занятия:</a:t>
            </a:r>
          </a:p>
          <a:p>
            <a:r>
              <a:rPr lang="ru-RU" sz="2000" dirty="0"/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ознакомить учащихся с работой в овощном цехе,  инвентарем, инструментами, оборудованием, безопасными условиями труда;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выработать практические навыки по механической кулинарной обработке и нарезке овощей и грибов;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научить экономному расходованию сырья, предупреждению и устранению дефектов в работе, анализу ошибок и их причин, соблюдению санитарных норм, условий и сроков хранения полуфабрикатов из овощей;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воспитать аккуратность и самостоятельность в работе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9443" y="83535"/>
            <a:ext cx="7704138" cy="753177"/>
          </a:xfrm>
        </p:spPr>
        <p:txBody>
          <a:bodyPr/>
          <a:lstStyle/>
          <a:p>
            <a:pPr algn="ctr"/>
            <a:r>
              <a:rPr lang="ru-RU" dirty="0" smtClean="0"/>
              <a:t>Классификация овощей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1807" y="3449213"/>
            <a:ext cx="1609328" cy="562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r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Корнеплоды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107703"/>
            <a:ext cx="1789348" cy="57606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r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Клубнеплоды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00804" y="3140967"/>
            <a:ext cx="1850504" cy="139120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Овощи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79544"/>
            <a:ext cx="1503479" cy="41805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картофел</a:t>
            </a:r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2538" y="1279544"/>
            <a:ext cx="1518523" cy="4400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Томинамбур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91135" y="1279544"/>
            <a:ext cx="1152703" cy="418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Батат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124910"/>
            <a:ext cx="1418456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Морковь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796950"/>
            <a:ext cx="1418456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Свекла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4031" y="3406683"/>
            <a:ext cx="1418456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Редис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8914" y="4043161"/>
            <a:ext cx="1406085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Репа, редька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30419" y="2124910"/>
            <a:ext cx="1898982" cy="54164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r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Капустные овощи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1274236"/>
            <a:ext cx="177302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Белокочанная капуста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63070" y="1270957"/>
            <a:ext cx="1557402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Краснокочанная капуста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497146" y="1854085"/>
            <a:ext cx="1296144" cy="541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Цветная капуста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97144" y="2564904"/>
            <a:ext cx="1296146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Брокколи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97144" y="3140967"/>
            <a:ext cx="1323328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Кольраби </a:t>
            </a:r>
            <a:endParaRPr lang="ru-RU" sz="1400" dirty="0"/>
          </a:p>
        </p:txBody>
      </p:sp>
      <p:cxnSp>
        <p:nvCxnSpPr>
          <p:cNvPr id="22" name="Прямая со стрелкой 21"/>
          <p:cNvCxnSpPr>
            <a:endCxn id="15" idx="2"/>
          </p:cNvCxnSpPr>
          <p:nvPr/>
        </p:nvCxnSpPr>
        <p:spPr>
          <a:xfrm flipV="1">
            <a:off x="5508104" y="2666559"/>
            <a:ext cx="671806" cy="70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2"/>
          </p:cNvCxnSpPr>
          <p:nvPr/>
        </p:nvCxnSpPr>
        <p:spPr>
          <a:xfrm flipH="1" flipV="1">
            <a:off x="3666474" y="2683767"/>
            <a:ext cx="473478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531061" y="3730281"/>
            <a:ext cx="369743" cy="106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6" idx="2"/>
          </p:cNvCxnSpPr>
          <p:nvPr/>
        </p:nvCxnSpPr>
        <p:spPr>
          <a:xfrm flipV="1">
            <a:off x="6179910" y="1731436"/>
            <a:ext cx="70688" cy="376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5" idx="3"/>
            <a:endCxn id="17" idx="2"/>
          </p:cNvCxnSpPr>
          <p:nvPr/>
        </p:nvCxnSpPr>
        <p:spPr>
          <a:xfrm flipV="1">
            <a:off x="7129401" y="1728157"/>
            <a:ext cx="912370" cy="66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>
            <a:endCxn id="18" idx="1"/>
          </p:cNvCxnSpPr>
          <p:nvPr/>
        </p:nvCxnSpPr>
        <p:spPr>
          <a:xfrm flipV="1">
            <a:off x="7137108" y="2124910"/>
            <a:ext cx="360038" cy="27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>
            <a:endCxn id="19" idx="1"/>
          </p:cNvCxnSpPr>
          <p:nvPr/>
        </p:nvCxnSpPr>
        <p:spPr>
          <a:xfrm>
            <a:off x="7137108" y="2395735"/>
            <a:ext cx="360036" cy="397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>
            <a:off x="7104792" y="2353510"/>
            <a:ext cx="360036" cy="80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5" idx="0"/>
            <a:endCxn id="9" idx="2"/>
          </p:cNvCxnSpPr>
          <p:nvPr/>
        </p:nvCxnSpPr>
        <p:spPr>
          <a:xfrm flipV="1">
            <a:off x="3666474" y="1697596"/>
            <a:ext cx="601013" cy="410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5" idx="0"/>
            <a:endCxn id="8" idx="2"/>
          </p:cNvCxnSpPr>
          <p:nvPr/>
        </p:nvCxnSpPr>
        <p:spPr>
          <a:xfrm flipH="1" flipV="1">
            <a:off x="2771800" y="1719571"/>
            <a:ext cx="894674" cy="38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stCxn id="5" idx="0"/>
            <a:endCxn id="7" idx="2"/>
          </p:cNvCxnSpPr>
          <p:nvPr/>
        </p:nvCxnSpPr>
        <p:spPr>
          <a:xfrm flipH="1" flipV="1">
            <a:off x="1003260" y="1697596"/>
            <a:ext cx="2663214" cy="410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4" idx="1"/>
            <a:endCxn id="10" idx="3"/>
          </p:cNvCxnSpPr>
          <p:nvPr/>
        </p:nvCxnSpPr>
        <p:spPr>
          <a:xfrm flipH="1" flipV="1">
            <a:off x="1669976" y="2353510"/>
            <a:ext cx="411831" cy="1376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единительная линия 1043"/>
          <p:cNvCxnSpPr>
            <a:stCxn id="4" idx="1"/>
            <a:endCxn id="12" idx="3"/>
          </p:cNvCxnSpPr>
          <p:nvPr/>
        </p:nvCxnSpPr>
        <p:spPr>
          <a:xfrm flipH="1" flipV="1">
            <a:off x="1669976" y="3025550"/>
            <a:ext cx="411831" cy="704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единительная линия 1045"/>
          <p:cNvCxnSpPr>
            <a:stCxn id="4" idx="1"/>
            <a:endCxn id="13" idx="3"/>
          </p:cNvCxnSpPr>
          <p:nvPr/>
        </p:nvCxnSpPr>
        <p:spPr>
          <a:xfrm flipH="1" flipV="1">
            <a:off x="1712487" y="3635283"/>
            <a:ext cx="369320" cy="94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единительная линия 1047"/>
          <p:cNvCxnSpPr>
            <a:stCxn id="4" idx="1"/>
            <a:endCxn id="14" idx="3"/>
          </p:cNvCxnSpPr>
          <p:nvPr/>
        </p:nvCxnSpPr>
        <p:spPr>
          <a:xfrm flipH="1">
            <a:off x="1754999" y="3730281"/>
            <a:ext cx="326808" cy="54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Прямоугольник 1049"/>
          <p:cNvSpPr/>
          <p:nvPr/>
        </p:nvSpPr>
        <p:spPr>
          <a:xfrm>
            <a:off x="5899415" y="3449213"/>
            <a:ext cx="1452668" cy="56213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r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Луковые </a:t>
            </a:r>
            <a:endParaRPr lang="ru-RU" dirty="0"/>
          </a:p>
        </p:txBody>
      </p:sp>
      <p:sp>
        <p:nvSpPr>
          <p:cNvPr id="1051" name="Прямоугольник 1050"/>
          <p:cNvSpPr/>
          <p:nvPr/>
        </p:nvSpPr>
        <p:spPr>
          <a:xfrm>
            <a:off x="7558406" y="3897889"/>
            <a:ext cx="1323326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Лук репчатый</a:t>
            </a:r>
            <a:endParaRPr lang="ru-RU" sz="1400" dirty="0"/>
          </a:p>
        </p:txBody>
      </p:sp>
      <p:sp>
        <p:nvSpPr>
          <p:cNvPr id="1052" name="Прямоугольник 1051"/>
          <p:cNvSpPr/>
          <p:nvPr/>
        </p:nvSpPr>
        <p:spPr>
          <a:xfrm>
            <a:off x="6274837" y="4532174"/>
            <a:ext cx="1283569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Лук-шалот</a:t>
            </a:r>
            <a:endParaRPr lang="ru-RU" sz="1400" dirty="0"/>
          </a:p>
        </p:txBody>
      </p:sp>
      <p:sp>
        <p:nvSpPr>
          <p:cNvPr id="1054" name="Прямоугольник 1053"/>
          <p:cNvSpPr/>
          <p:nvPr/>
        </p:nvSpPr>
        <p:spPr>
          <a:xfrm>
            <a:off x="7812360" y="4532174"/>
            <a:ext cx="128357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Лук-порей</a:t>
            </a:r>
            <a:endParaRPr lang="ru-RU" sz="1400" dirty="0"/>
          </a:p>
        </p:txBody>
      </p:sp>
      <p:cxnSp>
        <p:nvCxnSpPr>
          <p:cNvPr id="1062" name="Прямая соединительная линия 1061"/>
          <p:cNvCxnSpPr>
            <a:stCxn id="1050" idx="2"/>
            <a:endCxn id="1051" idx="1"/>
          </p:cNvCxnSpPr>
          <p:nvPr/>
        </p:nvCxnSpPr>
        <p:spPr>
          <a:xfrm>
            <a:off x="6625749" y="4011349"/>
            <a:ext cx="932657" cy="11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единительная линия 1063"/>
          <p:cNvCxnSpPr>
            <a:stCxn id="1050" idx="2"/>
            <a:endCxn id="1054" idx="0"/>
          </p:cNvCxnSpPr>
          <p:nvPr/>
        </p:nvCxnSpPr>
        <p:spPr>
          <a:xfrm>
            <a:off x="6625749" y="4011349"/>
            <a:ext cx="1828396" cy="52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/>
          <p:cNvCxnSpPr>
            <a:stCxn id="1050" idx="2"/>
            <a:endCxn id="1052" idx="0"/>
          </p:cNvCxnSpPr>
          <p:nvPr/>
        </p:nvCxnSpPr>
        <p:spPr>
          <a:xfrm>
            <a:off x="6625749" y="4011349"/>
            <a:ext cx="290873" cy="52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0" name="Прямоугольник 1069"/>
          <p:cNvSpPr/>
          <p:nvPr/>
        </p:nvSpPr>
        <p:spPr>
          <a:xfrm>
            <a:off x="2055349" y="4584974"/>
            <a:ext cx="1662243" cy="457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r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Тыквенные </a:t>
            </a:r>
            <a:endParaRPr lang="ru-RU" dirty="0"/>
          </a:p>
        </p:txBody>
      </p:sp>
      <p:sp>
        <p:nvSpPr>
          <p:cNvPr id="1071" name="Прямоугольник 1070"/>
          <p:cNvSpPr/>
          <p:nvPr/>
        </p:nvSpPr>
        <p:spPr>
          <a:xfrm>
            <a:off x="306401" y="4813574"/>
            <a:ext cx="1406085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Огурцы </a:t>
            </a:r>
            <a:endParaRPr lang="ru-RU" sz="1400" dirty="0"/>
          </a:p>
        </p:txBody>
      </p:sp>
      <p:sp>
        <p:nvSpPr>
          <p:cNvPr id="1072" name="Прямоугольник 1071"/>
          <p:cNvSpPr/>
          <p:nvPr/>
        </p:nvSpPr>
        <p:spPr>
          <a:xfrm>
            <a:off x="294032" y="5334351"/>
            <a:ext cx="1418455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Кабачки </a:t>
            </a:r>
            <a:endParaRPr lang="ru-RU" sz="1400" dirty="0"/>
          </a:p>
        </p:txBody>
      </p:sp>
      <p:sp>
        <p:nvSpPr>
          <p:cNvPr id="1073" name="Прямоугольник 1072"/>
          <p:cNvSpPr/>
          <p:nvPr/>
        </p:nvSpPr>
        <p:spPr>
          <a:xfrm>
            <a:off x="291192" y="5877272"/>
            <a:ext cx="1406084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Тыквы, </a:t>
            </a:r>
            <a:r>
              <a:rPr lang="ru-RU" sz="1400" dirty="0" err="1" smtClean="0"/>
              <a:t>патисоны</a:t>
            </a:r>
            <a:endParaRPr lang="ru-RU" sz="1400" dirty="0"/>
          </a:p>
        </p:txBody>
      </p:sp>
      <p:sp>
        <p:nvSpPr>
          <p:cNvPr id="1074" name="Прямоугольник 1073"/>
          <p:cNvSpPr/>
          <p:nvPr/>
        </p:nvSpPr>
        <p:spPr>
          <a:xfrm>
            <a:off x="1760506" y="6249888"/>
            <a:ext cx="1393586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Арбузы, дыни</a:t>
            </a:r>
            <a:endParaRPr lang="ru-RU" sz="1400" dirty="0"/>
          </a:p>
        </p:txBody>
      </p:sp>
      <p:sp>
        <p:nvSpPr>
          <p:cNvPr id="1075" name="Прямоугольник 1074"/>
          <p:cNvSpPr/>
          <p:nvPr/>
        </p:nvSpPr>
        <p:spPr>
          <a:xfrm>
            <a:off x="3745854" y="4750765"/>
            <a:ext cx="1523020" cy="457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r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Томатные </a:t>
            </a:r>
            <a:endParaRPr lang="ru-RU" dirty="0"/>
          </a:p>
        </p:txBody>
      </p:sp>
      <p:cxnSp>
        <p:nvCxnSpPr>
          <p:cNvPr id="1079" name="Прямая соединительная линия 1078"/>
          <p:cNvCxnSpPr>
            <a:stCxn id="1070" idx="2"/>
            <a:endCxn id="1072" idx="3"/>
          </p:cNvCxnSpPr>
          <p:nvPr/>
        </p:nvCxnSpPr>
        <p:spPr>
          <a:xfrm flipH="1">
            <a:off x="1712487" y="5042174"/>
            <a:ext cx="1173984" cy="520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Прямая соединительная линия 1080"/>
          <p:cNvCxnSpPr>
            <a:endCxn id="1073" idx="3"/>
          </p:cNvCxnSpPr>
          <p:nvPr/>
        </p:nvCxnSpPr>
        <p:spPr>
          <a:xfrm flipH="1">
            <a:off x="1697276" y="5042174"/>
            <a:ext cx="1189194" cy="1063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Прямая соединительная линия 1082"/>
          <p:cNvCxnSpPr/>
          <p:nvPr/>
        </p:nvCxnSpPr>
        <p:spPr>
          <a:xfrm flipH="1">
            <a:off x="1669976" y="5042174"/>
            <a:ext cx="1216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4" name="Прямоугольник 1083"/>
          <p:cNvSpPr/>
          <p:nvPr/>
        </p:nvSpPr>
        <p:spPr>
          <a:xfrm>
            <a:off x="2948187" y="5433675"/>
            <a:ext cx="1319299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Помидоры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85" name="Прямоугольник 1084"/>
          <p:cNvSpPr/>
          <p:nvPr/>
        </p:nvSpPr>
        <p:spPr>
          <a:xfrm>
            <a:off x="3632549" y="6021288"/>
            <a:ext cx="1362826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Перец </a:t>
            </a:r>
            <a:endParaRPr lang="ru-RU" sz="1400" dirty="0"/>
          </a:p>
        </p:txBody>
      </p:sp>
      <p:sp>
        <p:nvSpPr>
          <p:cNvPr id="1086" name="Прямоугольник 1085"/>
          <p:cNvSpPr/>
          <p:nvPr/>
        </p:nvSpPr>
        <p:spPr>
          <a:xfrm>
            <a:off x="4497457" y="5434280"/>
            <a:ext cx="1401958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Баклажаны </a:t>
            </a:r>
            <a:endParaRPr lang="ru-RU" sz="1400" dirty="0"/>
          </a:p>
        </p:txBody>
      </p:sp>
      <p:cxnSp>
        <p:nvCxnSpPr>
          <p:cNvPr id="1088" name="Прямая соединительная линия 1087"/>
          <p:cNvCxnSpPr>
            <a:stCxn id="1070" idx="2"/>
            <a:endCxn id="1074" idx="0"/>
          </p:cNvCxnSpPr>
          <p:nvPr/>
        </p:nvCxnSpPr>
        <p:spPr>
          <a:xfrm flipH="1">
            <a:off x="2457299" y="5042174"/>
            <a:ext cx="429172" cy="1207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Прямая соединительная линия 1089"/>
          <p:cNvCxnSpPr>
            <a:endCxn id="1085" idx="0"/>
          </p:cNvCxnSpPr>
          <p:nvPr/>
        </p:nvCxnSpPr>
        <p:spPr>
          <a:xfrm flipH="1">
            <a:off x="4313962" y="5207965"/>
            <a:ext cx="193402" cy="813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Прямая соединительная линия 1091"/>
          <p:cNvCxnSpPr>
            <a:endCxn id="1084" idx="0"/>
          </p:cNvCxnSpPr>
          <p:nvPr/>
        </p:nvCxnSpPr>
        <p:spPr>
          <a:xfrm flipH="1">
            <a:off x="3607837" y="5207965"/>
            <a:ext cx="899527" cy="225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Прямая соединительная линия 1093"/>
          <p:cNvCxnSpPr>
            <a:stCxn id="1075" idx="2"/>
            <a:endCxn id="1086" idx="0"/>
          </p:cNvCxnSpPr>
          <p:nvPr/>
        </p:nvCxnSpPr>
        <p:spPr>
          <a:xfrm>
            <a:off x="4507364" y="5207965"/>
            <a:ext cx="691072" cy="226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Прямая со стрелкой 1095"/>
          <p:cNvCxnSpPr>
            <a:stCxn id="6" idx="4"/>
            <a:endCxn id="1075" idx="0"/>
          </p:cNvCxnSpPr>
          <p:nvPr/>
        </p:nvCxnSpPr>
        <p:spPr>
          <a:xfrm flipH="1">
            <a:off x="4507364" y="4532174"/>
            <a:ext cx="318692" cy="2185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8" name="Прямая со стрелкой 1097"/>
          <p:cNvCxnSpPr>
            <a:stCxn id="6" idx="3"/>
          </p:cNvCxnSpPr>
          <p:nvPr/>
        </p:nvCxnSpPr>
        <p:spPr>
          <a:xfrm flipH="1">
            <a:off x="3531061" y="4328436"/>
            <a:ext cx="640743" cy="422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99" name="Прямоугольник 1098"/>
          <p:cNvSpPr/>
          <p:nvPr/>
        </p:nvSpPr>
        <p:spPr>
          <a:xfrm>
            <a:off x="5969329" y="5129936"/>
            <a:ext cx="1368152" cy="457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r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Бобовые </a:t>
            </a:r>
            <a:endParaRPr lang="ru-RU" dirty="0"/>
          </a:p>
        </p:txBody>
      </p:sp>
      <p:sp>
        <p:nvSpPr>
          <p:cNvPr id="1101" name="Прямоугольник 1100"/>
          <p:cNvSpPr/>
          <p:nvPr/>
        </p:nvSpPr>
        <p:spPr>
          <a:xfrm>
            <a:off x="7585586" y="5320820"/>
            <a:ext cx="1323326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Горох </a:t>
            </a:r>
            <a:endParaRPr lang="ru-RU" sz="1400" dirty="0"/>
          </a:p>
        </p:txBody>
      </p:sp>
      <p:sp>
        <p:nvSpPr>
          <p:cNvPr id="1102" name="Прямоугольник 1101"/>
          <p:cNvSpPr/>
          <p:nvPr/>
        </p:nvSpPr>
        <p:spPr>
          <a:xfrm>
            <a:off x="7177745" y="6086048"/>
            <a:ext cx="1276400" cy="392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Фасоль </a:t>
            </a:r>
            <a:endParaRPr lang="ru-RU" sz="1400" dirty="0"/>
          </a:p>
        </p:txBody>
      </p:sp>
      <p:sp>
        <p:nvSpPr>
          <p:cNvPr id="1103" name="Прямоугольник 1102"/>
          <p:cNvSpPr/>
          <p:nvPr/>
        </p:nvSpPr>
        <p:spPr>
          <a:xfrm>
            <a:off x="5982986" y="6126972"/>
            <a:ext cx="914400" cy="41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Бобы </a:t>
            </a:r>
            <a:endParaRPr lang="ru-RU" sz="1400" dirty="0"/>
          </a:p>
        </p:txBody>
      </p:sp>
      <p:cxnSp>
        <p:nvCxnSpPr>
          <p:cNvPr id="1105" name="Прямая соединительная линия 1104"/>
          <p:cNvCxnSpPr>
            <a:stCxn id="1099" idx="2"/>
            <a:endCxn id="1102" idx="0"/>
          </p:cNvCxnSpPr>
          <p:nvPr/>
        </p:nvCxnSpPr>
        <p:spPr>
          <a:xfrm>
            <a:off x="6653405" y="5587136"/>
            <a:ext cx="1162540" cy="498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Прямая соединительная линия 1106"/>
          <p:cNvCxnSpPr>
            <a:endCxn id="1103" idx="0"/>
          </p:cNvCxnSpPr>
          <p:nvPr/>
        </p:nvCxnSpPr>
        <p:spPr>
          <a:xfrm flipH="1">
            <a:off x="6440186" y="5587136"/>
            <a:ext cx="185563" cy="539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Прямая соединительная линия 1108"/>
          <p:cNvCxnSpPr>
            <a:stCxn id="1099" idx="3"/>
            <a:endCxn id="1101" idx="1"/>
          </p:cNvCxnSpPr>
          <p:nvPr/>
        </p:nvCxnSpPr>
        <p:spPr>
          <a:xfrm>
            <a:off x="7337481" y="5358536"/>
            <a:ext cx="248105" cy="190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Прямая со стрелкой 1110"/>
          <p:cNvCxnSpPr>
            <a:stCxn id="6" idx="5"/>
          </p:cNvCxnSpPr>
          <p:nvPr/>
        </p:nvCxnSpPr>
        <p:spPr>
          <a:xfrm>
            <a:off x="5480308" y="4328436"/>
            <a:ext cx="699602" cy="1105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15" name="Прямая со стрелкой 1114"/>
          <p:cNvCxnSpPr>
            <a:stCxn id="6" idx="6"/>
          </p:cNvCxnSpPr>
          <p:nvPr/>
        </p:nvCxnSpPr>
        <p:spPr>
          <a:xfrm>
            <a:off x="5751308" y="3836571"/>
            <a:ext cx="3328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07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2795364" y="1389162"/>
            <a:ext cx="3697288" cy="5368925"/>
          </a:xfrm>
        </p:spPr>
        <p:txBody>
          <a:bodyPr/>
          <a:lstStyle/>
          <a:p>
            <a:pPr algn="ctr"/>
            <a:r>
              <a:rPr lang="ru-RU" dirty="0" smtClean="0"/>
              <a:t>Картофель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260648"/>
            <a:ext cx="6513513" cy="1143000"/>
          </a:xfrm>
        </p:spPr>
        <p:txBody>
          <a:bodyPr/>
          <a:lstStyle/>
          <a:p>
            <a:pPr algn="ctr"/>
            <a:r>
              <a:rPr lang="ru-RU" sz="3600" dirty="0" smtClean="0"/>
              <a:t>Механическая кулинарная обработка овощей.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70892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44518" y="1916832"/>
            <a:ext cx="6567842" cy="457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Сортировка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8710" y="2560669"/>
            <a:ext cx="6563650" cy="4572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Калибровка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68318" y="3218926"/>
            <a:ext cx="6544042" cy="457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Мытье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8582" y="5182344"/>
            <a:ext cx="6553778" cy="4572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Мытье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0292" y="3845025"/>
            <a:ext cx="6522068" cy="4572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Очистка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8583" y="4488431"/>
            <a:ext cx="6553777" cy="457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Дочистка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56576" y="518234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30456" y="5877272"/>
            <a:ext cx="6581904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Нарезка 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6" idx="2"/>
            <a:endCxn id="7" idx="0"/>
          </p:cNvCxnSpPr>
          <p:nvPr/>
        </p:nvCxnSpPr>
        <p:spPr>
          <a:xfrm>
            <a:off x="4530535" y="3017869"/>
            <a:ext cx="9804" cy="20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  <a:endCxn id="11" idx="0"/>
          </p:cNvCxnSpPr>
          <p:nvPr/>
        </p:nvCxnSpPr>
        <p:spPr>
          <a:xfrm>
            <a:off x="4540339" y="3676126"/>
            <a:ext cx="10987" cy="168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2" idx="0"/>
          </p:cNvCxnSpPr>
          <p:nvPr/>
        </p:nvCxnSpPr>
        <p:spPr>
          <a:xfrm flipH="1">
            <a:off x="4535472" y="4302225"/>
            <a:ext cx="15854" cy="186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2"/>
            <a:endCxn id="8" idx="0"/>
          </p:cNvCxnSpPr>
          <p:nvPr/>
        </p:nvCxnSpPr>
        <p:spPr>
          <a:xfrm flipH="1">
            <a:off x="4535471" y="4945631"/>
            <a:ext cx="1" cy="236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2"/>
            <a:endCxn id="14" idx="0"/>
          </p:cNvCxnSpPr>
          <p:nvPr/>
        </p:nvCxnSpPr>
        <p:spPr>
          <a:xfrm flipH="1">
            <a:off x="4521408" y="5639544"/>
            <a:ext cx="14063" cy="237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>
            <a:off x="4521408" y="2374032"/>
            <a:ext cx="0" cy="186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91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35038" y="333375"/>
            <a:ext cx="8208962" cy="1143000"/>
          </a:xfrm>
        </p:spPr>
        <p:txBody>
          <a:bodyPr/>
          <a:lstStyle/>
          <a:p>
            <a:pPr algn="ctr"/>
            <a:r>
              <a:rPr lang="ru-RU" dirty="0" smtClean="0"/>
              <a:t>Простые формы нарезки 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3897"/>
            <a:ext cx="21701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641" y="1484785"/>
            <a:ext cx="2171924" cy="217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764" y="1585719"/>
            <a:ext cx="2070990" cy="207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71797"/>
            <a:ext cx="1829211" cy="18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3057"/>
            <a:ext cx="20216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641" y="3905473"/>
            <a:ext cx="2071391" cy="20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513" y="3933057"/>
            <a:ext cx="21209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87552"/>
            <a:ext cx="1907231" cy="19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03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66248" cy="15771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Правильный захват ножа ("Поварской хват")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35896" y="1772816"/>
            <a:ext cx="5400600" cy="489654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300" dirty="0"/>
              <a:t>- Сожмите как на картинке лезвие большим и подогнутым указательным пальцем. Большой палец лежит сбоку, вдоль ручки ножа, а указательный как бы обхватывает рукоять сверху</a:t>
            </a:r>
          </a:p>
          <a:p>
            <a:endParaRPr lang="ru-RU" sz="3300" dirty="0"/>
          </a:p>
          <a:p>
            <a:r>
              <a:rPr lang="ru-RU" sz="3300" dirty="0"/>
              <a:t>- Оставшимися тремя пальцами обхватите рукоять ножа</a:t>
            </a:r>
          </a:p>
          <a:p>
            <a:endParaRPr lang="ru-RU" sz="3300" dirty="0"/>
          </a:p>
          <a:p>
            <a:r>
              <a:rPr lang="ru-RU" sz="3300" dirty="0"/>
              <a:t>- Не сжимайте лезвие и рукоять очень сильно, иначе вы не сможете использовать нож долго. Держите его не расслаблено, но достаточно крепко - уверенно. </a:t>
            </a:r>
          </a:p>
          <a:p>
            <a:endParaRPr lang="ru-RU" sz="3300" dirty="0"/>
          </a:p>
          <a:p>
            <a:r>
              <a:rPr lang="ru-RU" sz="3300" dirty="0"/>
              <a:t>- Такой захват верен для большинства ножей (вариант захвата овощного ножа см. ниже).</a:t>
            </a:r>
          </a:p>
          <a:p>
            <a:endParaRPr lang="ru-RU" sz="3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92211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78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06208" cy="1721128"/>
          </a:xfrm>
        </p:spPr>
        <p:txBody>
          <a:bodyPr/>
          <a:lstStyle/>
          <a:p>
            <a:pPr algn="ctr"/>
            <a:r>
              <a:rPr lang="ru-RU" dirty="0"/>
              <a:t>Неправильный захват ножа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2060848"/>
            <a:ext cx="3346704" cy="347472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Самые распространенные ошибки, которые необходимо избегать:</a:t>
            </a:r>
          </a:p>
          <a:p>
            <a:endParaRPr lang="ru-RU" dirty="0"/>
          </a:p>
          <a:p>
            <a:r>
              <a:rPr lang="ru-RU" dirty="0"/>
              <a:t>- Не кладите большой или указательный палец на обух ножа!!!</a:t>
            </a:r>
          </a:p>
          <a:p>
            <a:endParaRPr lang="ru-RU" dirty="0"/>
          </a:p>
          <a:p>
            <a:r>
              <a:rPr lang="ru-RU" dirty="0"/>
              <a:t>- Не держите нож как меч!!!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32127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46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755576" y="404664"/>
            <a:ext cx="7594600" cy="16561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Для </a:t>
            </a:r>
            <a:r>
              <a:rPr lang="ru-RU" dirty="0"/>
              <a:t>некоторых типов нарезки нам необходимо применять нож с коротким лезвием для овощей и фруктов, который следует держать следующим образом: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696744" cy="389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66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272683"/>
            <a:ext cx="820891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400" dirty="0"/>
              <a:t>Как правильно держать пальцы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9309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Итак, одна рука у нас занята ножом, теперь разберемся со второй рукой, которая придерживает наши продукты. 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Кончики пальцев </a:t>
            </a:r>
            <a:r>
              <a:rPr lang="ru-RU" sz="1600" dirty="0" smtClean="0"/>
              <a:t>должны быть всегда подогнуты внутрь.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Вторые фаланги </a:t>
            </a:r>
            <a:r>
              <a:rPr lang="ru-RU" sz="1600" dirty="0" smtClean="0"/>
              <a:t>указательного и среднего пальцев располагаются почти перпендикулярно. Лезвие ножа прижато к сгибам пальцев и при нарезке по ним скользит. 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Большой палец </a:t>
            </a:r>
            <a:r>
              <a:rPr lang="ru-RU" sz="1600" dirty="0" smtClean="0"/>
              <a:t>должен быть отведен назад, иначе увлечетесь и отсечете себе ноготь на раз-два. Он как бы обхватывает овощ или фрукт и подталкивает его к ножу. </a:t>
            </a:r>
          </a:p>
          <a:p>
            <a:r>
              <a:rPr lang="ru-RU" sz="1600" b="1" dirty="0" smtClean="0"/>
              <a:t>- Мизинец </a:t>
            </a:r>
            <a:r>
              <a:rPr lang="ru-RU" sz="1600" dirty="0" smtClean="0"/>
              <a:t>ни в коем случае не оттопыриваем!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59" y="1988840"/>
            <a:ext cx="75358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00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588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Практическое занятие  «Механическая кулинарная обработка и нарезка овощей»</vt:lpstr>
      <vt:lpstr>Слайд 2</vt:lpstr>
      <vt:lpstr>Классификация овощей</vt:lpstr>
      <vt:lpstr>Механическая кулинарная обработка овощей.</vt:lpstr>
      <vt:lpstr>Простые формы нарезки </vt:lpstr>
      <vt:lpstr> Правильный захват ножа ("Поварской хват") </vt:lpstr>
      <vt:lpstr>Неправильный захват ножа </vt:lpstr>
      <vt:lpstr>Слайд 8</vt:lpstr>
      <vt:lpstr> Как правильно держать пальцы</vt:lpstr>
      <vt:lpstr> Какой частью ножа резать?   </vt:lpstr>
      <vt:lpstr>Основные способы нарезки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 «Механическая кулинарная обработка и нарезка овощей</dc:title>
  <dc:creator>Андрей</dc:creator>
  <cp:lastModifiedBy>Tata</cp:lastModifiedBy>
  <cp:revision>19</cp:revision>
  <dcterms:created xsi:type="dcterms:W3CDTF">2012-09-16T16:23:55Z</dcterms:created>
  <dcterms:modified xsi:type="dcterms:W3CDTF">2013-01-04T12:10:54Z</dcterms:modified>
</cp:coreProperties>
</file>