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33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-11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5660FF-0FEA-403D-B52B-C0CEB54FB0C7}" type="datetimeFigureOut">
              <a:rPr lang="ru-RU" smtClean="0"/>
              <a:pPr/>
              <a:t>21.12.2012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B35BC7-7470-4E62-9F32-B5FF00B5D0A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E2649FA-AAF3-4E72-9EEC-DFF8D69AFC6A}" type="slidenum">
              <a:rPr lang="ru-RU">
                <a:latin typeface="Arial" charset="0"/>
              </a:rPr>
              <a:pPr/>
              <a:t>10</a:t>
            </a:fld>
            <a:endParaRPr lang="ru-RU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50A3E0F-D79D-4F9F-852D-5EF7B2DF097A}" type="slidenum">
              <a:rPr lang="ru-RU">
                <a:latin typeface="Arial" charset="0"/>
              </a:rPr>
              <a:pPr/>
              <a:t>11</a:t>
            </a:fld>
            <a:endParaRPr lang="ru-RU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1"/>
          <p:cNvGrpSpPr/>
          <p:nvPr/>
        </p:nvGrpSpPr>
        <p:grpSpPr>
          <a:xfrm>
            <a:off x="0" y="0"/>
            <a:ext cx="9144000" cy="6400800"/>
            <a:chOff x="0" y="0"/>
            <a:chExt cx="9144000" cy="6400800"/>
          </a:xfrm>
        </p:grpSpPr>
        <p:sp>
          <p:nvSpPr>
            <p:cNvPr id="16" name="Rectangle 15"/>
            <p:cNvSpPr/>
            <p:nvPr/>
          </p:nvSpPr>
          <p:spPr>
            <a:xfrm>
              <a:off x="1828800" y="4572000"/>
              <a:ext cx="68580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0" y="0"/>
              <a:ext cx="9144000" cy="6400800"/>
              <a:chOff x="0" y="0"/>
              <a:chExt cx="9144000" cy="6400800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0"/>
                <a:ext cx="1828800" cy="64008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0" y="4572000"/>
                <a:ext cx="9144000" cy="1828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>
                <a:reflection blurRad="6350" stA="50000" endA="300" endPos="38500" dist="5080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13" name="Rectangle 12"/>
            <p:cNvSpPr/>
            <p:nvPr/>
          </p:nvSpPr>
          <p:spPr>
            <a:xfrm>
              <a:off x="0" y="45720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34200" y="6553200"/>
            <a:ext cx="1676400" cy="228600"/>
          </a:xfrm>
        </p:spPr>
        <p:txBody>
          <a:bodyPr vert="horz" lIns="91440" tIns="45720" rIns="91440" bIns="45720" rtlCol="0" anchor="t" anchorCtr="0"/>
          <a:lstStyle>
            <a:lvl1pPr marL="0" algn="r" defTabSz="914400" rtl="0" eaLnBrk="1" latinLnBrk="0" hangingPunct="1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5B106E36-FD25-4E2D-B0AA-010F637433A0}" type="datetimeFigureOut">
              <a:rPr lang="ru-RU" smtClean="0"/>
              <a:pPr/>
              <a:t>21.12.2012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1553" y="6553200"/>
            <a:ext cx="1676400" cy="228600"/>
          </a:xfrm>
        </p:spPr>
        <p:txBody>
          <a:bodyPr anchor="t" anchorCtr="0"/>
          <a:lstStyle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70076" y="6553200"/>
            <a:ext cx="762000" cy="228600"/>
          </a:xfrm>
          <a:noFill/>
          <a:ln>
            <a:noFill/>
          </a:ln>
          <a:effectLst/>
        </p:spPr>
        <p:txBody>
          <a:bodyPr/>
          <a:lstStyle>
            <a:lvl1pPr algn="ctr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5867400"/>
            <a:ext cx="6570722" cy="457200"/>
          </a:xfrm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contourClr>
                <a:srgbClr val="DDDDDD"/>
              </a:contourClr>
            </a:sp3d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>
                    <a:alpha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648200"/>
            <a:ext cx="6553200" cy="1219200"/>
          </a:xfrm>
        </p:spPr>
        <p:txBody>
          <a:bodyPr anchor="b" anchorCtr="0">
            <a:noAutofit/>
          </a:bodyPr>
          <a:lstStyle>
            <a:lvl1pPr algn="l">
              <a:defRPr sz="360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0"/>
            <a:ext cx="9144000" cy="6858000"/>
            <a:chOff x="-442912" y="457200"/>
            <a:chExt cx="9144000" cy="6858000"/>
          </a:xfrm>
        </p:grpSpPr>
        <p:sp>
          <p:nvSpPr>
            <p:cNvPr id="18" name="Rectangle 17"/>
            <p:cNvSpPr/>
            <p:nvPr/>
          </p:nvSpPr>
          <p:spPr>
            <a:xfrm>
              <a:off x="-442912" y="457200"/>
              <a:ext cx="9129712" cy="16764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872288" y="457200"/>
              <a:ext cx="1828800" cy="685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872288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1" name="Oval 20"/>
            <p:cNvSpPr/>
            <p:nvPr/>
          </p:nvSpPr>
          <p:spPr>
            <a:xfrm>
              <a:off x="7367588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2298700"/>
            <a:ext cx="1447800" cy="38274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0"/>
            <a:ext cx="5943600" cy="38401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48600" y="533400"/>
            <a:ext cx="762000" cy="6096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0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25146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28800" y="2514600"/>
              <a:ext cx="73152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667000"/>
            <a:ext cx="6629400" cy="1143000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4495800"/>
            <a:ext cx="1524000" cy="205740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200000"/>
              </a:lnSpc>
              <a:buNone/>
              <a:defRPr sz="16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150000"/>
              </a:lnSpc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31152" y="6556248"/>
            <a:ext cx="1673352" cy="2286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21.12.2012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2808" y="6556248"/>
            <a:ext cx="1673352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67656" y="6556248"/>
            <a:ext cx="762000" cy="228600"/>
          </a:xfrm>
          <a:noFill/>
          <a:ln>
            <a:noFill/>
          </a:ln>
          <a:effectLst/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2298700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298700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2291697"/>
            <a:ext cx="2971800" cy="639762"/>
          </a:xfrm>
        </p:spPr>
        <p:txBody>
          <a:bodyPr vert="horz" lIns="91440" tIns="45720" rIns="91440" bIns="45720" rtlCol="0" anchor="ctr" anchorCtr="0">
            <a:noAutofit/>
          </a:bodyPr>
          <a:lstStyle>
            <a:lvl1pPr marL="0" indent="0">
              <a:buNone/>
              <a:defRPr sz="2200" b="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47925" y="3137647"/>
            <a:ext cx="2971800" cy="2999232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15000" y="2291697"/>
            <a:ext cx="2971800" cy="639762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2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15000" y="3137647"/>
            <a:ext cx="2971800" cy="3001962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0"/>
          <p:cNvGrpSpPr/>
          <p:nvPr/>
        </p:nvGrpSpPr>
        <p:grpSpPr>
          <a:xfrm>
            <a:off x="0" y="0"/>
            <a:ext cx="9144000" cy="1676400"/>
            <a:chOff x="0" y="0"/>
            <a:chExt cx="9144000" cy="16764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91440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9"/>
          <p:cNvGrpSpPr/>
          <p:nvPr/>
        </p:nvGrpSpPr>
        <p:grpSpPr>
          <a:xfrm>
            <a:off x="0" y="0"/>
            <a:ext cx="1828800" cy="1676400"/>
            <a:chOff x="457200" y="457200"/>
            <a:chExt cx="1828800" cy="1676400"/>
          </a:xfrm>
        </p:grpSpPr>
        <p:sp>
          <p:nvSpPr>
            <p:cNvPr id="8" name="Rectangle 7"/>
            <p:cNvSpPr/>
            <p:nvPr/>
          </p:nvSpPr>
          <p:spPr>
            <a:xfrm>
              <a:off x="457200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Oval 8"/>
            <p:cNvSpPr/>
            <p:nvPr/>
          </p:nvSpPr>
          <p:spPr>
            <a:xfrm>
              <a:off x="952500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6624" y="2446991"/>
            <a:ext cx="5715000" cy="353119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90"/>
            <a:ext cx="1524000" cy="2362200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400" b="1">
                <a:solidFill>
                  <a:srgbClr val="000000">
                    <a:alpha val="50196"/>
                  </a:srgb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06624" y="2450592"/>
            <a:ext cx="5715000" cy="3529584"/>
          </a:xfrm>
          <a:noFill/>
          <a:ln w="101600" cmpd="sng">
            <a:miter lim="800000"/>
          </a:ln>
          <a:effectLst>
            <a:outerShdw blurRad="63500" sx="102000" sy="102000" algn="ctr" rotWithShape="0">
              <a:prstClr val="black">
                <a:alpha val="3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89"/>
            <a:ext cx="1527048" cy="235915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50000"/>
              </a:lnSpc>
              <a:buNone/>
              <a:defRPr sz="14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50000"/>
              </a:lnSpc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457200" y="0"/>
              <a:ext cx="86868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Oval 10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2286000"/>
            <a:ext cx="6248400" cy="3840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149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5B106E36-FD25-4E2D-B0AA-010F637433A0}" type="datetimeFigureOut">
              <a:rPr lang="ru-RU" smtClean="0"/>
              <a:pPr/>
              <a:t>21.12.2012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400" y="533400"/>
            <a:ext cx="762000" cy="609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0" eaLnBrk="1" latinLnBrk="0" hangingPunct="1">
        <a:spcBef>
          <a:spcPct val="0"/>
        </a:spcBef>
        <a:buNone/>
        <a:defRPr sz="4400" kern="1200" cap="small" spc="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1800"/>
        </a:spcBef>
        <a:buClr>
          <a:schemeClr val="accent1"/>
        </a:buClr>
        <a:buSzPct val="80000"/>
        <a:buFont typeface="Wingdings" pitchFamily="2" charset="2"/>
        <a:buChar char="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800"/>
        </a:spcBef>
        <a:buClr>
          <a:schemeClr val="accent2"/>
        </a:buClr>
        <a:buSzPct val="80000"/>
        <a:buFont typeface="Wingdings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200"/>
        </a:spcBef>
        <a:buClr>
          <a:schemeClr val="accent3"/>
        </a:buClr>
        <a:buSzPct val="80000"/>
        <a:buFont typeface="Wingdings" pitchFamily="2" charset="2"/>
        <a:buChar char="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1200"/>
        </a:spcBef>
        <a:buClr>
          <a:schemeClr val="accent4"/>
        </a:buClr>
        <a:buSzPct val="80000"/>
        <a:buFont typeface="Wingdings" pitchFamily="2" charset="2"/>
        <a:buChar char="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1200"/>
        </a:spcBef>
        <a:buClr>
          <a:schemeClr val="accent5"/>
        </a:buClr>
        <a:buSzPct val="80000"/>
        <a:buFont typeface="Wingdings" pitchFamily="2" charset="2"/>
        <a:buChar char="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indent="-457200" algn="l" defTabSz="914400" rtl="0" eaLnBrk="1" latinLnBrk="0" hangingPunct="1">
        <a:spcBef>
          <a:spcPts val="1200"/>
        </a:spcBef>
        <a:buClr>
          <a:schemeClr val="accent6"/>
        </a:buClr>
        <a:buSzPct val="90000"/>
        <a:buFont typeface="Wingdings" pitchFamily="2" charset="2"/>
        <a:buChar char="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3200400" indent="-457200" algn="l" defTabSz="914400" rtl="0" eaLnBrk="1" latinLnBrk="0" hangingPunct="1">
        <a:spcBef>
          <a:spcPts val="1200"/>
        </a:spcBef>
        <a:buClr>
          <a:schemeClr val="accent1"/>
        </a:buClr>
        <a:buSzPct val="70000"/>
        <a:buFont typeface="Wingdings" pitchFamily="2" charset="2"/>
        <a:buChar char="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57200" algn="l" defTabSz="914400" rtl="0" eaLnBrk="1" latinLnBrk="0" hangingPunct="1">
        <a:spcBef>
          <a:spcPts val="1200"/>
        </a:spcBef>
        <a:buClr>
          <a:schemeClr val="accent3"/>
        </a:buClr>
        <a:buFont typeface="Courier New" pitchFamily="49" charset="0"/>
        <a:buChar char="o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4114800" indent="-457200" algn="l" defTabSz="914400" rtl="0" eaLnBrk="1" latinLnBrk="0" hangingPunct="1">
        <a:spcBef>
          <a:spcPts val="12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edico.ru/medatlas/post/1119660674_01_08_2.jpg" TargetMode="External"/><Relationship Id="rId5" Type="http://schemas.openxmlformats.org/officeDocument/2006/relationships/image" Target="../media/image6.jpeg"/><Relationship Id="rId4" Type="http://schemas.openxmlformats.org/officeDocument/2006/relationships/hyperlink" Target="http://spina.net.ua/tinyMCE/plugins/filemanager/filez/9011.jpg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monk.com.ua/images/articles/fotografii-na-kotorie-nevozmozhno-spokoj_27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xpomo.com/ruskolan/images/evg-04.jp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28992" y="4786322"/>
            <a:ext cx="5046730" cy="1538278"/>
          </a:xfrm>
        </p:spPr>
        <p:txBody>
          <a:bodyPr>
            <a:normAutofit fontScale="92500"/>
          </a:bodyPr>
          <a:lstStyle/>
          <a:p>
            <a:pPr algn="r">
              <a:spcBef>
                <a:spcPct val="0"/>
              </a:spcBef>
            </a:pP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МБОУ «Средняя общеобразовательная школа №6» </a:t>
            </a:r>
          </a:p>
          <a:p>
            <a:pPr algn="r">
              <a:spcBef>
                <a:spcPct val="0"/>
              </a:spcBef>
            </a:pP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учитель биологии высшей категории </a:t>
            </a:r>
          </a:p>
          <a:p>
            <a:pPr algn="r">
              <a:spcBef>
                <a:spcPct val="0"/>
              </a:spcBef>
            </a:pPr>
            <a:r>
              <a:rPr lang="ru-RU" b="1" dirty="0" err="1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Вотинцева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 Нина Геннадьевна</a:t>
            </a:r>
          </a:p>
          <a:p>
            <a:pPr>
              <a:spcBef>
                <a:spcPct val="50000"/>
              </a:spcBef>
            </a:pP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 г Пермь 2012</a:t>
            </a:r>
          </a:p>
          <a:p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14612" y="2285992"/>
            <a:ext cx="5910258" cy="576258"/>
          </a:xfrm>
        </p:spPr>
        <p:txBody>
          <a:bodyPr/>
          <a:lstStyle/>
          <a:p>
            <a:pPr algn="ctr"/>
            <a:r>
              <a:rPr lang="ru-RU" sz="2400" dirty="0" smtClean="0">
                <a:latin typeface="Georgia" pitchFamily="18" charset="0"/>
              </a:rPr>
              <a:t/>
            </a:r>
            <a:br>
              <a:rPr lang="ru-RU" sz="2400" dirty="0" smtClean="0">
                <a:latin typeface="Georgia" pitchFamily="18" charset="0"/>
              </a:rPr>
            </a:br>
            <a:r>
              <a:rPr lang="ru-RU" sz="2000" dirty="0" smtClean="0"/>
              <a:t>(Мастерская построения знаний).</a:t>
            </a:r>
            <a:endParaRPr lang="ru-RU" sz="2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64783" y="785794"/>
            <a:ext cx="8379217" cy="138499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Можно ли вырастить гения?”</a:t>
            </a:r>
            <a:b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</a:br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   Евгеника. </a:t>
            </a:r>
            <a:b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</a:br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Современные проблемы генетики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mtClean="0">
                <a:latin typeface="Tahoma" pitchFamily="34" charset="0"/>
                <a:cs typeface="Tahoma" pitchFamily="34" charset="0"/>
              </a:rPr>
              <a:t>Синдром Марфана</a:t>
            </a:r>
          </a:p>
        </p:txBody>
      </p:sp>
      <p:sp>
        <p:nvSpPr>
          <p:cNvPr id="9219" name="Содержимое 2"/>
          <p:cNvSpPr>
            <a:spLocks noGrp="1"/>
          </p:cNvSpPr>
          <p:nvPr>
            <p:ph idx="1"/>
          </p:nvPr>
        </p:nvSpPr>
        <p:spPr>
          <a:xfrm>
            <a:off x="428625" y="1357313"/>
            <a:ext cx="8429625" cy="4953000"/>
          </a:xfrm>
        </p:spPr>
        <p:txBody>
          <a:bodyPr>
            <a:normAutofit fontScale="92500" lnSpcReduction="20000"/>
          </a:bodyPr>
          <a:lstStyle/>
          <a:p>
            <a:pPr algn="ctr" eaLnBrk="1" hangingPunct="1">
              <a:buFont typeface="Wingdings" pitchFamily="2" charset="2"/>
              <a:buNone/>
            </a:pPr>
            <a:r>
              <a:rPr lang="ru-RU" smtClean="0">
                <a:latin typeface="Tahoma" pitchFamily="34" charset="0"/>
                <a:cs typeface="Tahoma" pitchFamily="34" charset="0"/>
              </a:rPr>
              <a:t>Наследственная болезнь соединительной ткани,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mtClean="0">
                <a:latin typeface="Tahoma" pitchFamily="34" charset="0"/>
                <a:cs typeface="Tahoma" pitchFamily="34" charset="0"/>
              </a:rPr>
              <a:t>вызванная мутацией гена, </a:t>
            </a:r>
            <a:r>
              <a:rPr lang="ru-RU" smtClean="0"/>
              <a:t> кодирующего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mtClean="0"/>
              <a:t>структуру белка фибриллина</a:t>
            </a:r>
            <a:r>
              <a:rPr lang="en-US" smtClean="0"/>
              <a:t>.</a:t>
            </a:r>
            <a:endParaRPr lang="ru-RU" smtClean="0">
              <a:latin typeface="Tahoma" pitchFamily="34" charset="0"/>
              <a:cs typeface="Tahoma" pitchFamily="34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ru-RU" smtClean="0">
                <a:latin typeface="Tahoma" pitchFamily="34" charset="0"/>
                <a:cs typeface="Tahoma" pitchFamily="34" charset="0"/>
              </a:rPr>
              <a:t>Наследуется по аутосомно-доминантному типу.</a:t>
            </a:r>
          </a:p>
          <a:p>
            <a:pPr algn="ctr" eaLnBrk="1" hangingPunct="1">
              <a:buFont typeface="Wingdings" pitchFamily="2" charset="2"/>
              <a:buNone/>
            </a:pPr>
            <a:endParaRPr lang="ru-RU" smtClean="0">
              <a:latin typeface="Tahoma" pitchFamily="34" charset="0"/>
              <a:cs typeface="Tahoma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ru-RU" sz="2400" smtClean="0"/>
          </a:p>
          <a:p>
            <a:pPr eaLnBrk="1" hangingPunct="1">
              <a:buFont typeface="Wingdings" pitchFamily="2" charset="2"/>
              <a:buNone/>
            </a:pPr>
            <a:endParaRPr lang="ru-RU" sz="2400" smtClean="0"/>
          </a:p>
          <a:p>
            <a:pPr eaLnBrk="1" hangingPunct="1">
              <a:buFont typeface="Wingdings" pitchFamily="2" charset="2"/>
              <a:buNone/>
            </a:pPr>
            <a:endParaRPr lang="ru-RU" sz="2400" smtClean="0"/>
          </a:p>
          <a:p>
            <a:pPr eaLnBrk="1" hangingPunct="1">
              <a:buFont typeface="Wingdings" pitchFamily="2" charset="2"/>
              <a:buNone/>
            </a:pPr>
            <a:endParaRPr lang="ru-RU" sz="2400" smtClean="0"/>
          </a:p>
          <a:p>
            <a:pPr eaLnBrk="1" hangingPunct="1">
              <a:buFont typeface="Wingdings" pitchFamily="2" charset="2"/>
              <a:buNone/>
            </a:pPr>
            <a:r>
              <a:rPr lang="ru-RU" sz="2400" smtClean="0">
                <a:latin typeface="Tahoma" pitchFamily="34" charset="0"/>
                <a:cs typeface="Tahoma" pitchFamily="34" charset="0"/>
              </a:rPr>
              <a:t>			арахнодактилия 	            килевидная грудь</a:t>
            </a:r>
          </a:p>
        </p:txBody>
      </p:sp>
      <p:pic>
        <p:nvPicPr>
          <p:cNvPr id="9220" name="Рисунок 5" descr="http://spina.net.ua/tinyMCE/plugins/filemanager/filez/m2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1500" y="3714750"/>
            <a:ext cx="2484438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i-main-pic" descr="Картинка 23 из 147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143625" y="3714750"/>
            <a:ext cx="2411413" cy="190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2" descr="http://www.medico.ru/medatlas/post/1119660674_01_08_2_s.jpg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3286125" y="3714750"/>
            <a:ext cx="2555875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3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7124700" y="214313"/>
            <a:ext cx="1804988" cy="285750"/>
          </a:xfrm>
          <a:noFill/>
        </p:spPr>
        <p:txBody>
          <a:bodyPr/>
          <a:lstStyle/>
          <a:p>
            <a:pPr algn="l"/>
            <a:r>
              <a:rPr lang="ru-RU" sz="1000" smtClean="0">
                <a:latin typeface="Tahoma" pitchFamily="34" charset="0"/>
                <a:cs typeface="Tahoma" pitchFamily="34" charset="0"/>
              </a:rPr>
              <a:t>Наследственные болезни </a:t>
            </a:r>
            <a:endParaRPr lang="en-US" sz="1000" smtClean="0">
              <a:latin typeface="Tahoma" pitchFamily="34" charset="0"/>
              <a:cs typeface="Tahoma" pitchFamily="34" charset="0"/>
            </a:endParaRP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214313" y="428625"/>
            <a:ext cx="8572500" cy="785813"/>
          </a:xfrm>
        </p:spPr>
        <p:txBody>
          <a:bodyPr/>
          <a:lstStyle/>
          <a:p>
            <a:pPr eaLnBrk="1" hangingPunct="1"/>
            <a:r>
              <a:rPr lang="ru-RU" sz="3000" smtClean="0">
                <a:latin typeface="Tahoma" pitchFamily="34" charset="0"/>
                <a:cs typeface="Tahoma" pitchFamily="34" charset="0"/>
              </a:rPr>
              <a:t>Известные люди с синдромом  Марфана</a:t>
            </a:r>
          </a:p>
        </p:txBody>
      </p:sp>
      <p:pic>
        <p:nvPicPr>
          <p:cNvPr id="10243" name="Содержимое 4" descr="http://boardprofi.ru/Image/5_2008/achnaton_paganini.jpg"/>
          <p:cNvPicPr>
            <a:picLocks noGrp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357188" y="1785938"/>
            <a:ext cx="4392612" cy="2928937"/>
          </a:xfrm>
        </p:spPr>
      </p:pic>
      <p:sp>
        <p:nvSpPr>
          <p:cNvPr id="10244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800">
                <a:solidFill>
                  <a:srgbClr val="454545"/>
                </a:solidFill>
                <a:latin typeface="Verdana" pitchFamily="34" charset="0"/>
                <a:cs typeface="Times New Roman" pitchFamily="18" charset="0"/>
              </a:rPr>
              <a:t>Эхнатон, Паганини </a:t>
            </a:r>
            <a:endParaRPr lang="ru-RU"/>
          </a:p>
        </p:txBody>
      </p:sp>
      <p:sp>
        <p:nvSpPr>
          <p:cNvPr id="10245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800">
                <a:solidFill>
                  <a:srgbClr val="454545"/>
                </a:solidFill>
                <a:latin typeface="Verdana" pitchFamily="34" charset="0"/>
                <a:cs typeface="Times New Roman" pitchFamily="18" charset="0"/>
              </a:rPr>
              <a:t>Эхнатон, Паганини </a:t>
            </a:r>
            <a:endParaRPr lang="ru-RU"/>
          </a:p>
        </p:txBody>
      </p:sp>
      <p:pic>
        <p:nvPicPr>
          <p:cNvPr id="10246" name="Рисунок 10" descr="http://boardprofi.ru/Image/5_2008/abe_degaul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857750" y="3500438"/>
            <a:ext cx="4032250" cy="270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7" name="TextBox 13"/>
          <p:cNvSpPr txBox="1">
            <a:spLocks noChangeArrowheads="1"/>
          </p:cNvSpPr>
          <p:nvPr/>
        </p:nvSpPr>
        <p:spPr bwMode="auto">
          <a:xfrm>
            <a:off x="714375" y="4929188"/>
            <a:ext cx="40005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Tahoma" pitchFamily="34" charset="0"/>
                <a:cs typeface="Tahoma" pitchFamily="34" charset="0"/>
              </a:rPr>
              <a:t>Эхнатон         Н. Паганини </a:t>
            </a:r>
          </a:p>
        </p:txBody>
      </p:sp>
      <p:sp>
        <p:nvSpPr>
          <p:cNvPr id="10248" name="TextBox 14"/>
          <p:cNvSpPr txBox="1">
            <a:spLocks noChangeArrowheads="1"/>
          </p:cNvSpPr>
          <p:nvPr/>
        </p:nvSpPr>
        <p:spPr bwMode="auto">
          <a:xfrm rot="10800000" flipV="1">
            <a:off x="4929188" y="2886075"/>
            <a:ext cx="40005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Tahoma" pitchFamily="34" charset="0"/>
                <a:cs typeface="Tahoma" pitchFamily="34" charset="0"/>
              </a:rPr>
              <a:t>Ш.  де Голль  А. Линкольн</a:t>
            </a:r>
          </a:p>
        </p:txBody>
      </p:sp>
      <p:sp>
        <p:nvSpPr>
          <p:cNvPr id="10249" name="Нижний колонтитул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ru-RU" sz="1000" smtClean="0">
                <a:latin typeface="Tahoma" pitchFamily="34" charset="0"/>
                <a:cs typeface="Tahoma" pitchFamily="34" charset="0"/>
              </a:rPr>
              <a:t>Наследственные болезни </a:t>
            </a:r>
            <a:endParaRPr lang="en-US" sz="1000" smtClean="0">
              <a:latin typeface="Tahoma" pitchFamily="34" charset="0"/>
              <a:cs typeface="Tahoma" pitchFamily="34" charset="0"/>
            </a:endParaRPr>
          </a:p>
          <a:p>
            <a:pPr algn="l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6" y="228600"/>
            <a:ext cx="7308304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sz="4000" b="1" i="1" dirty="0" smtClean="0"/>
              <a:t>Синдром Морриса</a:t>
            </a:r>
            <a:r>
              <a:rPr lang="ru-RU" sz="2200" dirty="0" smtClean="0"/>
              <a:t> 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200" dirty="0" smtClean="0"/>
              <a:t>(сцеплен с полом, жен. 46/ ХУ, рецессивный, </a:t>
            </a:r>
            <a:br>
              <a:rPr lang="ru-RU" sz="2200" dirty="0" smtClean="0"/>
            </a:br>
            <a:r>
              <a:rPr lang="ru-RU" sz="2200" dirty="0" smtClean="0"/>
              <a:t>1:65 000) </a:t>
            </a:r>
            <a:r>
              <a:rPr lang="ru-RU" sz="2700" dirty="0" smtClean="0"/>
              <a:t/>
            </a:r>
            <a:br>
              <a:rPr lang="ru-RU" sz="2700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85918" y="1785926"/>
            <a:ext cx="7143800" cy="4340237"/>
          </a:xfrm>
        </p:spPr>
        <p:txBody>
          <a:bodyPr>
            <a:normAutofit/>
          </a:bodyPr>
          <a:lstStyle/>
          <a:p>
            <a:r>
              <a:rPr lang="ru-RU" dirty="0" smtClean="0"/>
              <a:t>Исключительная деловитость, смелость, физическая и умственная энергия, по силе, быстроте и ловкости превосходит физиологически нормальных девушек и женщин, сильная воля, стойкий, высокий интеллект. У этих женщин развивается </a:t>
            </a:r>
            <a:r>
              <a:rPr lang="ru-RU" dirty="0" err="1" smtClean="0"/>
              <a:t>псевдогермафродизм</a:t>
            </a:r>
            <a:r>
              <a:rPr lang="ru-RU" dirty="0" smtClean="0"/>
              <a:t> - высокие, статные, физически сильные, без матки, с семенниками, но способные к нормальной сексуальной жизни. </a:t>
            </a:r>
          </a:p>
          <a:p>
            <a:r>
              <a:rPr lang="ru-RU" dirty="0" smtClean="0"/>
              <a:t>При разности синдрома наблюдается почти у 1 % выдающихся спортсменок. Среди носителей этого синдрома была Жанна </a:t>
            </a:r>
            <a:r>
              <a:rPr lang="ru-RU" dirty="0" err="1" smtClean="0"/>
              <a:t>д,Арк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2700" b="1" i="1" dirty="0" smtClean="0"/>
              <a:t>Подагра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1628800"/>
            <a:ext cx="7283152" cy="5229200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0"/>
              </a:spcBef>
              <a:buNone/>
            </a:pPr>
            <a:r>
              <a:rPr lang="ru-RU" dirty="0" smtClean="0"/>
              <a:t>                   Болезнь развивается в результате мутации, из-за чего в организме накапливается </a:t>
            </a:r>
            <a:r>
              <a:rPr lang="ru-RU" b="1" i="1" dirty="0" smtClean="0"/>
              <a:t>мочевая кислота.    </a:t>
            </a:r>
            <a:r>
              <a:rPr lang="ru-RU" dirty="0" smtClean="0"/>
              <a:t>Мочевая кислота - плохо растворимое соединение, образующееся при распаде пуринов. При подагре кислота накапливается в крови, а затем начинает откладываться в суставах. В результате возникают мучительные боли. По своему химическому строению мочевая кислота сходна с кофеином - сильным стимулятором работы нервной системы. Поэтому в промежутках между приступами человек чувствует себя так, как будто бы он выпил несколько стаканов крепкого кофе. </a:t>
            </a:r>
          </a:p>
          <a:p>
            <a:pPr>
              <a:spcBef>
                <a:spcPts val="0"/>
              </a:spcBef>
              <a:buNone/>
            </a:pPr>
            <a:r>
              <a:rPr lang="ru-RU" dirty="0" smtClean="0"/>
              <a:t>                 Такие больные могут, не уставая, заниматься умственной работой по 12-14 часов в сутки, и при прочих равных условиях делать значительно больше, чем обычный человек. Среди подагриков, внесших вклад в историю можно выделить: Александра Македонского, французского короля Карла Великого, Кромвеля. Страдали подагрой Микеланджело, Г.Галилей, Рембрандт, И.Ньютон, И.Кант, И.В.Гете, Л.Бетховен, И.С.Тургенев</a:t>
            </a:r>
          </a:p>
          <a:p>
            <a:endParaRPr lang="ru-RU" dirty="0"/>
          </a:p>
        </p:txBody>
      </p:sp>
      <p:pic>
        <p:nvPicPr>
          <p:cNvPr id="2050" name="Picture 2" descr="http://im0-tub-ru.yandex.net/i?id=214674731-33-7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1520" y="836712"/>
            <a:ext cx="1343025" cy="1428750"/>
          </a:xfrm>
          <a:prstGeom prst="rect">
            <a:avLst/>
          </a:prstGeom>
          <a:noFill/>
        </p:spPr>
      </p:pic>
      <p:pic>
        <p:nvPicPr>
          <p:cNvPr id="2052" name="Picture 4" descr="http://im3-tub-ru.yandex.net/i?id=136081417-42-7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51520" y="2780928"/>
            <a:ext cx="1428750" cy="9715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i="1" u="sng" dirty="0" smtClean="0"/>
              <a:t>Удивительная история овечки Долли</a:t>
            </a:r>
            <a:r>
              <a:rPr lang="ru-RU" sz="2700" dirty="0" smtClean="0"/>
              <a:t/>
            </a:r>
            <a:br>
              <a:rPr lang="ru-RU" sz="2700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771800" y="1700808"/>
            <a:ext cx="6372200" cy="22322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/>
              <a:t>        В феврале 1997 года мировая общественность была взбудоражена сообщением, что ученые института в Эдинбурге под руководством Яна </a:t>
            </a:r>
            <a:r>
              <a:rPr lang="ru-RU" sz="2400" dirty="0" err="1" smtClean="0"/>
              <a:t>Вилмута</a:t>
            </a:r>
            <a:r>
              <a:rPr lang="ru-RU" sz="2400" dirty="0" smtClean="0"/>
              <a:t> провели успешные эксперименты по генетическому клонированию овцы.</a:t>
            </a:r>
          </a:p>
          <a:p>
            <a:pPr marL="88900" indent="-88900">
              <a:buNone/>
            </a:pPr>
            <a:r>
              <a:rPr lang="ru-RU" sz="2400" dirty="0" smtClean="0"/>
              <a:t>        </a:t>
            </a:r>
          </a:p>
          <a:p>
            <a:pPr marL="88900" indent="-88900">
              <a:buNone/>
            </a:pPr>
            <a:r>
              <a:rPr lang="ru-RU" sz="2400" dirty="0" smtClean="0"/>
              <a:t> </a:t>
            </a:r>
            <a:endParaRPr lang="ru-RU" sz="2400" dirty="0"/>
          </a:p>
        </p:txBody>
      </p:sp>
      <p:pic>
        <p:nvPicPr>
          <p:cNvPr id="1026" name="Picture 2" descr="Картинка 20 из 2135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2714625" cy="3810000"/>
          </a:xfrm>
          <a:prstGeom prst="rect">
            <a:avLst/>
          </a:prstGeom>
          <a:noFill/>
        </p:spPr>
      </p:pic>
      <p:pic>
        <p:nvPicPr>
          <p:cNvPr id="1028" name="Picture 4" descr="http://im6-tub-ru.yandex.net/i?id=567933993-03-72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884035" y="4077072"/>
            <a:ext cx="4008445" cy="24050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07704" y="4365104"/>
            <a:ext cx="6779096" cy="2304256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Для этого использовали ядро соматических клеток, полученных из тканей молочной железы взрослой овцы, которые ввели в </a:t>
            </a:r>
            <a:r>
              <a:rPr lang="ru-RU" dirty="0" err="1" smtClean="0"/>
              <a:t>энуклеированную</a:t>
            </a:r>
            <a:r>
              <a:rPr lang="ru-RU" dirty="0" smtClean="0"/>
              <a:t> яйцеклетку. Образовавшуюся диплоидную зиготу стимулировали электрошоком к дроблению и транспортировали в овцу реципиента. Через 148 дней приемная мама родила живую овечку - Долли (6.6 кг)</a:t>
            </a:r>
            <a:endParaRPr lang="ru-RU" dirty="0"/>
          </a:p>
        </p:txBody>
      </p:sp>
      <p:pic>
        <p:nvPicPr>
          <p:cNvPr id="7" name="Рисунок 6" descr="l11_fig6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79512" y="188639"/>
            <a:ext cx="6552728" cy="400586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63688" y="1916832"/>
            <a:ext cx="6923112" cy="4209331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ru-RU" b="1" i="1" dirty="0" smtClean="0"/>
              <a:t>Вторичная </a:t>
            </a:r>
            <a:r>
              <a:rPr lang="ru-RU" b="1" i="1" dirty="0" err="1" smtClean="0"/>
              <a:t>самоконструкция</a:t>
            </a:r>
            <a:r>
              <a:rPr lang="ru-RU" b="1" i="1" dirty="0" smtClean="0"/>
              <a:t>.</a:t>
            </a:r>
            <a:r>
              <a:rPr lang="ru-RU" dirty="0" smtClean="0"/>
              <a:t>  </a:t>
            </a:r>
          </a:p>
          <a:p>
            <a:pPr>
              <a:spcBef>
                <a:spcPts val="0"/>
              </a:spcBef>
              <a:buNone/>
            </a:pPr>
            <a:r>
              <a:rPr lang="ru-RU" dirty="0" smtClean="0"/>
              <a:t>                       (Обсуждение группами).</a:t>
            </a:r>
          </a:p>
          <a:p>
            <a:endParaRPr lang="ru-RU" dirty="0" smtClean="0"/>
          </a:p>
          <a:p>
            <a:r>
              <a:rPr lang="ru-RU" dirty="0" smtClean="0"/>
              <a:t>1)	Нравственно ли производить опыты над человеком, с целью получения гениев?</a:t>
            </a:r>
          </a:p>
          <a:p>
            <a:r>
              <a:rPr lang="ru-RU" dirty="0" smtClean="0"/>
              <a:t>2)	Что необходимо для того, чтобы улучшить здоровье нации?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Можно ли вырастить гения?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35696" y="2286000"/>
            <a:ext cx="6851104" cy="3840163"/>
          </a:xfrm>
        </p:spPr>
        <p:txBody>
          <a:bodyPr/>
          <a:lstStyle/>
          <a:p>
            <a:r>
              <a:rPr lang="ru-RU" b="1" i="1" dirty="0" smtClean="0"/>
              <a:t>Рефлексия урока.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Ответьте на вопросы:</a:t>
            </a:r>
          </a:p>
          <a:p>
            <a:pPr>
              <a:buNone/>
            </a:pPr>
            <a:endParaRPr lang="ru-RU" dirty="0" smtClean="0"/>
          </a:p>
          <a:p>
            <a:r>
              <a:rPr lang="ru-RU" sz="2400" b="1" dirty="0" smtClean="0">
                <a:solidFill>
                  <a:srgbClr val="FF0000"/>
                </a:solidFill>
              </a:rPr>
              <a:t>Что изменилось в моём миропонимании? </a:t>
            </a:r>
          </a:p>
          <a:p>
            <a:r>
              <a:rPr lang="ru-RU" sz="2400" b="1" dirty="0" smtClean="0">
                <a:solidFill>
                  <a:srgbClr val="FF0000"/>
                </a:solidFill>
              </a:rPr>
              <a:t>Моё сегодняшнее открытие?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8" name="Rectangle 6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2667000" y="4572000"/>
            <a:ext cx="6078538" cy="482600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defRPr/>
            </a:pPr>
            <a:r>
              <a:rPr lang="en-US" sz="3600" b="1" kern="10" dirty="0" smtClean="0">
                <a:ln w="2857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bg1"/>
                    </a:gs>
                    <a:gs pos="50000">
                      <a:schemeClr val="bg1">
                        <a:gamma/>
                        <a:tint val="85490"/>
                        <a:invGamma/>
                      </a:schemeClr>
                    </a:gs>
                    <a:gs pos="100000">
                      <a:schemeClr val="bg1"/>
                    </a:gs>
                  </a:gsLst>
                  <a:lin ang="2700000" scaled="1"/>
                </a:gradFill>
                <a:effectLst>
                  <a:outerShdw dist="89803" dir="2700000" algn="ctr" rotWithShape="0">
                    <a:schemeClr val="bg2">
                      <a:alpha val="50000"/>
                    </a:scheme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endParaRPr lang="en-US" sz="40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28679" name="WordArt 7"/>
          <p:cNvSpPr>
            <a:spLocks noChangeArrowheads="1" noChangeShapeType="1" noTextEdit="1"/>
          </p:cNvSpPr>
          <p:nvPr/>
        </p:nvSpPr>
        <p:spPr bwMode="gray">
          <a:xfrm>
            <a:off x="2643174" y="3714752"/>
            <a:ext cx="5000660" cy="781048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>
              <a:defRPr/>
            </a:pPr>
            <a:r>
              <a:rPr lang="ru-RU" sz="5400" b="1" kern="10" dirty="0">
                <a:ln w="2857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bg1"/>
                    </a:gs>
                    <a:gs pos="50000">
                      <a:schemeClr val="bg1">
                        <a:gamma/>
                        <a:tint val="85490"/>
                        <a:invGamma/>
                      </a:schemeClr>
                    </a:gs>
                    <a:gs pos="100000">
                      <a:schemeClr val="bg1"/>
                    </a:gs>
                  </a:gsLst>
                  <a:lin ang="2700000" scaled="1"/>
                </a:gradFill>
                <a:effectLst>
                  <a:outerShdw dist="89803" dir="2700000" algn="ctr" rotWithShape="0">
                    <a:schemeClr val="bg2">
                      <a:alpha val="50000"/>
                    </a:schemeClr>
                  </a:outerShdw>
                </a:effectLst>
                <a:latin typeface="Tahoma" pitchFamily="34" charset="0"/>
                <a:cs typeface="Tahoma" pitchFamily="34" charset="0"/>
              </a:rPr>
              <a:t>Спасибо за внимание</a:t>
            </a:r>
            <a:r>
              <a:rPr lang="en-US" sz="5400" b="1" kern="10" dirty="0">
                <a:ln w="2857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bg1"/>
                    </a:gs>
                    <a:gs pos="50000">
                      <a:schemeClr val="bg1">
                        <a:gamma/>
                        <a:tint val="85490"/>
                        <a:invGamma/>
                      </a:schemeClr>
                    </a:gs>
                    <a:gs pos="100000">
                      <a:schemeClr val="bg1"/>
                    </a:gs>
                  </a:gsLst>
                  <a:lin ang="2700000" scaled="1"/>
                </a:gradFill>
                <a:effectLst>
                  <a:outerShdw dist="89803" dir="2700000" algn="ctr" rotWithShape="0">
                    <a:schemeClr val="bg2">
                      <a:alpha val="50000"/>
                    </a:schemeClr>
                  </a:outerShdw>
                </a:effectLst>
                <a:latin typeface="Verdana"/>
              </a:rPr>
              <a:t>!</a:t>
            </a:r>
            <a:endParaRPr lang="ru-RU" sz="5400" b="1" kern="10" dirty="0">
              <a:ln w="28575">
                <a:solidFill>
                  <a:schemeClr val="tx1"/>
                </a:solidFill>
                <a:round/>
                <a:headEnd/>
                <a:tailEnd/>
              </a:ln>
              <a:gradFill rotWithShape="1">
                <a:gsLst>
                  <a:gs pos="0">
                    <a:schemeClr val="bg1"/>
                  </a:gs>
                  <a:gs pos="50000">
                    <a:schemeClr val="bg1">
                      <a:gamma/>
                      <a:tint val="85490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effectLst>
                <a:outerShdw dist="89803" dir="2700000" algn="ctr" rotWithShape="0">
                  <a:schemeClr val="bg2">
                    <a:alpha val="50000"/>
                  </a:schemeClr>
                </a:outerShdw>
              </a:effectLst>
              <a:latin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438400" y="1928802"/>
            <a:ext cx="6248400" cy="4197361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i="1" dirty="0" smtClean="0"/>
              <a:t>Цель урока:</a:t>
            </a:r>
            <a:endParaRPr lang="ru-RU" dirty="0" smtClean="0"/>
          </a:p>
          <a:p>
            <a:r>
              <a:rPr lang="ru-RU" b="1" i="1" dirty="0" smtClean="0"/>
              <a:t> </a:t>
            </a:r>
            <a:r>
              <a:rPr lang="ru-RU" dirty="0" smtClean="0"/>
              <a:t>обсуждение проблем медицинской генетики. </a:t>
            </a:r>
          </a:p>
          <a:p>
            <a:pPr>
              <a:buNone/>
            </a:pPr>
            <a:r>
              <a:rPr lang="ru-RU" b="1" i="1" dirty="0" smtClean="0"/>
              <a:t>Задачи урока</a:t>
            </a:r>
            <a:r>
              <a:rPr lang="ru-RU" dirty="0" smtClean="0"/>
              <a:t>:</a:t>
            </a:r>
          </a:p>
          <a:p>
            <a:pPr lvl="0"/>
            <a:r>
              <a:rPr lang="ru-RU" dirty="0" smtClean="0"/>
              <a:t>Активизировать эмоциональную сферу личности учащихся, вызвать у них желание принять участие в решении биологических проблем в области генетики человека</a:t>
            </a:r>
          </a:p>
          <a:p>
            <a:pPr lvl="0"/>
            <a:r>
              <a:rPr lang="ru-RU" dirty="0" smtClean="0"/>
              <a:t>Уточнить и углубить знания о наследственных заболеваниях человека и клонировании</a:t>
            </a:r>
          </a:p>
          <a:p>
            <a:pPr lvl="0"/>
            <a:r>
              <a:rPr lang="ru-RU" dirty="0" smtClean="0"/>
              <a:t>Ознакомить с Евгеникой и основными направлениями её развития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3600" dirty="0" smtClean="0"/>
              <a:t>План урока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57356" y="1643050"/>
            <a:ext cx="6829444" cy="5214950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ru-RU" dirty="0" smtClean="0"/>
              <a:t> </a:t>
            </a:r>
            <a:r>
              <a:rPr lang="en-US" sz="3600" dirty="0" smtClean="0"/>
              <a:t>I</a:t>
            </a:r>
            <a:r>
              <a:rPr lang="ru-RU" sz="3600" dirty="0" smtClean="0"/>
              <a:t>.</a:t>
            </a:r>
            <a:r>
              <a:rPr lang="en-US" sz="3600" b="1" i="1" dirty="0" smtClean="0"/>
              <a:t>      </a:t>
            </a:r>
            <a:r>
              <a:rPr lang="ru-RU" sz="3600" b="1" i="1" dirty="0" smtClean="0"/>
              <a:t>Индукция урока.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endParaRPr lang="en-US" sz="3600" dirty="0" smtClean="0"/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600" dirty="0" smtClean="0"/>
              <a:t>II.       </a:t>
            </a:r>
            <a:r>
              <a:rPr lang="ru-RU" sz="3600" b="1" i="1" dirty="0" smtClean="0"/>
              <a:t>Первичная </a:t>
            </a:r>
            <a:r>
              <a:rPr lang="ru-RU" sz="3600" b="1" i="1" dirty="0" err="1" smtClean="0"/>
              <a:t>самоконструкция</a:t>
            </a:r>
            <a:r>
              <a:rPr lang="ru-RU" sz="3600" b="1" i="1" dirty="0" smtClean="0"/>
              <a:t>.</a:t>
            </a:r>
            <a:endParaRPr lang="ru-RU" sz="3600" dirty="0" smtClean="0"/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600" dirty="0" smtClean="0"/>
              <a:t>	(Обсуждение в парах следующих вопросов).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600" dirty="0" smtClean="0"/>
              <a:t>1)	Как вы считаете, чем обусловлена гениальность человека?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600" dirty="0" smtClean="0"/>
              <a:t>2)	Возможно ли  создать гениального человека?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endParaRPr lang="en-US" sz="3600" dirty="0" smtClean="0"/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600" dirty="0" smtClean="0"/>
              <a:t>III</a:t>
            </a:r>
            <a:r>
              <a:rPr lang="ru-RU" sz="3600" dirty="0" smtClean="0"/>
              <a:t>.     </a:t>
            </a:r>
            <a:r>
              <a:rPr lang="ru-RU" sz="3600" b="1" i="1" dirty="0" smtClean="0"/>
              <a:t>Социализация.</a:t>
            </a:r>
            <a:r>
              <a:rPr lang="ru-RU" sz="3600" dirty="0" smtClean="0"/>
              <a:t>(Фиксация идей).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None/>
            </a:pPr>
            <a:endParaRPr lang="en-US" sz="3600" dirty="0" smtClean="0"/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600" dirty="0" smtClean="0"/>
              <a:t>IV.     </a:t>
            </a:r>
            <a:r>
              <a:rPr lang="ru-RU" sz="3600" b="1" i="1" dirty="0" err="1" smtClean="0"/>
              <a:t>Социоконструкция</a:t>
            </a:r>
            <a:r>
              <a:rPr lang="ru-RU" sz="3600" b="1" i="1" dirty="0" smtClean="0"/>
              <a:t>.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endParaRPr lang="en-US" sz="3600" dirty="0" smtClean="0"/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600" dirty="0" smtClean="0"/>
              <a:t>V</a:t>
            </a:r>
            <a:r>
              <a:rPr lang="ru-RU" sz="3600" dirty="0" smtClean="0"/>
              <a:t>.	</a:t>
            </a:r>
            <a:r>
              <a:rPr lang="ru-RU" sz="3600" b="1" i="1" dirty="0" smtClean="0"/>
              <a:t>Вторичная </a:t>
            </a:r>
            <a:r>
              <a:rPr lang="ru-RU" sz="3600" b="1" i="1" dirty="0" err="1" smtClean="0"/>
              <a:t>самоконструкция</a:t>
            </a:r>
            <a:r>
              <a:rPr lang="ru-RU" sz="3600" b="1" i="1" dirty="0" smtClean="0"/>
              <a:t>.</a:t>
            </a:r>
            <a:r>
              <a:rPr lang="en-US" sz="3600" b="1" i="1" dirty="0" smtClean="0"/>
              <a:t>  </a:t>
            </a:r>
            <a:r>
              <a:rPr lang="ru-RU" sz="3600" dirty="0" smtClean="0"/>
              <a:t>(Обсуждение группами).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600" dirty="0" smtClean="0"/>
              <a:t>1)	Нравственно ли производить опыты над человеком, с целью получения гениев?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600" dirty="0" smtClean="0"/>
              <a:t>2)	Что необходимо для того, чтобы улучшить здоровье нации? VI.	     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600" dirty="0" smtClean="0"/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600" dirty="0" smtClean="0"/>
              <a:t> </a:t>
            </a:r>
            <a:r>
              <a:rPr lang="en-US" sz="3600" dirty="0" smtClean="0"/>
              <a:t>VI.     </a:t>
            </a:r>
            <a:r>
              <a:rPr lang="ru-RU" sz="3600" b="1" i="1" dirty="0" smtClean="0"/>
              <a:t>Рефлексия урока.</a:t>
            </a:r>
            <a:endParaRPr lang="ru-RU" sz="3600" dirty="0" smtClean="0"/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600" dirty="0" smtClean="0"/>
              <a:t>В конце урока мне хотелось бы, чтобы вы ответили на вопросы: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600" dirty="0" smtClean="0"/>
              <a:t>Что изменилось в моём миропонимании? Моё сегодняшнее открытие?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endParaRPr lang="ru-RU" sz="36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28860" y="2071678"/>
            <a:ext cx="3071834" cy="714380"/>
          </a:xfrm>
        </p:spPr>
        <p:txBody>
          <a:bodyPr>
            <a:noAutofit/>
          </a:bodyPr>
          <a:lstStyle/>
          <a:p>
            <a:pPr algn="l"/>
            <a:r>
              <a:rPr lang="en-US" sz="2000" dirty="0" smtClean="0"/>
              <a:t>I.</a:t>
            </a:r>
            <a:r>
              <a:rPr lang="ru-RU" sz="2000" dirty="0" smtClean="0"/>
              <a:t> </a:t>
            </a:r>
            <a:r>
              <a:rPr lang="ru-RU" sz="2000" b="1" i="1" dirty="0" smtClean="0"/>
              <a:t>Индукция</a:t>
            </a:r>
            <a:r>
              <a:rPr lang="en-US" sz="2000" b="1" i="1" dirty="0" smtClean="0"/>
              <a:t> </a:t>
            </a:r>
            <a:r>
              <a:rPr lang="ru-RU" sz="2000" b="1" i="1" dirty="0" smtClean="0"/>
              <a:t>урока.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85918" y="3714752"/>
            <a:ext cx="6900882" cy="3143248"/>
          </a:xfrm>
        </p:spPr>
        <p:txBody>
          <a:bodyPr>
            <a:normAutofit/>
          </a:bodyPr>
          <a:lstStyle/>
          <a:p>
            <a:r>
              <a:rPr lang="ru-RU" dirty="0" err="1" smtClean="0"/>
              <a:t>Олдос</a:t>
            </a:r>
            <a:r>
              <a:rPr lang="ru-RU" dirty="0" smtClean="0"/>
              <a:t> Хаксли в 1932 г. выпустил книгу под названием “Прекрасный новый мир”. </a:t>
            </a:r>
            <a:endParaRPr lang="en-US" dirty="0" smtClean="0"/>
          </a:p>
          <a:p>
            <a:r>
              <a:rPr lang="ru-RU" dirty="0" smtClean="0"/>
              <a:t>Это была убийственная сатира на “идеальное” регулируемое общество, в котором любовь и деторождение строго определены. Кроме того, деторождение вообще отсутствует: новые поколения выращивают в пробирках. </a:t>
            </a:r>
          </a:p>
          <a:p>
            <a:endParaRPr lang="ru-RU" dirty="0"/>
          </a:p>
        </p:txBody>
      </p:sp>
      <p:pic>
        <p:nvPicPr>
          <p:cNvPr id="2050" name="Picture 2" descr="http://im4-tub-ru.yandex.net/i?id=321616310-13-7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849069" y="214290"/>
            <a:ext cx="3009201" cy="2928958"/>
          </a:xfrm>
          <a:prstGeom prst="rect">
            <a:avLst/>
          </a:prstGeom>
          <a:noFill/>
        </p:spPr>
      </p:pic>
      <p:pic>
        <p:nvPicPr>
          <p:cNvPr id="2052" name="Picture 4" descr="http://im6-tub-ru.yandex.net/i?id=333009023-22-7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14282" y="285727"/>
            <a:ext cx="2000264" cy="2678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57356" y="2143116"/>
            <a:ext cx="6829444" cy="4500594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/>
              <a:t>Исходным материалом служат отборные яйцеклетки и сперматозоиды. </a:t>
            </a:r>
            <a:endParaRPr lang="en-US" b="1" dirty="0" smtClean="0"/>
          </a:p>
          <a:p>
            <a:r>
              <a:rPr lang="ru-RU" dirty="0" smtClean="0"/>
              <a:t>В этом обществе полного достатка отсутствуют классовые и расовые конфликты; нет ни врождённых, ни приобретённых болезней; нет старости (люди запрограммировано умирают, прежде чем появляются внешние признаки распада). И становится жутко! Отсутствие социальных конфликтов изначально достигается тем, что для получения индивидов, способных двигать научно-технический прогресс </a:t>
            </a:r>
            <a:r>
              <a:rPr lang="ru-RU" b="1" dirty="0" smtClean="0"/>
              <a:t>(единственная ценность в этом “прекрасном мире”), выработана формула 1 яйцо = 1 индивид</a:t>
            </a:r>
            <a:r>
              <a:rPr lang="ru-RU" dirty="0" smtClean="0"/>
              <a:t>. </a:t>
            </a:r>
            <a:endParaRPr lang="en-US" dirty="0" smtClean="0"/>
          </a:p>
          <a:p>
            <a:r>
              <a:rPr lang="ru-RU" dirty="0" smtClean="0"/>
              <a:t>Для получения особей, предназначенных для выполнения менее престижных функций, подбираются яйцеклетки и сперматозоиды, несущие требуемые наследственные свойства. </a:t>
            </a:r>
            <a:r>
              <a:rPr lang="ru-RU" b="1" dirty="0" smtClean="0"/>
              <a:t>Общество разделено на “гениев” и людей второго сорта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026" name="Picture 2" descr="http://im5-tub-ru.yandex.net/i?id=593488142-58-7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1" y="0"/>
            <a:ext cx="2870242" cy="21431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85918" y="1714488"/>
            <a:ext cx="7358082" cy="4411675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II.       </a:t>
            </a:r>
            <a:r>
              <a:rPr lang="ru-RU" b="1" i="1" dirty="0" smtClean="0"/>
              <a:t>Первичная </a:t>
            </a:r>
            <a:r>
              <a:rPr lang="ru-RU" b="1" i="1" dirty="0" err="1" smtClean="0"/>
              <a:t>самоконструкция</a:t>
            </a:r>
            <a:r>
              <a:rPr lang="ru-RU" b="1" i="1" dirty="0" smtClean="0"/>
              <a:t>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	(Обсуждение в парах следующих вопросов).</a:t>
            </a:r>
            <a:endParaRPr lang="en-US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2800" dirty="0" smtClean="0">
                <a:solidFill>
                  <a:srgbClr val="0000CC"/>
                </a:solidFill>
              </a:rPr>
              <a:t>1)	Как вы считаете, чем обусловлена гениальность человека?</a:t>
            </a:r>
          </a:p>
          <a:p>
            <a:pPr>
              <a:buNone/>
            </a:pPr>
            <a:r>
              <a:rPr lang="ru-RU" sz="2800" dirty="0" smtClean="0">
                <a:solidFill>
                  <a:srgbClr val="0000CC"/>
                </a:solidFill>
              </a:rPr>
              <a:t>2)	Возможно ли  создать гениального человека?</a:t>
            </a:r>
          </a:p>
          <a:p>
            <a:endParaRPr lang="en-US" dirty="0" smtClean="0"/>
          </a:p>
          <a:p>
            <a:r>
              <a:rPr lang="en-US" dirty="0" smtClean="0"/>
              <a:t>III</a:t>
            </a:r>
            <a:r>
              <a:rPr lang="ru-RU" dirty="0" smtClean="0"/>
              <a:t>.     </a:t>
            </a:r>
            <a:r>
              <a:rPr lang="ru-RU" b="1" i="1" dirty="0" smtClean="0"/>
              <a:t>Социализация.</a:t>
            </a:r>
            <a:r>
              <a:rPr lang="ru-RU" dirty="0" smtClean="0"/>
              <a:t>(Фиксация идей).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57422" y="571480"/>
            <a:ext cx="6400816" cy="785794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/>
              <a:t>Евгеника. Прошлое и</a:t>
            </a:r>
            <a:r>
              <a:rPr lang="en-US" sz="3100" b="1" dirty="0" smtClean="0"/>
              <a:t>  </a:t>
            </a:r>
            <a:r>
              <a:rPr lang="ru-RU" sz="3100" b="1" dirty="0" smtClean="0"/>
              <a:t>настоящее</a:t>
            </a:r>
            <a:r>
              <a:rPr lang="ru-RU" dirty="0" smtClean="0"/>
              <a:t> 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57356" y="1714488"/>
            <a:ext cx="6829444" cy="4857784"/>
          </a:xfrm>
        </p:spPr>
        <p:txBody>
          <a:bodyPr>
            <a:normAutofit fontScale="70000" lnSpcReduction="20000"/>
          </a:bodyPr>
          <a:lstStyle/>
          <a:p>
            <a:pPr>
              <a:spcBef>
                <a:spcPts val="0"/>
              </a:spcBef>
            </a:pPr>
            <a:r>
              <a:rPr lang="ru-RU" u="sng" dirty="0" smtClean="0"/>
              <a:t>Евгеника - </a:t>
            </a:r>
            <a:r>
              <a:rPr lang="ru-RU" dirty="0" smtClean="0"/>
              <a:t>наука об улучшении человеческого рода (от греческого -  </a:t>
            </a:r>
            <a:r>
              <a:rPr lang="ru-RU" dirty="0" err="1" smtClean="0"/>
              <a:t>ur</a:t>
            </a:r>
            <a:r>
              <a:rPr lang="ru-RU" dirty="0" smtClean="0"/>
              <a:t> - хороший, генезис - происхождение )</a:t>
            </a:r>
          </a:p>
          <a:p>
            <a:pPr>
              <a:spcBef>
                <a:spcPts val="0"/>
              </a:spcBef>
              <a:buNone/>
            </a:pPr>
            <a:endParaRPr lang="en-US" dirty="0" smtClean="0"/>
          </a:p>
          <a:p>
            <a:pPr algn="ctr">
              <a:spcBef>
                <a:spcPts val="0"/>
              </a:spcBef>
              <a:buNone/>
            </a:pPr>
            <a:r>
              <a:rPr lang="ru-RU" b="1" dirty="0" smtClean="0"/>
              <a:t>Основателем Евгеники - стал английский ученый </a:t>
            </a:r>
            <a:endParaRPr lang="en-US" b="1" dirty="0" smtClean="0"/>
          </a:p>
          <a:p>
            <a:pPr algn="ctr">
              <a:spcBef>
                <a:spcPts val="0"/>
              </a:spcBef>
              <a:buNone/>
            </a:pPr>
            <a:r>
              <a:rPr lang="ru-RU" b="1" dirty="0" smtClean="0"/>
              <a:t>Френсис </a:t>
            </a:r>
            <a:r>
              <a:rPr lang="ru-RU" b="1" dirty="0" err="1" smtClean="0"/>
              <a:t>Гальтон</a:t>
            </a:r>
            <a:r>
              <a:rPr lang="ru-RU" b="1" dirty="0" smtClean="0"/>
              <a:t> (1822 - 1911)</a:t>
            </a:r>
            <a:endParaRPr lang="en-US" b="1" dirty="0" smtClean="0"/>
          </a:p>
          <a:p>
            <a:pPr>
              <a:spcBef>
                <a:spcPts val="0"/>
              </a:spcBef>
              <a:buNone/>
            </a:pPr>
            <a:endParaRPr lang="en-US" dirty="0" smtClean="0"/>
          </a:p>
          <a:p>
            <a:pPr>
              <a:spcBef>
                <a:spcPts val="0"/>
              </a:spcBef>
              <a:buNone/>
            </a:pPr>
            <a:endParaRPr lang="ru-RU" dirty="0" smtClean="0"/>
          </a:p>
          <a:p>
            <a:pPr>
              <a:spcBef>
                <a:spcPts val="0"/>
              </a:spcBef>
            </a:pPr>
            <a:r>
              <a:rPr lang="ru-RU" dirty="0" smtClean="0"/>
              <a:t>Основываясь  на статистическом подходе, он проанализировал множество биографий выдающихся людей, чтобы выяснить насколько часто, они состояли в родстве с друг другом. Полученные частоты оказались намного выше, чем можно было ожидать для случайного распределения. </a:t>
            </a:r>
            <a:endParaRPr lang="en-US" dirty="0" smtClean="0"/>
          </a:p>
          <a:p>
            <a:pPr>
              <a:spcBef>
                <a:spcPts val="0"/>
              </a:spcBef>
              <a:buNone/>
            </a:pPr>
            <a:r>
              <a:rPr lang="en-US" b="1" i="1" dirty="0" smtClean="0"/>
              <a:t>     </a:t>
            </a:r>
          </a:p>
          <a:p>
            <a:pPr>
              <a:spcBef>
                <a:spcPts val="0"/>
              </a:spcBef>
              <a:buNone/>
            </a:pPr>
            <a:r>
              <a:rPr lang="en-US" b="1" i="1" dirty="0" smtClean="0"/>
              <a:t>           </a:t>
            </a:r>
            <a:r>
              <a:rPr lang="ru-RU" b="1" i="1" dirty="0" err="1" smtClean="0"/>
              <a:t>Гальтон</a:t>
            </a:r>
            <a:r>
              <a:rPr lang="ru-RU" b="1" i="1" dirty="0" smtClean="0"/>
              <a:t> считал, что если селекционеры могут за короткий срок улучшать и создавать новые породы животных, то и в человеческом обществе необходимо изменять генофонд популяции.</a:t>
            </a:r>
          </a:p>
          <a:p>
            <a:pPr>
              <a:spcBef>
                <a:spcPts val="0"/>
              </a:spcBef>
            </a:pPr>
            <a:endParaRPr lang="en-US" dirty="0" smtClean="0"/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           </a:t>
            </a:r>
            <a:r>
              <a:rPr lang="ru-RU" dirty="0" smtClean="0"/>
              <a:t>По степени жесткости отбора Евгенику подразделяют на:</a:t>
            </a:r>
          </a:p>
          <a:p>
            <a:pPr lvl="0">
              <a:spcBef>
                <a:spcPts val="0"/>
              </a:spcBef>
            </a:pPr>
            <a:endParaRPr lang="en-US" b="1" u="sng" dirty="0" smtClean="0"/>
          </a:p>
          <a:p>
            <a:pPr lvl="0">
              <a:spcBef>
                <a:spcPts val="0"/>
              </a:spcBef>
            </a:pPr>
            <a:r>
              <a:rPr lang="ru-RU" b="1" u="sng" dirty="0" smtClean="0"/>
              <a:t>Негативную</a:t>
            </a:r>
            <a:r>
              <a:rPr lang="ru-RU" b="1" dirty="0" smtClean="0"/>
              <a:t>. </a:t>
            </a:r>
            <a:r>
              <a:rPr lang="ru-RU" dirty="0" smtClean="0"/>
              <a:t>Она предпочитает ограничение детородной функции различных групп людей (психически больные, алкоголики, преступники) путем стерилизации;</a:t>
            </a:r>
            <a:endParaRPr lang="en-US" dirty="0" smtClean="0"/>
          </a:p>
          <a:p>
            <a:pPr lvl="0">
              <a:spcBef>
                <a:spcPts val="0"/>
              </a:spcBef>
            </a:pPr>
            <a:endParaRPr lang="ru-RU" dirty="0" smtClean="0"/>
          </a:p>
          <a:p>
            <a:pPr lvl="0">
              <a:spcBef>
                <a:spcPts val="0"/>
              </a:spcBef>
            </a:pPr>
            <a:r>
              <a:rPr lang="ru-RU" b="1" u="sng" dirty="0" smtClean="0"/>
              <a:t>Позитивная</a:t>
            </a:r>
            <a:r>
              <a:rPr lang="ru-RU" b="1" dirty="0" smtClean="0"/>
              <a:t>. </a:t>
            </a:r>
            <a:r>
              <a:rPr lang="ru-RU" dirty="0" smtClean="0"/>
              <a:t>Основывается на создании благоприятных условий для деторождения избранным (благородное происхождение, физическое здоровье, талант) через материальные и моральные стимулы.</a:t>
            </a:r>
          </a:p>
        </p:txBody>
      </p:sp>
      <p:pic>
        <p:nvPicPr>
          <p:cNvPr id="19460" name="Picture 4" descr="Картинка 5 из 86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" y="0"/>
            <a:ext cx="2214546" cy="26924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438400" y="1643050"/>
            <a:ext cx="6248400" cy="4483113"/>
          </a:xfrm>
        </p:spPr>
        <p:txBody>
          <a:bodyPr>
            <a:normAutofit fontScale="77500" lnSpcReduction="20000"/>
          </a:bodyPr>
          <a:lstStyle/>
          <a:p>
            <a:pPr>
              <a:spcBef>
                <a:spcPts val="0"/>
              </a:spcBef>
            </a:pPr>
            <a:r>
              <a:rPr lang="ru-RU" dirty="0" smtClean="0"/>
              <a:t>Евгеническое движение в СССР сформировалось в 1920 году. Оно отвергало негативную Евгенику и выступало против законов о стерилизации.</a:t>
            </a:r>
          </a:p>
          <a:p>
            <a:pPr>
              <a:spcBef>
                <a:spcPts val="0"/>
              </a:spcBef>
            </a:pPr>
            <a:endParaRPr lang="ru-RU" dirty="0" smtClean="0"/>
          </a:p>
          <a:p>
            <a:pPr>
              <a:spcBef>
                <a:spcPts val="0"/>
              </a:spcBef>
            </a:pPr>
            <a:endParaRPr lang="ru-RU" dirty="0" smtClean="0"/>
          </a:p>
          <a:p>
            <a:pPr>
              <a:spcBef>
                <a:spcPts val="0"/>
              </a:spcBef>
            </a:pPr>
            <a:r>
              <a:rPr lang="ru-RU" dirty="0" smtClean="0"/>
              <a:t>Советский ученый А. С. Серебровский рекомендовал отделить любовь от деторождения, создать банк сперматозоидов, полученных от высокоодаренных людей, применять в широком масштабе искусственное осеменение у человека, т.е. организовать селекцию человека. </a:t>
            </a:r>
          </a:p>
          <a:p>
            <a:pPr>
              <a:spcBef>
                <a:spcPts val="0"/>
              </a:spcBef>
            </a:pPr>
            <a:endParaRPr lang="ru-RU" dirty="0" smtClean="0"/>
          </a:p>
          <a:p>
            <a:pPr>
              <a:spcBef>
                <a:spcPts val="0"/>
              </a:spcBef>
            </a:pPr>
            <a:r>
              <a:rPr lang="ru-RU" dirty="0" smtClean="0"/>
              <a:t>Историческое значение Евгеники заключается в том, что она побудила развитие генетики человека и  медицинской генетики.   </a:t>
            </a:r>
          </a:p>
          <a:p>
            <a:pPr>
              <a:spcBef>
                <a:spcPts val="0"/>
              </a:spcBef>
            </a:pPr>
            <a:endParaRPr lang="ru-RU" dirty="0" smtClean="0"/>
          </a:p>
          <a:p>
            <a:pPr>
              <a:spcBef>
                <a:spcPts val="0"/>
              </a:spcBef>
            </a:pPr>
            <a:r>
              <a:rPr lang="ru-RU" dirty="0" smtClean="0"/>
              <a:t>   	За последние 20 лет человек как биологический вид стал наиболее генетически изученным. Описано более 7.000 наследственных аномалий, идентифицировано около 5.000 и локализовано более 4.000 генов. </a:t>
            </a:r>
            <a:r>
              <a:rPr lang="ru-RU" b="1" i="1" dirty="0" smtClean="0"/>
              <a:t>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dirty="0" smtClean="0"/>
              <a:t>Хромосомные болезни </a:t>
            </a:r>
            <a:br>
              <a:rPr lang="ru-RU" sz="2800" b="1" i="1" dirty="0" smtClean="0"/>
            </a:br>
            <a:r>
              <a:rPr lang="ru-RU" sz="2800" b="1" i="1" dirty="0" smtClean="0"/>
              <a:t>(синдромы гениальности)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28" y="1714488"/>
            <a:ext cx="7715272" cy="514351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i="1" dirty="0" smtClean="0"/>
              <a:t>          Синдром </a:t>
            </a:r>
            <a:r>
              <a:rPr lang="ru-RU" b="1" i="1" dirty="0" err="1" smtClean="0"/>
              <a:t>Марфана</a:t>
            </a:r>
            <a:r>
              <a:rPr lang="ru-RU" b="1" i="1" dirty="0" smtClean="0"/>
              <a:t> (наследуется доминантно) </a:t>
            </a:r>
          </a:p>
          <a:p>
            <a:pPr>
              <a:buNone/>
            </a:pPr>
            <a:r>
              <a:rPr lang="ru-RU" b="1" i="1" dirty="0" smtClean="0"/>
              <a:t>                Особая форма </a:t>
            </a:r>
            <a:r>
              <a:rPr lang="ru-RU" dirty="0" smtClean="0"/>
              <a:t>диспропорционального  гигантизма. При полном проявлении это высокий рост с относительно коротким туловищем, огромными конечностями (длинные паукообразные пальцы, вывих хрусталика). Кроме крайней худобы и деформированной грудной клети, имеется порок сердца. При этом тяжелом, редком заболевании (1:50 000 чел), существенно сокращается продолжительность жизни, имеет место очень сильный выброс адреналина, который поддерживает у этих больных физический и психический статус. </a:t>
            </a:r>
          </a:p>
          <a:p>
            <a:pPr>
              <a:buNone/>
            </a:pPr>
            <a:r>
              <a:rPr lang="ru-RU" dirty="0" smtClean="0"/>
              <a:t>                Эта редкая, полулетальная аномалия подарила человечеству немало всемирно признанных гениев (около 400), Среди них: президент США - Авраам Линкольн, </a:t>
            </a:r>
            <a:r>
              <a:rPr lang="ru-RU" dirty="0" err="1" smtClean="0"/>
              <a:t>Ганс</a:t>
            </a:r>
            <a:r>
              <a:rPr lang="ru-RU" dirty="0" smtClean="0"/>
              <a:t> Христиан Андерсен, Шарль де Голь, Корней Иванович Чуковский, крупный ученый ихтиолог, член-корреспондент АН СССР Георгий Васильевич Никольский.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">
  <a:themeElements>
    <a:clrScheme name="Mod">
      <a:dk1>
        <a:sysClr val="windowText" lastClr="000000"/>
      </a:dk1>
      <a:lt1>
        <a:sysClr val="window" lastClr="FFFFFF"/>
      </a:lt1>
      <a:dk2>
        <a:srgbClr val="065218"/>
      </a:dk2>
      <a:lt2>
        <a:srgbClr val="EDF3AE"/>
      </a:lt2>
      <a:accent1>
        <a:srgbClr val="8FCB17"/>
      </a:accent1>
      <a:accent2>
        <a:srgbClr val="769F11"/>
      </a:accent2>
      <a:accent3>
        <a:srgbClr val="D4E336"/>
      </a:accent3>
      <a:accent4>
        <a:srgbClr val="0C8228"/>
      </a:accent4>
      <a:accent5>
        <a:srgbClr val="C0EDA8"/>
      </a:accent5>
      <a:accent6>
        <a:srgbClr val="3B4F18"/>
      </a:accent6>
      <a:hlink>
        <a:srgbClr val="0A6A21"/>
      </a:hlink>
      <a:folHlink>
        <a:srgbClr val="406EA5"/>
      </a:folHlink>
    </a:clrScheme>
    <a:fontScheme name="Mod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od">
      <a:fillStyleLst>
        <a:solidFill>
          <a:schemeClr val="phClr"/>
        </a:solidFill>
        <a:solidFill>
          <a:schemeClr val="phClr">
            <a:tint val="80000"/>
          </a:schemeClr>
        </a:solidFill>
        <a:solidFill>
          <a:schemeClr val="phClr">
            <a:shade val="30000"/>
            <a:satMod val="150000"/>
          </a:schemeClr>
        </a:solidFill>
      </a:fillStyleLst>
      <a:lnStyleLst>
        <a:ln w="9525" cap="flat" cmpd="sng" algn="ctr">
          <a:solidFill>
            <a:schemeClr val="phClr">
              <a:tint val="90000"/>
              <a:satMod val="105000"/>
            </a:schemeClr>
          </a:solidFill>
          <a:prstDash val="solid"/>
        </a:ln>
        <a:ln w="50800" cap="flat" cmpd="sng" algn="ctr">
          <a:solidFill>
            <a:schemeClr val="phClr">
              <a:tint val="90000"/>
            </a:schemeClr>
          </a:solidFill>
          <a:prstDash val="solid"/>
        </a:ln>
        <a:ln w="76200" cap="flat" cmpd="dbl" algn="ctr">
          <a:solidFill>
            <a:schemeClr val="phClr">
              <a:tint val="9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76200" dist="25400" dir="5400000" sx="101000" sy="101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50800" dir="5400000" sx="101000" sy="101000" rotWithShape="0">
              <a:srgbClr val="000000">
                <a:alpha val="50000"/>
              </a:srgbClr>
            </a:outerShdw>
            <a:reflection blurRad="12700" stA="30000" endPos="30000" dist="508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5400000"/>
            </a:lightRig>
          </a:scene3d>
          <a:sp3d prstMaterial="softmetal">
            <a:bevelT w="63500" h="25400" prst="coolSlant"/>
          </a:sp3d>
        </a:effectStyle>
      </a:effectStyleLst>
      <a:bgFillStyleLst>
        <a:solidFill>
          <a:schemeClr val="phClr">
            <a:satMod val="125000"/>
          </a:schemeClr>
        </a:solidFill>
        <a:solidFill>
          <a:schemeClr val="phClr">
            <a:shade val="30000"/>
            <a:satMod val="150000"/>
          </a:schemeClr>
        </a:solidFill>
        <a:gradFill>
          <a:gsLst>
            <a:gs pos="0">
              <a:schemeClr val="phClr">
                <a:tint val="100000"/>
                <a:shade val="80000"/>
                <a:satMod val="135000"/>
              </a:schemeClr>
            </a:gs>
            <a:gs pos="55000">
              <a:schemeClr val="phClr">
                <a:tint val="70000"/>
                <a:shade val="100000"/>
                <a:satMod val="150000"/>
              </a:schemeClr>
            </a:gs>
            <a:gs pos="100000">
              <a:schemeClr val="phClr">
                <a:tint val="70000"/>
                <a:shade val="100000"/>
                <a:satMod val="15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</Template>
  <TotalTime>319</TotalTime>
  <Words>819</Words>
  <Application>Microsoft Office PowerPoint</Application>
  <PresentationFormat>Экран (4:3)</PresentationFormat>
  <Paragraphs>116</Paragraphs>
  <Slides>18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Mod</vt:lpstr>
      <vt:lpstr> (Мастерская построения знаний).</vt:lpstr>
      <vt:lpstr>Слайд 2</vt:lpstr>
      <vt:lpstr>План урока</vt:lpstr>
      <vt:lpstr>I. Индукция урока. </vt:lpstr>
      <vt:lpstr>Слайд 5</vt:lpstr>
      <vt:lpstr>Слайд 6</vt:lpstr>
      <vt:lpstr>Евгеника. Прошлое и  настоящее  </vt:lpstr>
      <vt:lpstr>Слайд 8</vt:lpstr>
      <vt:lpstr>Хромосомные болезни  (синдромы гениальности)</vt:lpstr>
      <vt:lpstr>Синдром Марфана</vt:lpstr>
      <vt:lpstr>Известные люди с синдромом  Марфана</vt:lpstr>
      <vt:lpstr> Синдром Морриса  (сцеплен с полом, жен. 46/ ХУ, рецессивный,  1:65 000)  </vt:lpstr>
      <vt:lpstr>Подагра </vt:lpstr>
      <vt:lpstr>Удивительная история овечки Долли </vt:lpstr>
      <vt:lpstr>Слайд 15</vt:lpstr>
      <vt:lpstr>Слайд 16</vt:lpstr>
      <vt:lpstr>Можно ли вырастить гения? 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Roman</cp:lastModifiedBy>
  <cp:revision>19</cp:revision>
  <dcterms:modified xsi:type="dcterms:W3CDTF">2012-12-21T17:28:29Z</dcterms:modified>
</cp:coreProperties>
</file>