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378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19.12.2012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19.12.2012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19.12.2012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19.12.2012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19.12.2012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19.12.2012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19.12.2012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19.12.2012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19.12.2012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19.12.2012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19.12.2012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19.12.2012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Layout" Target="../slideLayouts/slideLayout1.xml"/><Relationship Id="rId1" Type="http://schemas.openxmlformats.org/officeDocument/2006/relationships/audio" Target="file:///C:\Users\&#1040;&#1088;&#1085;&#1072;&#1082;&#1086;&#1074;&#1099;\Desktop\&#1052;.&#1043;&#1083;&#1080;&#1085;&#1082;&#1072;_-__quot_&#1042;&#1072;&#1083;&#1100;&#1089;-&#1092;&#1072;&#1085;&#1090;&#1072;&#1079;&#1080;&#1103;_quot_.mp3" TargetMode="Externa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hyperlink" Target="http://img-fotki.yandex.ru/get/27/90432528.64/0_827e9_1e5e97d1_XL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.jpeg"/><Relationship Id="rId4" Type="http://schemas.openxmlformats.org/officeDocument/2006/relationships/hyperlink" Target="http://img-fotki.yandex.ru/get/3211/fchstudents.c2/0_20f03_337b2d01_XL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764704"/>
            <a:ext cx="7772400" cy="1378412"/>
          </a:xfrm>
          <a:noFill/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marL="182880" indent="0">
              <a:buNone/>
            </a:pPr>
            <a:r>
              <a:rPr lang="ru-RU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Федор Иванович Тютчев</a:t>
            </a:r>
            <a:r>
              <a:rPr lang="ru-RU" sz="4000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000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1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Биографический очерк</a:t>
            </a:r>
            <a:r>
              <a:rPr lang="ru-RU" sz="31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1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31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284984"/>
            <a:ext cx="6400800" cy="2353816"/>
          </a:xfrm>
          <a:noFill/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endParaRPr lang="ru-RU" dirty="0" smtClean="0"/>
          </a:p>
          <a:p>
            <a:endParaRPr lang="ru-RU" dirty="0" smtClean="0"/>
          </a:p>
          <a:p>
            <a:endParaRPr lang="ru-RU" dirty="0">
              <a:solidFill>
                <a:schemeClr val="tx2">
                  <a:lumMod val="75000"/>
                </a:schemeClr>
              </a:solidFill>
            </a:endParaRPr>
          </a:p>
        </p:txBody>
      </p:sp>
      <p:pic>
        <p:nvPicPr>
          <p:cNvPr id="1026" name="Picture 2" descr="C:\Users\Арнаковы\Desktop\Tjutchev%20(2)[1]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714612" y="2071678"/>
            <a:ext cx="3268665" cy="4000528"/>
          </a:xfrm>
          <a:prstGeom prst="rect">
            <a:avLst/>
          </a:prstGeom>
          <a:noFill/>
          <a:ln>
            <a:solidFill>
              <a:schemeClr val="tx2">
                <a:lumMod val="75000"/>
              </a:schemeClr>
            </a:solidFill>
          </a:ln>
        </p:spPr>
      </p:pic>
      <p:pic>
        <p:nvPicPr>
          <p:cNvPr id="6" name="М.Глинка_-__quot_Вальс-фантазия_quot_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 cstate="email"/>
          <a:stretch>
            <a:fillRect/>
          </a:stretch>
        </p:blipFill>
        <p:spPr>
          <a:xfrm>
            <a:off x="357158" y="285728"/>
            <a:ext cx="304800" cy="304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8137675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numSld="999">
                <p:cTn id="7" repeatCount="indefinite" fill="hold" display="0">
                  <p:stCondLst>
                    <p:cond delay="indefinite"/>
                  </p:stCondLst>
                  <p:endCondLst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872067" y="2428868"/>
            <a:ext cx="7408333" cy="3697295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800" dirty="0" smtClean="0"/>
              <a:t>     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Подготовить письменный анализ одного </a:t>
            </a:r>
          </a:p>
          <a:p>
            <a:pPr marL="0">
              <a:spcBef>
                <a:spcPts val="0"/>
              </a:spcBef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из стихотворений Ф.И.Тютчева о любви:</a:t>
            </a:r>
          </a:p>
          <a:p>
            <a:pPr marL="457200" lvl="0" indent="-457200">
              <a:buFont typeface="+mj-lt"/>
              <a:buAutoNum type="arabicPeriod"/>
            </a:pPr>
            <a:r>
              <a:rPr lang="ru-RU" sz="2800" i="1" dirty="0" smtClean="0">
                <a:latin typeface="Times New Roman" pitchFamily="18" charset="0"/>
                <a:cs typeface="Times New Roman" pitchFamily="18" charset="0"/>
              </a:rPr>
              <a:t>«Я встретил вас и все былое» 1870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lvl="0" indent="-457200">
              <a:buFont typeface="+mj-lt"/>
              <a:buAutoNum type="arabicPeriod"/>
            </a:pPr>
            <a:r>
              <a:rPr lang="ru-RU" sz="2800" i="1" dirty="0" smtClean="0">
                <a:latin typeface="Times New Roman" pitchFamily="18" charset="0"/>
                <a:cs typeface="Times New Roman" pitchFamily="18" charset="0"/>
              </a:rPr>
              <a:t>«Еще томлюсь тоской желаний» 1848 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lvl="0" indent="-457200">
              <a:buFont typeface="+mj-lt"/>
              <a:buAutoNum type="arabicPeriod"/>
            </a:pPr>
            <a:r>
              <a:rPr lang="ru-RU" sz="2800" i="1" dirty="0" smtClean="0">
                <a:latin typeface="Times New Roman" pitchFamily="18" charset="0"/>
                <a:cs typeface="Times New Roman" pitchFamily="18" charset="0"/>
              </a:rPr>
              <a:t> «Люблю глаза твои, мой друг» 1836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lvl="0" indent="-457200">
              <a:buFont typeface="+mj-lt"/>
              <a:buAutoNum type="arabicPeriod"/>
            </a:pPr>
            <a:r>
              <a:rPr lang="ru-RU" sz="2800" i="1" dirty="0" smtClean="0">
                <a:latin typeface="Times New Roman" pitchFamily="18" charset="0"/>
                <a:cs typeface="Times New Roman" pitchFamily="18" charset="0"/>
              </a:rPr>
              <a:t>«Я очи знал» 1852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642918"/>
            <a:ext cx="8229600" cy="948138"/>
          </a:xfrm>
        </p:spPr>
        <p:txBody>
          <a:bodyPr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Задание на дом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72067" y="2500306"/>
            <a:ext cx="7408333" cy="3625857"/>
          </a:xfrm>
        </p:spPr>
        <p:txBody>
          <a:bodyPr>
            <a:noAutofit/>
          </a:bodyPr>
          <a:lstStyle/>
          <a:p>
            <a:pPr marL="0" indent="0" algn="r">
              <a:spcBef>
                <a:spcPts val="0"/>
              </a:spcBef>
              <a:buNone/>
            </a:pPr>
            <a:r>
              <a:rPr lang="ru-RU" i="1" dirty="0">
                <a:latin typeface="Times New Roman" pitchFamily="18" charset="0"/>
                <a:cs typeface="Times New Roman" pitchFamily="18" charset="0"/>
              </a:rPr>
              <a:t>Русский первостепенный поэтический талант.</a:t>
            </a:r>
          </a:p>
          <a:p>
            <a:pPr marL="0" indent="0" algn="r">
              <a:spcBef>
                <a:spcPts val="0"/>
              </a:spcBef>
              <a:buNone/>
            </a:pPr>
            <a:r>
              <a:rPr lang="ru-RU" i="1" dirty="0"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Н.А.Некрасов</a:t>
            </a:r>
            <a:endParaRPr lang="ru-RU" i="1" dirty="0">
              <a:latin typeface="Times New Roman" pitchFamily="18" charset="0"/>
              <a:cs typeface="Times New Roman" pitchFamily="18" charset="0"/>
            </a:endParaRPr>
          </a:p>
          <a:p>
            <a:pPr marL="0" indent="0" algn="r">
              <a:spcBef>
                <a:spcPts val="0"/>
              </a:spcBef>
              <a:buNone/>
            </a:pP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...Для 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Тютчева жить – значит мыслить.</a:t>
            </a:r>
          </a:p>
          <a:p>
            <a:pPr marL="0" indent="0" algn="r">
              <a:spcBef>
                <a:spcPts val="0"/>
              </a:spcBef>
              <a:buNone/>
            </a:pP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И.С.Аксаков</a:t>
            </a:r>
            <a:endParaRPr lang="ru-RU" i="1" dirty="0">
              <a:latin typeface="Times New Roman" pitchFamily="18" charset="0"/>
              <a:cs typeface="Times New Roman" pitchFamily="18" charset="0"/>
            </a:endParaRPr>
          </a:p>
          <a:p>
            <a:pPr marL="0" indent="0" algn="r">
              <a:spcBef>
                <a:spcPts val="0"/>
              </a:spcBef>
              <a:buNone/>
            </a:pPr>
            <a:r>
              <a:rPr lang="ru-RU" i="1" dirty="0">
                <a:latin typeface="Times New Roman" pitchFamily="18" charset="0"/>
                <a:cs typeface="Times New Roman" pitchFamily="18" charset="0"/>
              </a:rPr>
              <a:t>Ты навсегда останешься любимцем 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избранных. </a:t>
            </a:r>
          </a:p>
          <a:p>
            <a:pPr marL="0" indent="0" algn="r">
              <a:spcBef>
                <a:spcPts val="0"/>
              </a:spcBef>
              <a:buNone/>
            </a:pP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Толпа 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никогда не будет понимать тебя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i="1" dirty="0">
              <a:latin typeface="Times New Roman" pitchFamily="18" charset="0"/>
              <a:cs typeface="Times New Roman" pitchFamily="18" charset="0"/>
            </a:endParaRPr>
          </a:p>
          <a:p>
            <a:pPr marL="0" indent="0" algn="r">
              <a:spcBef>
                <a:spcPts val="0"/>
              </a:spcBef>
              <a:buNone/>
            </a:pP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А.А.Фет</a:t>
            </a:r>
            <a:endParaRPr lang="ru-RU" i="1" dirty="0">
              <a:latin typeface="Times New Roman" pitchFamily="18" charset="0"/>
              <a:cs typeface="Times New Roman" pitchFamily="18" charset="0"/>
            </a:endParaRPr>
          </a:p>
          <a:p>
            <a:pPr marL="0" indent="0" algn="r">
              <a:spcBef>
                <a:spcPts val="0"/>
              </a:spcBef>
              <a:buNone/>
            </a:pPr>
            <a:r>
              <a:rPr lang="ru-RU" i="1" dirty="0">
                <a:latin typeface="Times New Roman" pitchFamily="18" charset="0"/>
                <a:cs typeface="Times New Roman" pitchFamily="18" charset="0"/>
              </a:rPr>
              <a:t>Без него нельзя жить.</a:t>
            </a:r>
          </a:p>
          <a:p>
            <a:pPr marL="0" indent="0" algn="r">
              <a:spcBef>
                <a:spcPts val="0"/>
              </a:spcBef>
              <a:buNone/>
            </a:pP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Л.Н.Толстой</a:t>
            </a:r>
            <a:endParaRPr lang="ru-RU" i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/>
              <a:t> </a:t>
            </a:r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14356"/>
            <a:ext cx="8229600" cy="876700"/>
          </a:xfrm>
        </p:spPr>
        <p:txBody>
          <a:bodyPr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Современники о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Ф.И.Тютчеве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0206714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Анна Федоровна Аксакова, старшая дочь поэта и Иван Сергеевич Аксаков, его первый биограф и зять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0" name="Picture 2" descr="C:\Users\Арнаковы\Desktop\Tutcheva_anna_fedorovna_01[1]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071538" y="2143116"/>
            <a:ext cx="3214710" cy="4071966"/>
          </a:xfrm>
          <a:prstGeom prst="rect">
            <a:avLst/>
          </a:prstGeom>
          <a:noFill/>
          <a:ln>
            <a:solidFill>
              <a:schemeClr val="tx2">
                <a:lumMod val="75000"/>
              </a:schemeClr>
            </a:solidFill>
          </a:ln>
        </p:spPr>
      </p:pic>
      <p:pic>
        <p:nvPicPr>
          <p:cNvPr id="2051" name="Picture 3" descr="C:\Users\Арнаковы\Desktop\.photo1[1]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5072066" y="2143116"/>
            <a:ext cx="3214711" cy="4071966"/>
          </a:xfrm>
          <a:prstGeom prst="rect">
            <a:avLst/>
          </a:prstGeom>
          <a:noFill/>
          <a:ln>
            <a:solidFill>
              <a:schemeClr val="tx2">
                <a:lumMod val="50000"/>
              </a:schemeClr>
            </a:solidFill>
          </a:ln>
        </p:spPr>
      </p:pic>
    </p:spTree>
    <p:extLst>
      <p:ext uri="{BB962C8B-B14F-4D97-AF65-F5344CB8AC3E}">
        <p14:creationId xmlns:p14="http://schemas.microsoft.com/office/powerpoint/2010/main" xmlns="" val="26608148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5143504" y="1142984"/>
            <a:ext cx="2928958" cy="4143404"/>
          </a:xfrm>
        </p:spPr>
        <p:txBody>
          <a:bodyPr>
            <a:normAutofit/>
          </a:bodyPr>
          <a:lstStyle/>
          <a:p>
            <a:r>
              <a:rPr lang="ru-RU" sz="3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В 1854 году </a:t>
            </a:r>
            <a:br>
              <a:rPr lang="ru-RU" sz="3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был издан первый сборник стихов Ф.И.Тютчева </a:t>
            </a:r>
            <a:br>
              <a:rPr lang="ru-RU" sz="3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при содействии И.С.Тургенева</a:t>
            </a:r>
            <a:endParaRPr lang="ru-RU" sz="32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076" name="Picture 4" descr="C:\Users\Арнаковы\Desktop\dhdhdhdh-dhcdhundhdhudhudhdhn-dhdhudhndhnfdhdh-dhndhnnndhdh-1979-dh[1]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500166" y="1214422"/>
            <a:ext cx="2591312" cy="3951291"/>
          </a:xfrm>
          <a:prstGeom prst="rect">
            <a:avLst/>
          </a:prstGeom>
          <a:noFill/>
          <a:ln>
            <a:solidFill>
              <a:schemeClr val="tx2"/>
            </a:solidFill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Екатерина Львовна и Иван Николаевич Тютчевы 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098" name="Picture 2" descr="C:\Users\Арнаковы\Desktop\picture0137[1]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5072066" y="2500306"/>
            <a:ext cx="2833518" cy="3451225"/>
          </a:xfrm>
          <a:prstGeom prst="rect">
            <a:avLst/>
          </a:prstGeom>
          <a:noFill/>
          <a:ln>
            <a:solidFill>
              <a:schemeClr val="tx2"/>
            </a:solidFill>
          </a:ln>
        </p:spPr>
      </p:pic>
      <p:pic>
        <p:nvPicPr>
          <p:cNvPr id="4099" name="Picture 3" descr="C:\Users\Арнаковы\Desktop\1470-6-b[1]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357290" y="2500306"/>
            <a:ext cx="2786082" cy="3429024"/>
          </a:xfrm>
          <a:prstGeom prst="rect">
            <a:avLst/>
          </a:prstGeom>
          <a:noFill/>
          <a:ln>
            <a:solidFill>
              <a:schemeClr val="tx2"/>
            </a:solidFill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 numCol="2">
            <a:normAutofit fontScale="90000"/>
          </a:bodyPr>
          <a:lstStyle/>
          <a:p>
            <a:pPr algn="l"/>
            <a:r>
              <a:rPr lang="ru-RU" sz="2400" dirty="0" smtClean="0"/>
              <a:t>        </a:t>
            </a:r>
            <a:br>
              <a:rPr lang="ru-RU" sz="2400" dirty="0" smtClean="0"/>
            </a:br>
            <a:r>
              <a:rPr lang="ru-RU" sz="2400" dirty="0" smtClean="0"/>
              <a:t>          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Семен Егорович Раич</a:t>
            </a:r>
            <a:br>
              <a:rPr lang="ru-RU" sz="31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1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1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          Федор Тютчев</a:t>
            </a:r>
            <a:endParaRPr lang="ru-RU" sz="31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122" name="Picture 2" descr="C:\Users\Арнаковы\Desktop\Tutchev1[1]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5000628" y="2357430"/>
            <a:ext cx="2714644" cy="3643338"/>
          </a:xfrm>
          <a:prstGeom prst="rect">
            <a:avLst/>
          </a:prstGeom>
          <a:noFill/>
        </p:spPr>
      </p:pic>
      <p:pic>
        <p:nvPicPr>
          <p:cNvPr id="5" name="Picture 2" descr="C:\Users\Арнаковы\Desktop\m_24554[1]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1071538" y="1928802"/>
            <a:ext cx="3214710" cy="419101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714348" y="338328"/>
            <a:ext cx="7972452" cy="1447598"/>
          </a:xfrm>
        </p:spPr>
        <p:txBody>
          <a:bodyPr numCol="2">
            <a:normAutofit fontScale="90000"/>
          </a:bodyPr>
          <a:lstStyle/>
          <a:p>
            <a:pPr algn="l"/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       Ф.Тютчев – студент       </a:t>
            </a:r>
            <a:br>
              <a:rPr lang="ru-RU" sz="27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   словесного факультета Московского Университета</a:t>
            </a:r>
            <a:br>
              <a:rPr lang="ru-RU" sz="27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0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         Граф </a:t>
            </a:r>
            <a:br>
              <a:rPr lang="ru-RU" sz="27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   Александр Иванович           Остерман-Толстой </a:t>
            </a:r>
            <a:endParaRPr lang="ru-RU" sz="27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148" name="Picture 4" descr="http://img-fotki.yandex.ru/get/27/90432528.64/0_827e9_1e5e97d1_XL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1000100" y="2214554"/>
            <a:ext cx="2924175" cy="3810000"/>
          </a:xfrm>
          <a:prstGeom prst="rect">
            <a:avLst/>
          </a:prstGeom>
          <a:noFill/>
        </p:spPr>
      </p:pic>
      <p:pic>
        <p:nvPicPr>
          <p:cNvPr id="6150" name="Picture 6" descr="http://img-fotki.yandex.ru/get/3211/fchstudents.c2/0_20f03_337b2d01_XL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4572000" y="2214554"/>
            <a:ext cx="3162300" cy="3810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 numCol="2">
            <a:normAutofit/>
          </a:bodyPr>
          <a:lstStyle/>
          <a:p>
            <a:r>
              <a:rPr lang="ru-RU" sz="2400" b="1" dirty="0" smtClean="0">
                <a:solidFill>
                  <a:schemeClr val="bg1"/>
                </a:solidFill>
              </a:rPr>
              <a:t/>
            </a:r>
            <a:br>
              <a:rPr lang="ru-RU" sz="2400" b="1" dirty="0" smtClean="0">
                <a:solidFill>
                  <a:schemeClr val="bg1"/>
                </a:solidFill>
              </a:rPr>
            </a:br>
            <a:r>
              <a:rPr lang="ru-RU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Федор Иванович</a:t>
            </a:r>
            <a:br>
              <a:rPr lang="ru-RU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Тютчев  в Германии  </a:t>
            </a:r>
            <a:br>
              <a:rPr lang="ru-RU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     Фридрих Вильгельм Йозеф Шеллинг</a:t>
            </a:r>
            <a:endParaRPr lang="ru-RU" sz="24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483" name="Picture 3" descr="C:\Users\Арнаковы\Desktop\48f26-12526695500nb0pinacoteca0stieler0friedrich0wilhelm0joseph0von[1]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4786314" y="2214554"/>
            <a:ext cx="3157535" cy="3714776"/>
          </a:xfrm>
          <a:prstGeom prst="rect">
            <a:avLst/>
          </a:prstGeom>
          <a:noFill/>
        </p:spPr>
      </p:pic>
      <p:pic>
        <p:nvPicPr>
          <p:cNvPr id="6" name="Picture 2" descr=" (320x423, 39Kb)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1142976" y="2214555"/>
            <a:ext cx="2928958" cy="3857652"/>
          </a:xfrm>
          <a:prstGeom prst="rect">
            <a:avLst/>
          </a:prstGeom>
          <a:noFill/>
          <a:ln>
            <a:solidFill>
              <a:schemeClr val="tx2"/>
            </a:solidFill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5000628" y="928670"/>
            <a:ext cx="3686172" cy="4357718"/>
          </a:xfrm>
        </p:spPr>
        <p:txBody>
          <a:bodyPr>
            <a:normAutofit/>
          </a:bodyPr>
          <a:lstStyle/>
          <a:p>
            <a:r>
              <a:rPr lang="ru-RU" sz="3200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200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200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200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«Эта книжка небольшая</a:t>
            </a:r>
            <a:r>
              <a:rPr lang="ru-RU" sz="3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200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Томов премногих тяжелей»</a:t>
            </a:r>
            <a:br>
              <a:rPr lang="ru-RU" sz="3200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200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         </a:t>
            </a:r>
            <a:r>
              <a:rPr lang="ru-RU" sz="2800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А.Фет</a:t>
            </a:r>
            <a:endParaRPr lang="ru-RU" sz="2800" i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1509" name="Picture 5" descr="C:\Users\Арнаковы\Desktop\1A4139[1]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71538" y="1071546"/>
            <a:ext cx="3357586" cy="400052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313</TotalTime>
  <Words>119</Words>
  <Application>Microsoft Office PowerPoint</Application>
  <PresentationFormat>Экран (4:3)</PresentationFormat>
  <Paragraphs>27</Paragraphs>
  <Slides>10</Slides>
  <Notes>0</Notes>
  <HiddenSlides>0</HiddenSlides>
  <MMClips>1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Волна</vt:lpstr>
      <vt:lpstr>Федор Иванович Тютчев Биографический очерк </vt:lpstr>
      <vt:lpstr>Современники о Ф.И.Тютчеве</vt:lpstr>
      <vt:lpstr>Анна Федоровна Аксакова, старшая дочь поэта и Иван Сергеевич Аксаков, его первый биограф и зять</vt:lpstr>
      <vt:lpstr>В 1854 году  был издан первый сборник стихов Ф.И.Тютчева  при содействии И.С.Тургенева</vt:lpstr>
      <vt:lpstr>Екатерина Львовна и Иван Николаевич Тютчевы </vt:lpstr>
      <vt:lpstr>                   Семен Егорович Раич             Федор Тютчев</vt:lpstr>
      <vt:lpstr>       Ф.Тютчев – студент           словесного факультета Московского Университета           Граф     Александр Иванович           Остерман-Толстой </vt:lpstr>
      <vt:lpstr> Федор Иванович Тютчев  в Германии             Фридрих Вильгельм Йозеф Шеллинг</vt:lpstr>
      <vt:lpstr>   «Эта книжка небольшая Томов премногих тяжелей»           А.Фет</vt:lpstr>
      <vt:lpstr>Задание на дом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ФЕДОР ИВАНОВИЧ ТЮТЧЕВ. БИОГРАФИЧЕСКИЙ ОЧЕРК. </dc:title>
  <dc:creator>Марина</dc:creator>
  <cp:lastModifiedBy>Tata</cp:lastModifiedBy>
  <cp:revision>34</cp:revision>
  <dcterms:created xsi:type="dcterms:W3CDTF">2012-10-05T10:22:31Z</dcterms:created>
  <dcterms:modified xsi:type="dcterms:W3CDTF">2012-12-19T13:13:26Z</dcterms:modified>
</cp:coreProperties>
</file>